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36" r:id="rId3"/>
    <p:sldId id="358" r:id="rId4"/>
    <p:sldId id="342" r:id="rId5"/>
    <p:sldId id="343" r:id="rId6"/>
    <p:sldId id="352" r:id="rId7"/>
    <p:sldId id="359" r:id="rId8"/>
    <p:sldId id="354" r:id="rId9"/>
    <p:sldId id="357" r:id="rId10"/>
    <p:sldId id="356" r:id="rId11"/>
    <p:sldId id="355" r:id="rId12"/>
    <p:sldId id="346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70" r:id="rId23"/>
    <p:sldId id="371" r:id="rId24"/>
    <p:sldId id="369" r:id="rId25"/>
    <p:sldId id="372" r:id="rId26"/>
    <p:sldId id="373" r:id="rId27"/>
    <p:sldId id="375" r:id="rId28"/>
    <p:sldId id="376" r:id="rId29"/>
    <p:sldId id="377" r:id="rId30"/>
    <p:sldId id="378" r:id="rId31"/>
    <p:sldId id="379" r:id="rId32"/>
    <p:sldId id="381" r:id="rId33"/>
    <p:sldId id="380" r:id="rId34"/>
    <p:sldId id="382" r:id="rId35"/>
    <p:sldId id="374" r:id="rId36"/>
    <p:sldId id="345" r:id="rId37"/>
    <p:sldId id="344" r:id="rId38"/>
    <p:sldId id="349" r:id="rId39"/>
    <p:sldId id="350" r:id="rId40"/>
    <p:sldId id="348" r:id="rId41"/>
    <p:sldId id="339" r:id="rId42"/>
    <p:sldId id="340" r:id="rId43"/>
    <p:sldId id="341" r:id="rId44"/>
    <p:sldId id="316" r:id="rId4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7" autoAdjust="0"/>
    <p:restoredTop sz="94660"/>
  </p:normalViewPr>
  <p:slideViewPr>
    <p:cSldViewPr>
      <p:cViewPr>
        <p:scale>
          <a:sx n="75" d="100"/>
          <a:sy n="75" d="100"/>
        </p:scale>
        <p:origin x="-2748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2D838-D025-455F-B40D-5D9047EEBD32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71FA8-CFE3-401C-B3FB-5A3A18929A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78115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339F0-DFC4-4DCB-83B4-D1A19F502B38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47750-4267-4B07-BDB5-0BB15FEDBA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393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735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FC67-F0D2-4FE3-AB09-7B819AB132CF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411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97D0-B375-4CC0-847F-5BA4FA84BECC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279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96A48-D8DE-451B-8362-95355EAD2B6B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4381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3DCB8-DC3E-4C65-BC83-93CA17CF21EF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0297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E902-FCC7-47D0-8DFE-4E1CB94A9E00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7100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EC04-DFDC-4B7B-9CDA-7E408D7B1C8F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0634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4F538-286B-44D3-8DA4-6F3EE76D456B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086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F13-2BBF-4B43-9CF6-06428961C1E1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269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950BC-4329-4B53-9541-9F07EA5353F2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253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B299-FED3-4C36-A45F-3803332D2704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6310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0B63-2938-4554-84C3-D334957066C4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7041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E16B2-B5D3-46CD-BD18-26CC48091380}" type="datetime1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9172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hyperlink" Target="https://mseu.mssf.cz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programmes/erasmus-plus/resources/distance-calculator_cs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strukturalni-fondy-1/vyzvy-c-02-18-063-a-02-18-064-sablony-ii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1.gi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7.png"/><Relationship Id="rId4" Type="http://schemas.openxmlformats.org/officeDocument/2006/relationships/image" Target="../media/image1.gi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r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r.cz/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0.png"/><Relationship Id="rId4" Type="http://schemas.openxmlformats.org/officeDocument/2006/relationships/image" Target="../media/image1.gi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ruzenisplav.cz/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berdat.uiv.cz/logi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1772816"/>
            <a:ext cx="5544616" cy="792088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ŠABLONY II.</a:t>
            </a:r>
            <a:endParaRPr lang="cs-CZ" sz="28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02674" y="2636912"/>
            <a:ext cx="338131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cs typeface="Arial" panose="020B0604020202020204" pitchFamily="34" charset="0"/>
              </a:rPr>
              <a:t>Výzva č. 02_18_06</a:t>
            </a:r>
            <a:endParaRPr lang="cs-CZ" altLang="cs-CZ" sz="3200" b="1" dirty="0" smtClean="0">
              <a:cs typeface="Arial" panose="020B0604020202020204" pitchFamily="34" charset="0"/>
            </a:endParaRPr>
          </a:p>
          <a:p>
            <a:pPr algn="ctr"/>
            <a:r>
              <a:rPr lang="cs-CZ" altLang="cs-CZ" sz="3200" b="1" dirty="0" smtClean="0">
                <a:cs typeface="Arial" panose="020B0604020202020204" pitchFamily="34" charset="0"/>
              </a:rPr>
              <a:t>OP VVV </a:t>
            </a:r>
          </a:p>
          <a:p>
            <a:pPr algn="ctr"/>
            <a:endParaRPr lang="cs-CZ" sz="3200" b="1" dirty="0" smtClean="0">
              <a:cs typeface="Arial" panose="020B0604020202020204" pitchFamily="34" charset="0"/>
            </a:endParaRPr>
          </a:p>
          <a:p>
            <a:pPr algn="ctr"/>
            <a:r>
              <a:rPr lang="cs-CZ" sz="3200" b="1" dirty="0" smtClean="0"/>
              <a:t>Pro </a:t>
            </a:r>
            <a:r>
              <a:rPr lang="cs-CZ" sz="3200" b="1" dirty="0" smtClean="0"/>
              <a:t>žadatele</a:t>
            </a:r>
            <a:endParaRPr lang="cs-CZ" sz="2800" b="1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8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32656"/>
            <a:ext cx="792087" cy="792087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620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představení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844824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Není vyžadována udržitelnost. 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Povinná publicita pouze na webu a letáku A3 na škole.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Nutné dodržet:  1 povinnou šablonu</a:t>
            </a:r>
          </a:p>
          <a:p>
            <a:pPr lvl="1">
              <a:buFont typeface="Arial" pitchFamily="34" charset="0"/>
              <a:buChar char="•"/>
            </a:pPr>
            <a:endParaRPr lang="cs-CZ" sz="2400" dirty="0" smtClean="0"/>
          </a:p>
          <a:p>
            <a:pPr marL="0" lvl="1">
              <a:buFont typeface="Arial" pitchFamily="34" charset="0"/>
              <a:buChar char="•"/>
            </a:pPr>
            <a:r>
              <a:rPr lang="cs-CZ" sz="2400" dirty="0" smtClean="0"/>
              <a:t> Finance: na mzdy, drobné vybavení, spotřební materiál, 	literaturu, kurzy, školení,  dopravu,  besedy, 	</a:t>
            </a:r>
            <a:r>
              <a:rPr lang="cs-CZ" sz="2400" dirty="0" err="1" smtClean="0"/>
              <a:t>odb</a:t>
            </a:r>
            <a:r>
              <a:rPr lang="cs-CZ" sz="2400" dirty="0" smtClean="0"/>
              <a:t>. 	konzultace, odměny za administraci projektu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představení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844824"/>
            <a:ext cx="73448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Jednotková cena šablony:</a:t>
            </a:r>
          </a:p>
          <a:p>
            <a:pPr lvl="1"/>
            <a:r>
              <a:rPr lang="cs-CZ" sz="2400" dirty="0" smtClean="0"/>
              <a:t>– stanovena na základě průzkumů cen</a:t>
            </a:r>
          </a:p>
          <a:p>
            <a:pPr lvl="1"/>
            <a:r>
              <a:rPr lang="cs-CZ" sz="2400" dirty="0" smtClean="0"/>
              <a:t>– závazná, nelze ji měnit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Není sestavován a dokládán rozpočet. Vypočtou se 	celkové náklady projektu v Kalkulačce indikátorů.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Není vyžadován samostatný projektový účet.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Obdržené finanční prostředky se mohou používat napříč 	šablonami.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MŠ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755576" y="1556792"/>
          <a:ext cx="7416824" cy="4608513"/>
        </p:xfrm>
        <a:graphic>
          <a:graphicData uri="http://schemas.openxmlformats.org/drawingml/2006/table">
            <a:tbl>
              <a:tblPr/>
              <a:tblGrid>
                <a:gridCol w="896944"/>
                <a:gridCol w="5373153"/>
                <a:gridCol w="1146727"/>
              </a:tblGrid>
              <a:tr h="38376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Peníze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38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2.I/1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asistent – personální podpora MŠ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3 617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2.I/2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speciální pedagog – personální podpora MŠ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5 871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2.I/3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psycholog – personální podpora MŠ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29 355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2.I/4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Sociální pedagog – personální podpora MŠ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4 849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7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2.I/5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Chůva – personální podpora MŠ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3 402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5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2.I/6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MŠ – DVPP v rozsahu 8 hodin - všechny varianty, kromě e) Inkluze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96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2.I/6 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MŠ – DVPP v rozsahu 8 hodin - varianta e) Inkluze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43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2.I/7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Profesní rozvoj předškolních pedagogů prostřednictvím supervize/ mentoringu/ </a:t>
                      </a:r>
                      <a:r>
                        <a:rPr lang="cs-CZ" sz="15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koučinku</a:t>
                      </a:r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31 191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MŠ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755576" y="2204865"/>
          <a:ext cx="7704856" cy="3240359"/>
        </p:xfrm>
        <a:graphic>
          <a:graphicData uri="http://schemas.openxmlformats.org/drawingml/2006/table">
            <a:tbl>
              <a:tblPr/>
              <a:tblGrid>
                <a:gridCol w="931777"/>
                <a:gridCol w="5581819"/>
                <a:gridCol w="1191260"/>
              </a:tblGrid>
              <a:tr h="70365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2.I/8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Sdílení zkušeností pedagogů z různých škol/ školských zařízení prostřednictvím vzájemných návštěv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9 010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2.I/9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Nové metody ve vzdělávání předškolních dětí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5 637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2.I/10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Zapojení odborníka z praxe do vzdělávání v MŠ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11 030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2.I/11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Využití ICT ve vzdělávání a) 64 hodin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128 000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2.I/12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ve škole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4 412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2.I/13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mimo školu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6 477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1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2.I/14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Odborně zaměřená tematická setkávání a spolupráce s rodiči dětí v MŠ</a:t>
                      </a:r>
                    </a:p>
                  </a:txBody>
                  <a:tcPr marL="7002" marR="7002" marT="70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23 232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2.I/15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Komunitně osvětová setkávání</a:t>
                      </a:r>
                    </a:p>
                  </a:txBody>
                  <a:tcPr marL="7002" marR="7002" marT="70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3 872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ZŠ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27584" y="1556792"/>
          <a:ext cx="7488832" cy="4392490"/>
        </p:xfrm>
        <a:graphic>
          <a:graphicData uri="http://schemas.openxmlformats.org/drawingml/2006/table">
            <a:tbl>
              <a:tblPr/>
              <a:tblGrid>
                <a:gridCol w="905653"/>
                <a:gridCol w="5425319"/>
                <a:gridCol w="1157860"/>
              </a:tblGrid>
              <a:tr h="36173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Peníze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3617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asistent – personální podpora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3 617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2.II/2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speciální pedagog – personální podpora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5 871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2.II/3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psycholog – personální podpora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29 355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2.II/4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Sociální pedagog – personální podpora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4 849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2.II/5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kariérový poradce – personální podpora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5 233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1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2.II/6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ZŠ – DVPP v rozsahu 8 hodin - všechny varianty, kromě e) Inkluze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46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2.II/6 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ZŠ – DVPP v rozsahu 8 hodin - varianta e) Inkluze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46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2.II/7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pedagogického sboru ZŠ zaměřené na inkluzi – vzdělávací akce DVPP v rozsahu 8 hodin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1 360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ZŠ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27584" y="1988843"/>
          <a:ext cx="7704856" cy="3600397"/>
        </p:xfrm>
        <a:graphic>
          <a:graphicData uri="http://schemas.openxmlformats.org/drawingml/2006/table">
            <a:tbl>
              <a:tblPr/>
              <a:tblGrid>
                <a:gridCol w="931777"/>
                <a:gridCol w="5581819"/>
                <a:gridCol w="1191260"/>
              </a:tblGrid>
              <a:tr h="3590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2.II/8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Vzájemná spolupráce pedagogů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16 912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828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2.II/9 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Sdílení zkušeností pedagogů z různých škol/školských zařízení prostřednictvím vzájemných návštěv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9 010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0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2.II/10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Tandemová výuka v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8 150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0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2.II/11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CLIL ve výuce v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28 185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0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2.II/12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Nové metody ve výuce v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5 637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2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2.II/13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Profesní rozvoj pedagogů ZŠ prostřednictvím supervize/mentoringu/koučinku 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31 191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0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2.II/14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Zapojení odborníka z praxe do výuky v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11 030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0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2.II/15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Zapojení ICT technika do výuky v 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27 575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ZŠ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99592" y="1916833"/>
          <a:ext cx="7200799" cy="3024338"/>
        </p:xfrm>
        <a:graphic>
          <a:graphicData uri="http://schemas.openxmlformats.org/drawingml/2006/table">
            <a:tbl>
              <a:tblPr/>
              <a:tblGrid>
                <a:gridCol w="870819"/>
                <a:gridCol w="5216653"/>
                <a:gridCol w="1113327"/>
              </a:tblGrid>
              <a:tr h="3360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2.II/16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Využití ICT ve vzdělávání a) 64 hodin</a:t>
                      </a:r>
                    </a:p>
                  </a:txBody>
                  <a:tcPr marL="7002" marR="7002" marT="70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128 000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2.II/17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Klub pro žáky ZŠ 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17 833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2.II/18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Doučování žáků ZŠ ohrožených školním neúspěchem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8 917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2.II/19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ve škole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4 412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2.II/20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mimo školu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6 477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2.II/21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Odborně zaměřená tematická setkávání a spolupráce s rodiči žáků ZŠ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23 232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2.II/22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Komunitně osvětová setkávání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3 872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ŠD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27584" y="1628800"/>
          <a:ext cx="7632848" cy="4464498"/>
        </p:xfrm>
        <a:graphic>
          <a:graphicData uri="http://schemas.openxmlformats.org/drawingml/2006/table">
            <a:tbl>
              <a:tblPr/>
              <a:tblGrid>
                <a:gridCol w="923069"/>
                <a:gridCol w="5529653"/>
                <a:gridCol w="1180126"/>
              </a:tblGrid>
              <a:tr h="37204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ŠD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Peníze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asistent – personální podpora 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3 617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2.V/2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Speciální pedagog – personální podpora 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5 871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2.V/3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Sociální pedagog – personální podpora 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4 849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0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2.V/4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ŠD/ŠK – DVPP v rozsahu 8 hodin - všechny varianty, kromě e) Inkluze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0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2.V/4 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ŠD/ŠK - DVPP v rozsahu 8 hodin - varianta e) Inkluze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2.V/5 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Vzájemná spolupráce pedagogů 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8 456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0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2.V/6 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Sdílení zkušeností pedagogů z různých škol/školských zařízení prostřednictvím vzájemných návštěv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9 010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2.V/7 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Tandemové vzdělávání v 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8 150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ŠD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971600" y="2060848"/>
          <a:ext cx="7200801" cy="2448270"/>
        </p:xfrm>
        <a:graphic>
          <a:graphicData uri="http://schemas.openxmlformats.org/drawingml/2006/table">
            <a:tbl>
              <a:tblPr/>
              <a:tblGrid>
                <a:gridCol w="870820"/>
                <a:gridCol w="5216654"/>
                <a:gridCol w="1113327"/>
              </a:tblGrid>
              <a:tr h="408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2.V/8 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Zapojení odborníka z praxe do vzdělávání v 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11 030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2.V/9 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Nové metody ve vzdělávání v 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5 637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2.V/10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Využití ICT ve vzdělávání a) 64 hodin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128 000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2.V/11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Klub pro účastníky 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17 833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2.V/12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v 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4 412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2.V/13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mimo ŠD/ŠK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6 477 Kč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ŠK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99592" y="1772816"/>
          <a:ext cx="7488832" cy="4032448"/>
        </p:xfrm>
        <a:graphic>
          <a:graphicData uri="http://schemas.openxmlformats.org/drawingml/2006/table">
            <a:tbl>
              <a:tblPr/>
              <a:tblGrid>
                <a:gridCol w="905652"/>
                <a:gridCol w="5425320"/>
                <a:gridCol w="1157860"/>
              </a:tblGrid>
              <a:tr h="36096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Peníze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B54"/>
                    </a:solidFill>
                  </a:tcPr>
                </a:tc>
              </a:tr>
              <a:tr h="3609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asistent – personální podpora 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3 617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Speciální pedagog – personální podpora 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5 871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Sociální pedagog – personální podpora 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4 849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48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ŠD/ŠK – DVPP v rozsahu 8 hodin - všechny varianty, kromě e) Inkluze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9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2.V/4 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ŠD/ŠK - DVPP v rozsahu 8 hodin - varianta e) Inkluze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9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2.V/5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Vzájemná spolupráce pedagogů 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8 456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2.V/6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Sdílení zkušeností pedagogů z různých škol/školských zařízení prostřednictvím vzájemných návštěv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9 010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představení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628800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Otevření výzvy:</a:t>
            </a:r>
            <a:r>
              <a:rPr lang="cs-CZ" sz="2400" dirty="0" smtClean="0"/>
              <a:t> 	02/2018 – 6/2019</a:t>
            </a:r>
          </a:p>
          <a:p>
            <a:pPr marL="800100" lvl="1" indent="-342900">
              <a:buFont typeface="Arial" pitchFamily="34" charset="0"/>
              <a:buChar char="•"/>
              <a:tabLst>
                <a:tab pos="2424113" algn="l"/>
                <a:tab pos="5111750" algn="l"/>
              </a:tabLst>
            </a:pPr>
            <a:r>
              <a:rPr lang="cs-CZ" sz="2400" dirty="0" smtClean="0"/>
              <a:t>vyplnění + vyhodnocení dotazníků 	– od 3/2018</a:t>
            </a:r>
          </a:p>
          <a:p>
            <a:pPr marL="800100" lvl="1" indent="-342900">
              <a:buFont typeface="Arial" pitchFamily="34" charset="0"/>
              <a:buChar char="•"/>
              <a:tabLst>
                <a:tab pos="2424113" algn="l"/>
                <a:tab pos="5111750" algn="l"/>
              </a:tabLst>
            </a:pPr>
            <a:r>
              <a:rPr lang="cs-CZ" sz="2400" dirty="0" smtClean="0"/>
              <a:t>první možnost podání žádosti	– od 3/2018</a:t>
            </a:r>
          </a:p>
          <a:p>
            <a:pPr marL="1257300" lvl="2" indent="-342900">
              <a:tabLst>
                <a:tab pos="2424113" algn="l"/>
                <a:tab pos="5111750" algn="l"/>
              </a:tabLst>
            </a:pPr>
            <a:endParaRPr lang="cs-CZ" sz="2400" b="1" dirty="0" smtClean="0"/>
          </a:p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Zahájení realizace:	</a:t>
            </a:r>
            <a:r>
              <a:rPr lang="cs-CZ" sz="2400" dirty="0" smtClean="0"/>
              <a:t> 1.8.2018</a:t>
            </a:r>
          </a:p>
          <a:p>
            <a:pPr marL="800100" lvl="1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dirty="0" smtClean="0"/>
              <a:t>vždy každý 1. den v měsíci</a:t>
            </a:r>
            <a:endParaRPr lang="cs-CZ" sz="2400" b="1" dirty="0" smtClean="0"/>
          </a:p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Délka projektu:</a:t>
            </a:r>
            <a:r>
              <a:rPr lang="cs-CZ" sz="2400" dirty="0" smtClean="0"/>
              <a:t> </a:t>
            </a:r>
            <a:r>
              <a:rPr lang="cs-CZ" sz="2400" dirty="0" err="1" smtClean="0"/>
              <a:t>max</a:t>
            </a:r>
            <a:r>
              <a:rPr lang="cs-CZ" sz="2400" dirty="0" smtClean="0"/>
              <a:t> 24 měsíců</a:t>
            </a:r>
          </a:p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Místo realizace projektu:</a:t>
            </a:r>
            <a:r>
              <a:rPr lang="cs-CZ" sz="2400" dirty="0" smtClean="0"/>
              <a:t> EU (Polsko, Německo,…)</a:t>
            </a:r>
          </a:p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endParaRPr lang="cs-CZ" sz="2400" dirty="0" smtClean="0"/>
          </a:p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Způsob podání žádosti: </a:t>
            </a:r>
            <a:r>
              <a:rPr lang="cs-CZ" sz="2400" dirty="0" smtClean="0"/>
              <a:t>	elektronicky přes MS 2014+</a:t>
            </a:r>
          </a:p>
          <a:p>
            <a:pPr marL="3086100" lvl="6" indent="-342900">
              <a:tabLst>
                <a:tab pos="2424113" algn="l"/>
              </a:tabLst>
            </a:pPr>
            <a:r>
              <a:rPr lang="cs-CZ" sz="2400" dirty="0" smtClean="0"/>
              <a:t>		</a:t>
            </a:r>
            <a:r>
              <a:rPr lang="cs-CZ" sz="2400" dirty="0" smtClean="0">
                <a:hlinkClick r:id="rId4"/>
              </a:rPr>
              <a:t>https://mseu.mssf.cz/</a:t>
            </a:r>
            <a:endParaRPr lang="cs-CZ" sz="2400" dirty="0" smtClean="0"/>
          </a:p>
          <a:p>
            <a:pPr marL="342900" indent="-342900">
              <a:tabLst>
                <a:tab pos="2424113" algn="l"/>
              </a:tabLst>
            </a:pPr>
            <a:r>
              <a:rPr lang="cs-CZ" sz="2400" dirty="0" smtClean="0">
                <a:ea typeface="Calibri" panose="020F0502020204030204" pitchFamily="34" charset="0"/>
              </a:rPr>
              <a:t>				nutný elektronický podpis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ŠK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99592" y="1700808"/>
          <a:ext cx="7488832" cy="2952327"/>
        </p:xfrm>
        <a:graphic>
          <a:graphicData uri="http://schemas.openxmlformats.org/drawingml/2006/table">
            <a:tbl>
              <a:tblPr/>
              <a:tblGrid>
                <a:gridCol w="905652"/>
                <a:gridCol w="5425320"/>
                <a:gridCol w="1157860"/>
              </a:tblGrid>
              <a:tr h="4217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2.V/7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Tandemové vzdělávání v 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8 150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7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2.V/8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Zapojení odborníka z praxe do vzdělávání v 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11 030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7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2.V/9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Nové metody ve vzdělávání v 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5 637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7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Využití ICT ve vzdělávání a) 64 hodin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128 000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7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Klub pro účastníky 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17 833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7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v 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4 412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7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2.V/13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mimo ŠD/ŠK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6 477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DDM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27584" y="1628800"/>
          <a:ext cx="7488832" cy="4320482"/>
        </p:xfrm>
        <a:graphic>
          <a:graphicData uri="http://schemas.openxmlformats.org/drawingml/2006/table">
            <a:tbl>
              <a:tblPr/>
              <a:tblGrid>
                <a:gridCol w="905652"/>
                <a:gridCol w="5425320"/>
                <a:gridCol w="1157860"/>
              </a:tblGrid>
              <a:tr h="30990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DDM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Peníze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</a:tr>
              <a:tr h="30990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asistent – personální podpora 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3 617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90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2.VI/2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Sociální pedagog – personální podpora 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4 849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90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2.VI/3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Kariérový poradce – personální podpora 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5 233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2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2.VI/4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SVČ – DVPP v rozsahu 8 hodin - všechny varianty, kromě e) Inkluze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80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2.VI/4  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SVČ – DVPP v rozsahu 8 hodin - varianta e) Inkluze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6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2.VI/5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pedagogického sboru SVČ zaměřené na inkluzi – vzdělávací akce DVPP v rozsahu 8 hodin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1 360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90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2.VI/6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Vzájemná spolupráce pedagogů 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8 456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28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2.VI/7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Sdílení zkušeností pedagogických pracovníků z různých škol/školských zařízení prostřednictvím vzájemných návštěv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9 010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DDM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187624" y="1772816"/>
          <a:ext cx="6984776" cy="3600404"/>
        </p:xfrm>
        <a:graphic>
          <a:graphicData uri="http://schemas.openxmlformats.org/drawingml/2006/table">
            <a:tbl>
              <a:tblPr/>
              <a:tblGrid>
                <a:gridCol w="844695"/>
                <a:gridCol w="5060154"/>
                <a:gridCol w="1079927"/>
              </a:tblGrid>
              <a:tr h="3000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2.VI/8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Tandemové vzdělávání v 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8 150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Zapojení odborníka z praxe do vzdělávání v 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11 030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Nové metody ve vzdělávání v 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5 637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Profesní rozvoj pedagogů SVČ prostřednictvím supervize/mentoringu/koučinku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31 191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Využití ICT ve vzdělávání a) 64 hodin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128 000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Klub pro účastníky 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17 833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v 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4 412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mimo 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6 477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Odborně zaměřená tematická setkávání a spolupráce s rodiči účastníků SVČ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23 232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2.VI/17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Komunitně osvětová setkávání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3 872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ZUŠ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827584" y="1700808"/>
          <a:ext cx="7344816" cy="4176467"/>
        </p:xfrm>
        <a:graphic>
          <a:graphicData uri="http://schemas.openxmlformats.org/drawingml/2006/table">
            <a:tbl>
              <a:tblPr/>
              <a:tblGrid>
                <a:gridCol w="888236"/>
                <a:gridCol w="5320987"/>
                <a:gridCol w="1135593"/>
              </a:tblGrid>
              <a:tr h="29471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ZUŠ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Peníze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29471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asistent – personální podpora ZUŠ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3 617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1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Školní speciální pedagog – personální podpora ZUŠ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5 871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84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Koordinátor spolupráce školy a příbuzných organizací – personální podpora ZUŠ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5 233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5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ZUŠ – DVPP v rozsahu 8 hodin - všechny varianty, kromě e) Inkluze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42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2.VII/4 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pedagogických pracovníků ZUŠ – DVPP v rozsahu 8 hodin - varianta e) Inkluze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3 480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42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Vzdělávání pedagogického sboru ZUŠ zaměřené na inkluzi – vzdělávací akce DVPP v rozsahu 8 hodin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1 360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1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Vzájemná spolupráce pedagogů ZUŠ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8 456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42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Sdílení zkušeností pedagogů z různých škol/ školských zařízení prostřednictvím vzájemných návštěv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9 010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přehled šablon ZUŠ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043608" y="1772816"/>
          <a:ext cx="7200801" cy="3456388"/>
        </p:xfrm>
        <a:graphic>
          <a:graphicData uri="http://schemas.openxmlformats.org/drawingml/2006/table">
            <a:tbl>
              <a:tblPr/>
              <a:tblGrid>
                <a:gridCol w="870820"/>
                <a:gridCol w="5216654"/>
                <a:gridCol w="1113327"/>
              </a:tblGrid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Tandemová výuka v ZUŠ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8 150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Zapojení odborníka z praxe do výuky v ZUŠ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11 030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Nové metody ve výuce v ZUŠ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5 637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Profesní rozvoj pedagogů prostřednictvím supervize/mentoringu/koučinku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31 191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Zapojení ICT technika do výuky v ZUŠ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27 575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Využití ICT ve vzdělávání a) 64 hodin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128 000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ve škole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4 412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Projektový den mimo školu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6 477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2.VII/16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Komunitně osvětová setkávání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3 872 Kč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zajímavé info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844824"/>
            <a:ext cx="73448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Personální šablony:</a:t>
            </a:r>
          </a:p>
          <a:p>
            <a:pPr lvl="1"/>
            <a:r>
              <a:rPr lang="cs-CZ" sz="2400" dirty="0" smtClean="0"/>
              <a:t>– úvazek násobit po 0,1 měsíčně (kromě psychologa)</a:t>
            </a:r>
          </a:p>
          <a:p>
            <a:pPr lvl="1"/>
            <a:r>
              <a:rPr lang="cs-CZ" sz="2400" dirty="0" smtClean="0"/>
              <a:t>– školní asistent – nekvalifikovaný pracovník musí získat kvalifikaci do roka od nástupu na danou pozici</a:t>
            </a:r>
          </a:p>
          <a:p>
            <a:pPr lvl="1"/>
            <a:r>
              <a:rPr lang="cs-CZ" sz="2400" dirty="0" smtClean="0"/>
              <a:t>(doložit 1 inzerát + 1 kontakt (e-mail. odpověď) na ÚP min. 30 dnů před nástupem)</a:t>
            </a:r>
          </a:p>
          <a:p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OČR, PN </a:t>
            </a:r>
            <a:r>
              <a:rPr lang="cs-CZ" sz="2400" dirty="0" smtClean="0"/>
              <a:t>– zastoupení jiným pracovníkem (kvalifikovaný)</a:t>
            </a:r>
          </a:p>
          <a:p>
            <a:pPr lvl="2"/>
            <a:r>
              <a:rPr lang="cs-CZ" sz="2400" dirty="0" smtClean="0"/>
              <a:t>     – náhrada měsíce chybějícím pracovníkem</a:t>
            </a:r>
          </a:p>
          <a:p>
            <a:pPr lvl="2"/>
            <a:r>
              <a:rPr lang="cs-CZ" sz="2400" dirty="0" smtClean="0"/>
              <a:t>     – vrácení peněz o dny nepřítomnosti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po 15. dnu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zajímavé info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700808"/>
            <a:ext cx="76328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DVPP individuální – šablona Vzdělávání </a:t>
            </a:r>
            <a:r>
              <a:rPr lang="cs-CZ" sz="2400" b="1" dirty="0" err="1" smtClean="0"/>
              <a:t>ped</a:t>
            </a:r>
            <a:r>
              <a:rPr lang="cs-CZ" sz="2400" b="1" dirty="0" smtClean="0"/>
              <a:t>. pracovníků: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1 šablona = 8 hodin. Na 1 kurz </a:t>
            </a:r>
            <a:r>
              <a:rPr lang="cs-CZ" sz="2400" dirty="0" err="1" smtClean="0"/>
              <a:t>max</a:t>
            </a:r>
            <a:r>
              <a:rPr lang="cs-CZ" sz="2400" dirty="0" smtClean="0"/>
              <a:t> 10 šablon (80 hod)</a:t>
            </a:r>
          </a:p>
          <a:p>
            <a:pPr lvl="1"/>
            <a:endParaRPr lang="cs-CZ" sz="10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druhy:	</a:t>
            </a:r>
          </a:p>
          <a:p>
            <a:pPr marL="1625600" indent="-457200">
              <a:buFont typeface="+mj-lt"/>
              <a:buAutoNum type="alphaLcPeriod"/>
            </a:pPr>
            <a:r>
              <a:rPr lang="cs-CZ" sz="2000" dirty="0" smtClean="0"/>
              <a:t>čtenářská gramotnost</a:t>
            </a:r>
          </a:p>
          <a:p>
            <a:pPr marL="1625600" indent="-457200">
              <a:buFont typeface="+mj-lt"/>
              <a:buAutoNum type="alphaLcPeriod"/>
            </a:pPr>
            <a:r>
              <a:rPr lang="cs-CZ" sz="2000" dirty="0" smtClean="0"/>
              <a:t>matematická gramotnost</a:t>
            </a:r>
          </a:p>
          <a:p>
            <a:pPr marL="1625600" indent="-457200">
              <a:buFont typeface="+mj-lt"/>
              <a:buAutoNum type="alphaLcPeriod"/>
            </a:pPr>
            <a:r>
              <a:rPr lang="cs-CZ" sz="2000" dirty="0" smtClean="0"/>
              <a:t>cizí jazyky</a:t>
            </a:r>
          </a:p>
          <a:p>
            <a:pPr marL="1625600" indent="-457200">
              <a:buFont typeface="+mj-lt"/>
              <a:buAutoNum type="alphaLcPeriod"/>
            </a:pPr>
            <a:r>
              <a:rPr lang="cs-CZ" sz="2000" dirty="0" smtClean="0"/>
              <a:t>osobnostně sociální rozvoj</a:t>
            </a:r>
          </a:p>
          <a:p>
            <a:pPr marL="1625600" indent="-457200">
              <a:buFont typeface="+mj-lt"/>
              <a:buAutoNum type="alphaLcPeriod"/>
            </a:pPr>
            <a:r>
              <a:rPr lang="cs-CZ" sz="2000" dirty="0" smtClean="0"/>
              <a:t>Inkluze</a:t>
            </a:r>
          </a:p>
          <a:p>
            <a:pPr marL="1625600" indent="-457200">
              <a:buFont typeface="+mj-lt"/>
              <a:buAutoNum type="alphaLcPeriod"/>
            </a:pPr>
            <a:r>
              <a:rPr lang="cs-CZ" sz="2000" dirty="0" smtClean="0"/>
              <a:t>kariérové vzdělávání</a:t>
            </a:r>
          </a:p>
          <a:p>
            <a:pPr marL="1625600" indent="-457200">
              <a:buFont typeface="+mj-lt"/>
              <a:buAutoNum type="alphaLcPeriod"/>
            </a:pPr>
            <a:r>
              <a:rPr lang="cs-CZ" sz="2000" dirty="0" smtClean="0"/>
              <a:t>polytechnické vzdělávání</a:t>
            </a:r>
          </a:p>
          <a:p>
            <a:pPr marL="1625600" indent="-457200">
              <a:buFont typeface="+mj-lt"/>
              <a:buAutoNum type="alphaLcPeriod"/>
            </a:pPr>
            <a:r>
              <a:rPr lang="cs-CZ" sz="2000" dirty="0" smtClean="0"/>
              <a:t>ICT</a:t>
            </a:r>
          </a:p>
          <a:p>
            <a:pPr marL="1625600" indent="-457200">
              <a:buFont typeface="+mj-lt"/>
              <a:buAutoNum type="alphaLcPeriod"/>
            </a:pPr>
            <a:r>
              <a:rPr lang="cs-CZ" sz="2000" dirty="0" smtClean="0"/>
              <a:t>projektová výuka	</a:t>
            </a:r>
          </a:p>
          <a:p>
            <a:pPr marL="1625600" indent="-457200"/>
            <a:r>
              <a:rPr lang="cs-CZ" sz="2000" dirty="0" smtClean="0"/>
              <a:t>	Inkluze – není pak možná změna (samostatná šablona)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zajímavé info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70080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Chůva </a:t>
            </a:r>
            <a:r>
              <a:rPr lang="cs-CZ" sz="2400" dirty="0" smtClean="0">
                <a:solidFill>
                  <a:srgbClr val="FF0000"/>
                </a:solidFill>
              </a:rPr>
              <a:t>– pouze do 30.8.2020!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1600" b="1" dirty="0" smtClean="0"/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 smtClean="0"/>
              <a:t>Sdílení zkušeností </a:t>
            </a:r>
            <a:r>
              <a:rPr lang="cs-CZ" sz="2400" dirty="0" smtClean="0"/>
              <a:t>– odstraněn výstup dohoda mezi školami – postačí záznam;</a:t>
            </a:r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 smtClean="0"/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 smtClean="0"/>
              <a:t>Tandemová výuka, spolupráce s odborníkem </a:t>
            </a:r>
            <a:r>
              <a:rPr lang="cs-CZ" sz="2400" dirty="0" smtClean="0"/>
              <a:t>–postačí seznam hodin v záznamu, pro </a:t>
            </a:r>
            <a:r>
              <a:rPr lang="cs-CZ" sz="2400" dirty="0" err="1" smtClean="0"/>
              <a:t>KnM</a:t>
            </a:r>
            <a:r>
              <a:rPr lang="cs-CZ" sz="2400" dirty="0" smtClean="0"/>
              <a:t> zůstává;</a:t>
            </a:r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 smtClean="0"/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 smtClean="0"/>
              <a:t>Šablony spolupráce </a:t>
            </a:r>
            <a:r>
              <a:rPr lang="cs-CZ" sz="2400" dirty="0" smtClean="0"/>
              <a:t>– úprava MŠ, ZŠ, SŠ</a:t>
            </a:r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 smtClean="0"/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 smtClean="0"/>
              <a:t>Pedagog z jiné školy/student </a:t>
            </a:r>
            <a:r>
              <a:rPr lang="cs-CZ" sz="2400" dirty="0" smtClean="0"/>
              <a:t>– možno pro všechny žadatele bez ohledu na velikost;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zajímavé info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700808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 smtClean="0"/>
              <a:t>Rozšíření tematického zaměření klubů</a:t>
            </a:r>
            <a:endParaRPr lang="cs-CZ" sz="2400" dirty="0" smtClean="0"/>
          </a:p>
          <a:p>
            <a:pPr marL="457200" indent="-457200">
              <a:buFont typeface="+mj-lt"/>
              <a:buAutoNum type="alphaLcPeriod"/>
            </a:pPr>
            <a:r>
              <a:rPr lang="cs-CZ" sz="2400" dirty="0" smtClean="0"/>
              <a:t>čtenářský klub </a:t>
            </a:r>
          </a:p>
          <a:p>
            <a:pPr marL="457200" indent="-457200">
              <a:buFont typeface="+mj-lt"/>
              <a:buAutoNum type="alphaLcPeriod"/>
            </a:pPr>
            <a:r>
              <a:rPr lang="cs-CZ" sz="2400" dirty="0" smtClean="0"/>
              <a:t>klub zábavné logiky a deskových her</a:t>
            </a:r>
          </a:p>
          <a:p>
            <a:pPr marL="457200" indent="-457200">
              <a:buFont typeface="+mj-lt"/>
              <a:buAutoNum type="alphaLcPeriod"/>
            </a:pPr>
            <a:r>
              <a:rPr lang="pl-PL" sz="2400" dirty="0" smtClean="0"/>
              <a:t>klub komunikace v cizím jazyce</a:t>
            </a:r>
          </a:p>
          <a:p>
            <a:pPr marL="457200" indent="-457200">
              <a:buFont typeface="+mj-lt"/>
              <a:buAutoNum type="alphaLcPeriod"/>
            </a:pPr>
            <a:r>
              <a:rPr lang="cs-CZ" sz="2400" dirty="0" smtClean="0"/>
              <a:t>badatelský klub</a:t>
            </a:r>
          </a:p>
          <a:p>
            <a:pPr marL="457200" indent="-457200">
              <a:buFont typeface="+mj-lt"/>
              <a:buAutoNum type="alphaLcPeriod"/>
            </a:pPr>
            <a:r>
              <a:rPr lang="cs-CZ" sz="2400" dirty="0" smtClean="0"/>
              <a:t>klub občanského vzdělávání a demokratického myšlení	</a:t>
            </a:r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 smtClean="0"/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 smtClean="0"/>
              <a:t>Supervize/mentoring/</a:t>
            </a:r>
            <a:r>
              <a:rPr lang="cs-CZ" sz="2400" b="1" dirty="0" err="1" smtClean="0"/>
              <a:t>koučink</a:t>
            </a:r>
            <a:r>
              <a:rPr lang="cs-CZ" sz="2400" dirty="0" smtClean="0"/>
              <a:t> – pracovník vykonávající tuto aktivitu nebyl kmenovým pracovníkem daného subjektu minimálně </a:t>
            </a:r>
            <a:r>
              <a:rPr lang="cs-CZ" sz="2400" u="sng" dirty="0" smtClean="0"/>
              <a:t>1 rok</a:t>
            </a:r>
            <a:r>
              <a:rPr lang="cs-CZ" sz="2400" dirty="0" smtClean="0"/>
              <a:t> před startem aktivity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zajímavé info – nové šablony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700808"/>
            <a:ext cx="763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b="1" dirty="0" smtClean="0"/>
              <a:t>Školní kariérový poradce </a:t>
            </a:r>
            <a:r>
              <a:rPr lang="cs-CZ" sz="2400" dirty="0" smtClean="0"/>
              <a:t>– doplnění o identifikaci a podporu nadání každého žáka</a:t>
            </a:r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 smtClean="0"/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/>
              <a:t>Zapojení odborníka z praxe do výuky </a:t>
            </a:r>
            <a:r>
              <a:rPr lang="pl-PL" sz="2400" dirty="0" smtClean="0"/>
              <a:t>(10 výuky + 15 hodin přípravy + reflexe)</a:t>
            </a:r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2400" dirty="0" smtClean="0"/>
          </a:p>
          <a:p>
            <a:pPr marL="177800" indent="-1778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400" b="1" dirty="0" smtClean="0"/>
              <a:t>Zapojení ICT technika do výuky </a:t>
            </a:r>
            <a:r>
              <a:rPr lang="pl-PL" sz="2400" dirty="0" smtClean="0"/>
              <a:t>(25 hodin + příprava, reflexe, úklid zařízení)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představení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628800"/>
            <a:ext cx="77048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Výše dotace pro projekt:	</a:t>
            </a:r>
            <a:r>
              <a:rPr lang="cs-CZ" sz="2400" dirty="0" smtClean="0"/>
              <a:t>100% dotace</a:t>
            </a:r>
          </a:p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endParaRPr lang="cs-CZ" sz="2400" dirty="0" smtClean="0"/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200" b="1" dirty="0" smtClean="0"/>
              <a:t>MŠ, ZŠ: 		300 000 Kč + 2 500 Kč na dítě/žáka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200" b="1" dirty="0" smtClean="0"/>
              <a:t>ŠD, ŠK, DDM, ZUŠ:	100 000 Kč + 1 800 Kč na dítě/žáka/</a:t>
            </a:r>
          </a:p>
          <a:p>
            <a:pPr marL="914400" lvl="1" indent="-457200">
              <a:defRPr/>
            </a:pPr>
            <a:r>
              <a:rPr lang="cs-CZ" sz="2200" b="1" dirty="0" smtClean="0"/>
              <a:t>					studenta</a:t>
            </a:r>
            <a:endParaRPr lang="cs-CZ" sz="2200" dirty="0" smtClean="0"/>
          </a:p>
          <a:p>
            <a:pPr marL="800100" lvl="1" indent="-342900">
              <a:tabLst>
                <a:tab pos="2424113" algn="l"/>
              </a:tabLst>
            </a:pPr>
            <a:r>
              <a:rPr lang="cs-CZ" sz="2200" dirty="0" smtClean="0"/>
              <a:t>			počet dětí k 9/2017/ (9/2018)</a:t>
            </a:r>
          </a:p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endParaRPr lang="cs-CZ" sz="2400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Platba:</a:t>
            </a:r>
            <a:r>
              <a:rPr lang="cs-CZ" sz="2400" dirty="0" smtClean="0"/>
              <a:t> 1 zálohová platba 100% cca do 5 (7-8) měsíců po podání žádosti a právním aktu. Bude poskytnuta přes zřizovatele.</a:t>
            </a:r>
          </a:p>
          <a:p>
            <a:pPr marL="800100" lvl="2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dirty="0" smtClean="0"/>
              <a:t>Peníze na účtu v roce 2018 – podat žádost do konce </a:t>
            </a:r>
            <a:r>
              <a:rPr lang="cs-CZ" sz="2400" dirty="0" smtClean="0"/>
              <a:t>3/2018 nebo první </a:t>
            </a:r>
            <a:r>
              <a:rPr lang="cs-CZ" sz="2400" smtClean="0"/>
              <a:t>2 týdny v dubnu.</a:t>
            </a:r>
            <a:endParaRPr lang="cs-CZ" sz="2400" dirty="0" smtClean="0"/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30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b="1" dirty="0" smtClean="0">
                <a:solidFill>
                  <a:srgbClr val="00B050"/>
                </a:solidFill>
              </a:rPr>
              <a:t>Šablony II. – </a:t>
            </a:r>
            <a:r>
              <a:rPr lang="cs-CZ" sz="2400" b="1" dirty="0" smtClean="0"/>
              <a:t>Využití ICT ve výuce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4" y="1700808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Cíl: využívání nových výukových metod s využitím ICT = notebooky a tablety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16/32/48/64 hodin výuky = 16/32/48/64 týdnů výuky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1 šablona = 10 dětí/žáků/účastníků (min. 3 ohrožení školním neúspěchem) = 10 mobilních zařízení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smtClean="0"/>
              <a:t>výuka pravidelně každý týden (1h/1týden) (64 hod = 2 roky)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napříč předměty (mimo ICT), třídami – běžná výuka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sloučení malých tříd na výuku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každý zapojený pedagog = výuka min. 1 hodina s expertem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Max do hodnoty ½ rozpočtu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Výběrové řízení předem, dodání v rámci realizace projektu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31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b="1" dirty="0" smtClean="0">
                <a:solidFill>
                  <a:srgbClr val="00B050"/>
                </a:solidFill>
              </a:rPr>
              <a:t>Šablony II. – </a:t>
            </a:r>
            <a:r>
              <a:rPr lang="cs-CZ" sz="2400" b="1" dirty="0" smtClean="0"/>
              <a:t>Projektový den ve škole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4" y="1700808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pedagog a odborník z praxe </a:t>
            </a:r>
            <a:r>
              <a:rPr lang="cs-CZ" sz="2400" dirty="0" smtClean="0"/>
              <a:t>naplánují a zrealizují projektový den ve škole nebo v jejím blízkém okolí v délce </a:t>
            </a:r>
            <a:r>
              <a:rPr lang="cs-CZ" sz="2400" b="1" dirty="0" smtClean="0"/>
              <a:t>4 vyučovacích hodin </a:t>
            </a:r>
            <a:r>
              <a:rPr lang="cs-CZ" sz="2400" dirty="0" smtClean="0"/>
              <a:t>– v rámci běžné výuky/vzdělávání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projektové vzdělávání = vedení dětí/žáků/účastníků k </a:t>
            </a:r>
            <a:r>
              <a:rPr lang="cs-CZ" sz="2400" b="1" dirty="0" smtClean="0"/>
              <a:t>samostatnému zpracování úkolů/řešení problémů, vzájemné spolupráci a odpovědnosti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výběr odborníka: v kompetenci ředitele školy (</a:t>
            </a:r>
            <a:r>
              <a:rPr lang="cs-CZ" sz="2400" b="1" dirty="0" smtClean="0"/>
              <a:t>osoba z praxe – ne učitel</a:t>
            </a:r>
            <a:r>
              <a:rPr lang="cs-CZ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za 1 projektový den: doložení 1 přípravy PD, popis jeho průběhu a společná reflexe pedagoga a odborníka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32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b="1" dirty="0" smtClean="0">
                <a:solidFill>
                  <a:srgbClr val="00B050"/>
                </a:solidFill>
              </a:rPr>
              <a:t>Šablony II. – </a:t>
            </a:r>
            <a:r>
              <a:rPr lang="cs-CZ" sz="2400" b="1" dirty="0" smtClean="0"/>
              <a:t>Projektový den mimo školu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4" y="170080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/>
              <a:t>edagog</a:t>
            </a:r>
            <a:r>
              <a:rPr lang="cs-CZ" sz="2400" dirty="0" smtClean="0"/>
              <a:t> a odborník z praxe naplánují a zrealizují projektový den </a:t>
            </a:r>
            <a:r>
              <a:rPr lang="cs-CZ" sz="2400" b="1" dirty="0" smtClean="0"/>
              <a:t>10 dětí/žáků/účastníků (min. 3 ohroženi školním neúspěchem) v délce 4 vyučovacích hodin (pouze 1 den) </a:t>
            </a:r>
            <a:r>
              <a:rPr lang="cs-CZ" sz="2400" dirty="0" smtClean="0"/>
              <a:t>pro skupinu v rámci běžné výuky/vzdělávání (např. organizace koncertu, výstavy,…)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cestovní vzdálenost min. 10 km od místa školy </a:t>
            </a:r>
            <a:r>
              <a:rPr lang="cs-CZ" sz="2400" dirty="0" smtClean="0"/>
              <a:t>– dle kalkulátoru: </a:t>
            </a:r>
            <a:r>
              <a:rPr lang="cs-CZ" sz="2400" dirty="0" smtClean="0">
                <a:hlinkClick r:id="rId3"/>
              </a:rPr>
              <a:t>http://ec.europa.eu/programmes/erasmus-plus/resources/distance-calculator_cs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samostatné zpracování úkolů/řešení problémů, vzájemná spolupráce a odpovědnost a další stejné podmínky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 skončení aktivity: </a:t>
            </a:r>
            <a:r>
              <a:rPr lang="cs-CZ" sz="2400" b="1" dirty="0" smtClean="0"/>
              <a:t>interní sdílení</a:t>
            </a:r>
            <a:r>
              <a:rPr lang="cs-CZ" sz="2400" dirty="0" smtClean="0"/>
              <a:t> zkušeností ve škole pro ostatní PP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33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b="1" dirty="0" smtClean="0">
                <a:solidFill>
                  <a:srgbClr val="00B050"/>
                </a:solidFill>
              </a:rPr>
              <a:t>Šablony II. – </a:t>
            </a:r>
            <a:r>
              <a:rPr lang="cs-CZ" sz="2400" b="1" dirty="0" smtClean="0"/>
              <a:t>Komunitně osvětová setkání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4" y="170080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pro MŠ, ZŠ, SVČ, ZUŠ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cílem je podpořit komunitní charakter škol/SVČ – akce ve škole nebo v okolí školy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1x 2hodinové setkání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spolupráce s externistou (např. rodičem) nebo jinou organizací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zaměření setkání např. : </a:t>
            </a:r>
          </a:p>
          <a:p>
            <a:pPr marL="800100" lvl="1" indent="-342900">
              <a:buFontTx/>
              <a:buChar char="-"/>
            </a:pPr>
            <a:r>
              <a:rPr lang="cs-CZ" sz="2200" dirty="0" smtClean="0"/>
              <a:t>přednášky s diskusí veřejnosti</a:t>
            </a:r>
          </a:p>
          <a:p>
            <a:pPr marL="800100" lvl="1" indent="-342900">
              <a:buFontTx/>
              <a:buChar char="-"/>
            </a:pPr>
            <a:r>
              <a:rPr lang="cs-CZ" sz="2200" dirty="0" smtClean="0"/>
              <a:t>workshopy, výstavy, divadelní a kulturní aktivity – posílení soudržnosti </a:t>
            </a:r>
          </a:p>
          <a:p>
            <a:pPr marL="800100" lvl="1" indent="-342900">
              <a:buFontTx/>
              <a:buChar char="-"/>
            </a:pPr>
            <a:r>
              <a:rPr lang="cs-CZ" sz="2200" dirty="0" smtClean="0"/>
              <a:t>další aktivity ve spolupráci s místními organizacemi (domovy pro seniory, NNO, jiné školy a SVČ, …)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34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b="1" dirty="0" smtClean="0">
                <a:solidFill>
                  <a:srgbClr val="00B050"/>
                </a:solidFill>
              </a:rPr>
              <a:t>Šablony II. – </a:t>
            </a:r>
            <a:r>
              <a:rPr lang="cs-CZ" sz="2400" b="1" dirty="0" smtClean="0"/>
              <a:t>Koordinátor spolupráce ZUŠ a příbuzných organizací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4" y="1929021"/>
            <a:ext cx="784887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0,1/měsíc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není stanovena podmínka pro výběr šablony</a:t>
            </a:r>
          </a:p>
          <a:p>
            <a:r>
              <a:rPr lang="cs-CZ" sz="2400" b="1" dirty="0" smtClean="0"/>
              <a:t>Kvalifikace: </a:t>
            </a:r>
            <a:r>
              <a:rPr lang="cs-CZ" sz="2400" dirty="0" smtClean="0"/>
              <a:t>minimálně střední vzděláním s výučním listem</a:t>
            </a:r>
          </a:p>
          <a:p>
            <a:r>
              <a:rPr lang="cs-CZ" sz="2400" b="1" dirty="0" smtClean="0"/>
              <a:t>Činnosti:  </a:t>
            </a:r>
            <a:r>
              <a:rPr lang="cs-CZ" sz="2200" dirty="0" smtClean="0"/>
              <a:t>komunikace a hledání vhodných forem spolupráce se zástupci různých organizací v oblasti kultury a umění (školy, školská zařízení, neziskové organizace, spolky, úřady, aj.), případně v oblasti sociálních služeb.</a:t>
            </a:r>
          </a:p>
          <a:p>
            <a:endParaRPr lang="cs-CZ" sz="1200" dirty="0" smtClean="0"/>
          </a:p>
          <a:p>
            <a:r>
              <a:rPr lang="cs-CZ" sz="2200" dirty="0" smtClean="0"/>
              <a:t>pro </a:t>
            </a:r>
            <a:r>
              <a:rPr lang="cs-CZ" sz="2200" b="1" dirty="0" smtClean="0"/>
              <a:t>úvazek 0,1 zrealizuje za jeden měsíc 1 workshop/kulatý stůl </a:t>
            </a:r>
            <a:r>
              <a:rPr lang="cs-CZ" sz="2200" dirty="0" smtClean="0"/>
              <a:t>– spolupráce pedagogů a spolupracujících organizací, stáže, příklady dobré praxe, úpravy ŠVP, zapojení odborníků. </a:t>
            </a:r>
            <a:r>
              <a:rPr lang="cs-CZ" sz="2200" i="1" dirty="0" smtClean="0"/>
              <a:t>S násobkem úvazku se násobí počet akcí. (nemusí se během hlavních prázdnin)</a:t>
            </a:r>
            <a:endParaRPr lang="cs-CZ" sz="2200" i="1" dirty="0"/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35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povinné přílohy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844824"/>
            <a:ext cx="78488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- každá příloha el. podepsaná v dokumentu</a:t>
            </a:r>
          </a:p>
          <a:p>
            <a:r>
              <a:rPr lang="cs-CZ" sz="2400" b="1" dirty="0" smtClean="0"/>
              <a:t>Prohlášení o přijatelnosti: </a:t>
            </a:r>
          </a:p>
          <a:p>
            <a:r>
              <a:rPr lang="cs-CZ" sz="2400" dirty="0" smtClean="0"/>
              <a:t>- exekuce, bezdlužnost, bezúhonnost (</a:t>
            </a:r>
            <a:r>
              <a:rPr lang="cs-CZ" sz="2400" dirty="0" err="1" smtClean="0"/>
              <a:t>fyz</a:t>
            </a:r>
            <a:r>
              <a:rPr lang="cs-CZ" sz="2400" dirty="0" smtClean="0"/>
              <a:t>. a práv. osob) </a:t>
            </a:r>
          </a:p>
          <a:p>
            <a:endParaRPr lang="cs-CZ" sz="2400" dirty="0" smtClean="0"/>
          </a:p>
          <a:p>
            <a:r>
              <a:rPr lang="cs-CZ" sz="2400" b="1" dirty="0" smtClean="0"/>
              <a:t>Výstup z dotazníkového šetření 	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Kalkulačka indikátorů </a:t>
            </a:r>
          </a:p>
          <a:p>
            <a:r>
              <a:rPr lang="cs-CZ" sz="2400" b="1" dirty="0" smtClean="0"/>
              <a:t>	</a:t>
            </a:r>
          </a:p>
          <a:p>
            <a:r>
              <a:rPr lang="cs-CZ" sz="2400" b="1" i="1" dirty="0" smtClean="0"/>
              <a:t>Doklad o bankovním účtu/</a:t>
            </a:r>
            <a:r>
              <a:rPr lang="cs-CZ" sz="2400" b="1" i="1" dirty="0" err="1" smtClean="0"/>
              <a:t>podúčtu</a:t>
            </a:r>
            <a:r>
              <a:rPr lang="cs-CZ" sz="2400" b="1" i="1" dirty="0" smtClean="0"/>
              <a:t> 	</a:t>
            </a:r>
            <a:r>
              <a:rPr lang="cs-CZ" sz="2400" i="1" dirty="0" smtClean="0"/>
              <a:t>	</a:t>
            </a:r>
          </a:p>
          <a:p>
            <a:r>
              <a:rPr lang="cs-CZ" sz="2400" i="1" dirty="0" smtClean="0"/>
              <a:t>	Každý oprávněný žadatel, který NENÍ zřízen 	organizační složkou státu, krajem, obcí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36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info na webu MŠMT k šablonám II.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1484784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tabLst>
                <a:tab pos="2424113" algn="l"/>
              </a:tabLst>
            </a:pPr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msmt.cz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strukturalni</a:t>
            </a:r>
            <a:r>
              <a:rPr lang="cs-CZ" sz="1600" dirty="0" smtClean="0">
                <a:hlinkClick r:id="rId3"/>
              </a:rPr>
              <a:t>-fondy-1/</a:t>
            </a:r>
            <a:r>
              <a:rPr lang="cs-CZ" sz="1600" dirty="0" err="1" smtClean="0">
                <a:hlinkClick r:id="rId3"/>
              </a:rPr>
              <a:t>vyzvy</a:t>
            </a:r>
            <a:r>
              <a:rPr lang="cs-CZ" sz="1600" dirty="0" smtClean="0">
                <a:hlinkClick r:id="rId3"/>
              </a:rPr>
              <a:t>-c-02-18-063-a-02-18-064-</a:t>
            </a:r>
            <a:r>
              <a:rPr lang="cs-CZ" sz="1600" dirty="0" err="1" smtClean="0">
                <a:hlinkClick r:id="rId3"/>
              </a:rPr>
              <a:t>sablony</a:t>
            </a:r>
            <a:r>
              <a:rPr lang="cs-CZ" sz="1600" dirty="0" smtClean="0">
                <a:hlinkClick r:id="rId3"/>
              </a:rPr>
              <a:t>-</a:t>
            </a:r>
            <a:r>
              <a:rPr lang="cs-CZ" sz="1600" dirty="0" err="1" smtClean="0">
                <a:hlinkClick r:id="rId3"/>
              </a:rPr>
              <a:t>ii</a:t>
            </a:r>
            <a:endParaRPr lang="cs-CZ" sz="1600" dirty="0" smtClean="0"/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1988840"/>
            <a:ext cx="7704856" cy="1782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3140968"/>
            <a:ext cx="5040559" cy="3118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37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systém na </a:t>
            </a:r>
            <a:r>
              <a:rPr lang="cs-CZ" sz="2700" b="1" dirty="0" smtClean="0">
                <a:solidFill>
                  <a:srgbClr val="00B050"/>
                </a:solidFill>
                <a:hlinkClick r:id="rId3"/>
              </a:rPr>
              <a:t>https://mseu.mssf.cz/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187624" y="155679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…</a:t>
            </a:r>
            <a:endParaRPr lang="cs-CZ" sz="2400" dirty="0" smtClean="0"/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484784"/>
            <a:ext cx="854535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systém na </a:t>
            </a:r>
            <a:r>
              <a:rPr lang="cs-CZ" sz="2700" b="1" dirty="0" smtClean="0">
                <a:solidFill>
                  <a:srgbClr val="00B050"/>
                </a:solidFill>
                <a:hlinkClick r:id="rId3"/>
              </a:rPr>
              <a:t>https://mseu.mssf.cz/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187624" y="155679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…</a:t>
            </a:r>
            <a:endParaRPr lang="cs-CZ" sz="2400" dirty="0" smtClean="0"/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7" y="1556792"/>
            <a:ext cx="712954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systém na </a:t>
            </a:r>
            <a:r>
              <a:rPr lang="cs-CZ" sz="2700" b="1" dirty="0" smtClean="0">
                <a:solidFill>
                  <a:srgbClr val="00B050"/>
                </a:solidFill>
                <a:hlinkClick r:id="rId3"/>
              </a:rPr>
              <a:t>https://mseu.mssf.cz/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1484783"/>
            <a:ext cx="2880320" cy="463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5051" y="1484784"/>
            <a:ext cx="2591285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představení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628800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u="sng" dirty="0" smtClean="0"/>
              <a:t>Administrativní náročnost: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  Podání žádosti:</a:t>
            </a:r>
            <a:r>
              <a:rPr lang="cs-CZ" sz="2400" dirty="0" smtClean="0"/>
              <a:t>	zpracování žádosti</a:t>
            </a:r>
          </a:p>
          <a:p>
            <a:pPr lvl="6"/>
            <a:r>
              <a:rPr lang="cs-CZ" sz="2400" dirty="0" smtClean="0"/>
              <a:t>doložení všech potřebných příloh</a:t>
            </a:r>
          </a:p>
          <a:p>
            <a:pPr lvl="6"/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   Realizace projektu:</a:t>
            </a:r>
            <a:r>
              <a:rPr lang="cs-CZ" sz="2400" dirty="0" smtClean="0"/>
              <a:t>	</a:t>
            </a:r>
          </a:p>
          <a:p>
            <a:pPr marL="900113" lvl="2">
              <a:buFont typeface="Arial" pitchFamily="34" charset="0"/>
              <a:buChar char="•"/>
            </a:pPr>
            <a:r>
              <a:rPr lang="cs-CZ" sz="2400" dirty="0" smtClean="0"/>
              <a:t> připravení formulářů příloh</a:t>
            </a:r>
          </a:p>
          <a:p>
            <a:pPr marL="900113" lvl="4">
              <a:buFont typeface="Arial" pitchFamily="34" charset="0"/>
              <a:buChar char="•"/>
            </a:pPr>
            <a:r>
              <a:rPr lang="cs-CZ" sz="2400" dirty="0" smtClean="0"/>
              <a:t> zpráva o realizaci (</a:t>
            </a:r>
            <a:r>
              <a:rPr lang="cs-CZ" sz="2400" dirty="0" err="1" smtClean="0"/>
              <a:t>ZoR</a:t>
            </a:r>
            <a:r>
              <a:rPr lang="cs-CZ" sz="2400" dirty="0" smtClean="0"/>
              <a:t>) – (2x) 1x8 měsíců</a:t>
            </a:r>
          </a:p>
          <a:p>
            <a:pPr marL="900113" lvl="4"/>
            <a:r>
              <a:rPr lang="cs-CZ" sz="2400" dirty="0" smtClean="0"/>
              <a:t>		(+ vyplňování příloh + data v </a:t>
            </a:r>
            <a:r>
              <a:rPr lang="cs-CZ" sz="2400" dirty="0" smtClean="0">
                <a:hlinkClick r:id="rId3"/>
              </a:rPr>
              <a:t>www.</a:t>
            </a:r>
            <a:r>
              <a:rPr lang="cs-CZ" sz="2400" dirty="0" err="1" smtClean="0">
                <a:hlinkClick r:id="rId3"/>
              </a:rPr>
              <a:t>esfr.cz</a:t>
            </a:r>
            <a:r>
              <a:rPr lang="cs-CZ" sz="2400" dirty="0" smtClean="0"/>
              <a:t>)</a:t>
            </a:r>
          </a:p>
          <a:p>
            <a:pPr marL="900113" lvl="4"/>
            <a:r>
              <a:rPr lang="cs-CZ" sz="2400" dirty="0" smtClean="0"/>
              <a:t>		 – nedokládá se účetnictví projektu</a:t>
            </a:r>
          </a:p>
          <a:p>
            <a:pPr marL="900113" lvl="4">
              <a:buFont typeface="Arial" pitchFamily="34" charset="0"/>
              <a:buChar char="•"/>
            </a:pPr>
            <a:r>
              <a:rPr lang="cs-CZ" sz="2400" dirty="0" smtClean="0"/>
              <a:t> závěrečná zpráva o realizaci (ZZoR) – (1x)</a:t>
            </a:r>
          </a:p>
          <a:p>
            <a:pPr marL="900113" lvl="4"/>
            <a:r>
              <a:rPr lang="cs-CZ" sz="2400" dirty="0" smtClean="0"/>
              <a:t>		popř. žádost o změnu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2" name="Zástupný symbol pro obsah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40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systém na </a:t>
            </a:r>
            <a:r>
              <a:rPr lang="cs-CZ" sz="2700" b="1" dirty="0" smtClean="0">
                <a:solidFill>
                  <a:srgbClr val="00B050"/>
                </a:solidFill>
                <a:hlinkClick r:id="rId3"/>
              </a:rPr>
              <a:t>http://www.</a:t>
            </a:r>
            <a:r>
              <a:rPr lang="cs-CZ" sz="2700" b="1" dirty="0" err="1" smtClean="0">
                <a:solidFill>
                  <a:srgbClr val="00B050"/>
                </a:solidFill>
                <a:hlinkClick r:id="rId3"/>
              </a:rPr>
              <a:t>esfr.cz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187624" y="1556792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  <a:tabLst>
                <a:tab pos="2424113" algn="l"/>
              </a:tabLst>
            </a:pPr>
            <a:r>
              <a:rPr lang="cs-CZ" sz="2400" b="1" dirty="0" smtClean="0"/>
              <a:t>…</a:t>
            </a:r>
            <a:endParaRPr lang="cs-CZ" sz="2400" dirty="0" smtClean="0"/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7" y="1556792"/>
            <a:ext cx="8514449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41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Další možnosti financování – MAS – IROP</a:t>
            </a:r>
          </a:p>
          <a:p>
            <a:pPr marL="342900" indent="-342900"/>
            <a:r>
              <a:rPr kumimoji="0" lang="cs-CZ" sz="2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- infrastrukturní</a:t>
            </a:r>
            <a:r>
              <a:rPr kumimoji="0" lang="cs-CZ" sz="27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projekty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2100912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400" b="1" u="sng" dirty="0" smtClean="0"/>
              <a:t>IROP – MAS</a:t>
            </a:r>
          </a:p>
          <a:p>
            <a:pPr marL="342900" indent="-342900">
              <a:buFont typeface="Arial" pitchFamily="34" charset="0"/>
              <a:buChar char="•"/>
              <a:tabLst>
                <a:tab pos="3227388" algn="l"/>
              </a:tabLst>
            </a:pPr>
            <a:r>
              <a:rPr lang="cs-CZ" sz="2400" dirty="0" smtClean="0"/>
              <a:t>Otevření výzvy: 	</a:t>
            </a:r>
            <a:r>
              <a:rPr lang="cs-CZ" sz="2400" b="1" dirty="0" smtClean="0"/>
              <a:t> cca 6/2018 v MS 2014+</a:t>
            </a:r>
          </a:p>
          <a:p>
            <a:pPr marL="342900" indent="-342900">
              <a:buFont typeface="Arial" pitchFamily="34" charset="0"/>
              <a:buChar char="•"/>
              <a:tabLst>
                <a:tab pos="3227388" algn="l"/>
              </a:tabLst>
            </a:pPr>
            <a:r>
              <a:rPr lang="cs-CZ" sz="2400" b="1" dirty="0" smtClean="0"/>
              <a:t>Výše dotace pro projekt:</a:t>
            </a:r>
          </a:p>
          <a:p>
            <a:pPr marL="800100" lvl="1" indent="-342900">
              <a:tabLst>
                <a:tab pos="3227388" algn="l"/>
              </a:tabLst>
            </a:pPr>
            <a:r>
              <a:rPr lang="cs-CZ" sz="2400" dirty="0" smtClean="0"/>
              <a:t>Způsobilé výdaje: 	např. </a:t>
            </a:r>
            <a:r>
              <a:rPr lang="cs-CZ" sz="2400" b="1" dirty="0" smtClean="0"/>
              <a:t>1,2 mil Kč (dle každé MAS )</a:t>
            </a:r>
            <a:endParaRPr lang="cs-CZ" sz="2400" dirty="0" smtClean="0"/>
          </a:p>
          <a:p>
            <a:pPr marL="342900" indent="-342900">
              <a:buFont typeface="Arial" pitchFamily="34" charset="0"/>
              <a:buChar char="•"/>
              <a:tabLst>
                <a:tab pos="3227388" algn="l"/>
              </a:tabLst>
            </a:pPr>
            <a:r>
              <a:rPr lang="cs-CZ" sz="2400" b="1" dirty="0" smtClean="0">
                <a:solidFill>
                  <a:srgbClr val="00B050"/>
                </a:solidFill>
              </a:rPr>
              <a:t>Projekt uvedený v MAP I.</a:t>
            </a:r>
          </a:p>
          <a:p>
            <a:pPr marL="342900" indent="-342900">
              <a:buFont typeface="Arial" pitchFamily="34" charset="0"/>
              <a:buChar char="•"/>
              <a:tabLst>
                <a:tab pos="3227388" algn="l"/>
              </a:tabLst>
            </a:pPr>
            <a:endParaRPr lang="cs-CZ" sz="2400" dirty="0" smtClean="0"/>
          </a:p>
          <a:p>
            <a:pPr marL="342900" indent="-342900">
              <a:buFont typeface="Arial" pitchFamily="34" charset="0"/>
              <a:buChar char="•"/>
              <a:tabLst>
                <a:tab pos="3227388" algn="l"/>
              </a:tabLst>
            </a:pPr>
            <a:r>
              <a:rPr lang="cs-CZ" sz="2400" dirty="0" smtClean="0"/>
              <a:t>Oblasti pro čerpání: 	</a:t>
            </a:r>
            <a:r>
              <a:rPr lang="cs-CZ" sz="2400" b="1" dirty="0" smtClean="0">
                <a:solidFill>
                  <a:srgbClr val="00B050"/>
                </a:solidFill>
              </a:rPr>
              <a:t>bezbariérovost</a:t>
            </a:r>
          </a:p>
          <a:p>
            <a:pPr marL="800100" lvl="1" indent="-342900">
              <a:tabLst>
                <a:tab pos="3227388" algn="l"/>
              </a:tabLst>
            </a:pPr>
            <a:r>
              <a:rPr lang="cs-CZ" sz="2400" b="1" dirty="0" smtClean="0"/>
              <a:t>	klíčové kompetence – cizí jazyky, přírodní vědy, techn. a řemeslné obory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42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Další možnosti financování – MAS – IROP</a:t>
            </a:r>
          </a:p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	- infrastrukturní projekty</a:t>
            </a:r>
            <a:endParaRPr lang="cs-CZ" sz="2700" b="1" dirty="0" smtClean="0">
              <a:solidFill>
                <a:srgbClr val="FF0000"/>
              </a:solidFill>
            </a:endParaRPr>
          </a:p>
          <a:p>
            <a:pPr marL="342900" indent="-342900"/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988840"/>
            <a:ext cx="763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400" b="1" u="sng" dirty="0" smtClean="0"/>
              <a:t>IROP – MAS</a:t>
            </a:r>
          </a:p>
          <a:p>
            <a:pPr marL="342900" indent="-342900">
              <a:buFont typeface="Arial" pitchFamily="34" charset="0"/>
              <a:buChar char="•"/>
              <a:tabLst>
                <a:tab pos="1435100" algn="l"/>
              </a:tabLst>
            </a:pPr>
            <a:r>
              <a:rPr lang="cs-CZ" sz="2400" dirty="0" smtClean="0"/>
              <a:t>Aktivity 	 – </a:t>
            </a:r>
            <a:r>
              <a:rPr lang="cs-CZ" sz="2400" b="1" dirty="0" smtClean="0"/>
              <a:t>stavební úpravy</a:t>
            </a:r>
          </a:p>
          <a:p>
            <a:pPr marL="800100" lvl="1" indent="-342900">
              <a:tabLst>
                <a:tab pos="1435100" algn="l"/>
              </a:tabLst>
            </a:pPr>
            <a:r>
              <a:rPr lang="cs-CZ" sz="2400" b="1" dirty="0" smtClean="0"/>
              <a:t>		 </a:t>
            </a:r>
            <a:r>
              <a:rPr lang="cs-CZ" sz="2400" dirty="0" smtClean="0"/>
              <a:t>– </a:t>
            </a:r>
            <a:r>
              <a:rPr lang="cs-CZ" sz="2400" b="1" dirty="0" smtClean="0"/>
              <a:t>pořízení vybavení</a:t>
            </a:r>
          </a:p>
          <a:p>
            <a:pPr marL="800100" lvl="1" indent="-342900">
              <a:tabLst>
                <a:tab pos="1435100" algn="l"/>
              </a:tabLst>
            </a:pPr>
            <a:r>
              <a:rPr lang="cs-CZ" sz="2400" b="1" dirty="0" smtClean="0"/>
              <a:t>		</a:t>
            </a:r>
            <a:r>
              <a:rPr lang="cs-CZ" sz="2400" dirty="0" smtClean="0"/>
              <a:t> – </a:t>
            </a:r>
            <a:r>
              <a:rPr lang="cs-CZ" sz="2400" b="1" dirty="0" smtClean="0"/>
              <a:t>venkovní učebna</a:t>
            </a:r>
          </a:p>
          <a:p>
            <a:pPr marL="800100" lvl="1" indent="-342900">
              <a:tabLst>
                <a:tab pos="1435100" algn="l"/>
              </a:tabLst>
            </a:pPr>
            <a:r>
              <a:rPr lang="cs-CZ" sz="2400" b="1" dirty="0" smtClean="0"/>
              <a:t>		</a:t>
            </a:r>
            <a:r>
              <a:rPr lang="cs-CZ" sz="2400" dirty="0" smtClean="0"/>
              <a:t> –</a:t>
            </a:r>
            <a:r>
              <a:rPr lang="cs-CZ" sz="2400" b="1" dirty="0" smtClean="0"/>
              <a:t> kompenzační pomůcky</a:t>
            </a:r>
          </a:p>
          <a:p>
            <a:pPr marL="800100" lvl="1" indent="-342900">
              <a:tabLst>
                <a:tab pos="1435100" algn="l"/>
              </a:tabLst>
            </a:pPr>
            <a:r>
              <a:rPr lang="cs-CZ" sz="2400" b="1" dirty="0" smtClean="0"/>
              <a:t>		</a:t>
            </a:r>
            <a:r>
              <a:rPr lang="cs-CZ" sz="2400" dirty="0" smtClean="0"/>
              <a:t> – </a:t>
            </a:r>
            <a:r>
              <a:rPr lang="cs-CZ" sz="2400" b="1" dirty="0" smtClean="0"/>
              <a:t>zeleň v okolí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MAS </a:t>
            </a:r>
            <a:r>
              <a:rPr lang="cs-CZ" sz="2400" b="1" dirty="0" smtClean="0"/>
              <a:t>–</a:t>
            </a:r>
            <a:r>
              <a:rPr lang="cs-CZ" sz="2400" dirty="0" smtClean="0"/>
              <a:t> </a:t>
            </a:r>
            <a:r>
              <a:rPr lang="cs-CZ" sz="2400" b="1" dirty="0" smtClean="0"/>
              <a:t>konzultace zdarma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43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Další možnosti financování – MAS – OPZ – Operační program zaměstnanost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2156663"/>
            <a:ext cx="763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400" b="1" u="sng" dirty="0" smtClean="0"/>
              <a:t>OPZ – MAS</a:t>
            </a:r>
          </a:p>
          <a:p>
            <a:pPr marL="342900" indent="-342900">
              <a:buFont typeface="Arial" pitchFamily="34" charset="0"/>
              <a:buChar char="•"/>
              <a:tabLst>
                <a:tab pos="3671888" algn="l"/>
              </a:tabLst>
            </a:pPr>
            <a:r>
              <a:rPr lang="cs-CZ" sz="2400" dirty="0" smtClean="0"/>
              <a:t>Otevření výzvy: 	</a:t>
            </a:r>
            <a:r>
              <a:rPr lang="cs-CZ" sz="2400" b="1" dirty="0" smtClean="0"/>
              <a:t>březen 2018</a:t>
            </a:r>
          </a:p>
          <a:p>
            <a:pPr marL="342900" indent="-342900">
              <a:buFont typeface="Arial" pitchFamily="34" charset="0"/>
              <a:buChar char="•"/>
              <a:tabLst>
                <a:tab pos="3671888" algn="l"/>
              </a:tabLst>
            </a:pPr>
            <a:r>
              <a:rPr lang="cs-CZ" sz="2400" dirty="0" smtClean="0"/>
              <a:t>Výše dotace pro projekt: 	</a:t>
            </a:r>
            <a:r>
              <a:rPr lang="cs-CZ" sz="2400" b="1" dirty="0" smtClean="0"/>
              <a:t>400 000 – 1,2 mil Kč</a:t>
            </a:r>
          </a:p>
          <a:p>
            <a:pPr marL="342900" indent="-342900">
              <a:buFont typeface="Arial" pitchFamily="34" charset="0"/>
              <a:buChar char="•"/>
              <a:tabLst>
                <a:tab pos="3671888" algn="l"/>
              </a:tabLst>
            </a:pPr>
            <a:r>
              <a:rPr lang="cs-CZ" sz="2400" dirty="0" smtClean="0"/>
              <a:t>Aktivity:	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 smtClean="0"/>
              <a:t>Příměstské tábory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 smtClean="0"/>
              <a:t>Školní kluby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 smtClean="0"/>
              <a:t>Dětské skupiny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b="1" dirty="0" smtClean="0"/>
              <a:t>Zařízení péče o děti mimo školní vyučování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1988840"/>
            <a:ext cx="5472608" cy="576064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Děkuji Vám za pozornost.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3284984"/>
            <a:ext cx="6552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r>
              <a:rPr lang="cs-CZ" sz="2000" b="1" dirty="0" smtClean="0"/>
              <a:t>Mgr. Martina Kubišová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Sdružení SPLAV, z.s.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Javornická 1560</a:t>
            </a:r>
            <a:br>
              <a:rPr lang="cs-CZ" sz="2000" dirty="0" smtClean="0"/>
            </a:br>
            <a:r>
              <a:rPr lang="cs-CZ" sz="2000" dirty="0" smtClean="0"/>
              <a:t>Rychnov nad Kněžnou</a:t>
            </a:r>
          </a:p>
          <a:p>
            <a:r>
              <a:rPr lang="cs-CZ" sz="2000" dirty="0" smtClean="0">
                <a:hlinkClick r:id="rId3"/>
              </a:rPr>
              <a:t>www.</a:t>
            </a:r>
            <a:r>
              <a:rPr lang="cs-CZ" sz="2000" dirty="0" err="1" smtClean="0">
                <a:hlinkClick r:id="rId3"/>
              </a:rPr>
              <a:t>sdruzenisplav.cz</a:t>
            </a:r>
            <a:r>
              <a:rPr lang="cs-CZ" sz="2000" dirty="0" smtClean="0"/>
              <a:t>	martina@</a:t>
            </a:r>
            <a:r>
              <a:rPr lang="cs-CZ" sz="2000" dirty="0" err="1" smtClean="0"/>
              <a:t>sdruzenisplav.cz</a:t>
            </a:r>
            <a:endParaRPr 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44</a:t>
            </a:fld>
            <a:endParaRPr lang="cs-CZ"/>
          </a:p>
        </p:txBody>
      </p:sp>
      <p:pic>
        <p:nvPicPr>
          <p:cNvPr id="8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1118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podpora z MAS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556792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tabLst>
                <a:tab pos="2424113" algn="l"/>
              </a:tabLst>
            </a:pPr>
            <a:endParaRPr lang="cs-CZ" sz="2400" b="1" dirty="0" smtClean="0"/>
          </a:p>
          <a:p>
            <a:pPr marL="342900" indent="-342900" algn="just">
              <a:tabLst>
                <a:tab pos="2424113" algn="l"/>
              </a:tabLst>
            </a:pPr>
            <a:r>
              <a:rPr lang="cs-CZ" sz="2400" b="1" dirty="0" smtClean="0"/>
              <a:t>MAS = Místní akční skupina </a:t>
            </a:r>
            <a:r>
              <a:rPr lang="cs-CZ" sz="2400" dirty="0" smtClean="0"/>
              <a:t>– </a:t>
            </a:r>
            <a:r>
              <a:rPr lang="cs-CZ" sz="2400" b="1" dirty="0" smtClean="0"/>
              <a:t>komplexní podpora zdarma</a:t>
            </a:r>
          </a:p>
          <a:p>
            <a:pPr marL="342900" indent="-342900" algn="just">
              <a:buFont typeface="Arial" pitchFamily="34" charset="0"/>
              <a:buChar char="•"/>
              <a:tabLst>
                <a:tab pos="2424113" algn="l"/>
              </a:tabLst>
            </a:pPr>
            <a:endParaRPr lang="cs-CZ" sz="2400" b="1" u="sng" dirty="0" smtClean="0"/>
          </a:p>
          <a:p>
            <a:pPr lvl="0" algn="just">
              <a:buFont typeface="Wingdings" pitchFamily="2" charset="2"/>
              <a:buChar char="Ø"/>
            </a:pPr>
            <a:r>
              <a:rPr lang="cs-CZ" sz="2400" dirty="0" smtClean="0"/>
              <a:t>metodická podpora před podáním projektu</a:t>
            </a:r>
          </a:p>
          <a:p>
            <a:pPr lvl="0" algn="just"/>
            <a:r>
              <a:rPr lang="cs-CZ" sz="2400" dirty="0" smtClean="0"/>
              <a:t>			během jeho realizace</a:t>
            </a:r>
          </a:p>
          <a:p>
            <a:pPr lvl="0" algn="just">
              <a:buFont typeface="Wingdings" pitchFamily="2" charset="2"/>
              <a:buChar char="Ø"/>
            </a:pPr>
            <a:endParaRPr lang="cs-CZ" sz="2400" dirty="0" smtClean="0"/>
          </a:p>
          <a:p>
            <a:pPr lvl="0" algn="just">
              <a:buFont typeface="Wingdings" pitchFamily="2" charset="2"/>
              <a:buChar char="Ø"/>
            </a:pPr>
            <a:r>
              <a:rPr lang="cs-CZ" sz="2400" dirty="0" smtClean="0"/>
              <a:t>konzultace během projektu, informování v případě změn</a:t>
            </a:r>
          </a:p>
          <a:p>
            <a:pPr lvl="0" algn="just">
              <a:buFont typeface="Wingdings" pitchFamily="2" charset="2"/>
              <a:buChar char="Ø"/>
            </a:pPr>
            <a:endParaRPr lang="cs-CZ" sz="2400" dirty="0" smtClean="0"/>
          </a:p>
          <a:p>
            <a:pPr algn="just">
              <a:buFont typeface="Wingdings" pitchFamily="2" charset="2"/>
              <a:buChar char="Ø"/>
            </a:pPr>
            <a:r>
              <a:rPr lang="cs-CZ" sz="2400" dirty="0" smtClean="0"/>
              <a:t>podpora při zpracování a kontrole zpráv o realizaci, příloh</a:t>
            </a:r>
            <a:endParaRPr lang="cs-CZ" sz="2400" b="1" u="sng" dirty="0" smtClean="0"/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dotazníky …vstup/výstup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844824"/>
            <a:ext cx="734481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Dotazníkové šetření on-line:</a:t>
            </a:r>
            <a:r>
              <a:rPr lang="cs-CZ" sz="2400" b="1" dirty="0" smtClean="0"/>
              <a:t>	</a:t>
            </a:r>
            <a:r>
              <a:rPr lang="cs-CZ" sz="2400" u="sng" dirty="0" smtClean="0">
                <a:hlinkClick r:id="rId3"/>
              </a:rPr>
              <a:t>https://sberdat.uiv.cz/login</a:t>
            </a:r>
            <a:endParaRPr lang="cs-CZ" sz="2400" u="sng" dirty="0" smtClean="0"/>
          </a:p>
          <a:p>
            <a:pPr algn="just"/>
            <a:r>
              <a:rPr lang="cs-CZ" sz="2400" dirty="0" smtClean="0"/>
              <a:t>Žadatel vyplňuje 1 dotazník pro Šablony II. za 1 IČ.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2400" dirty="0" smtClean="0"/>
              <a:t>Informace bude zasílána z MŠMT po vyhlášení výzvy (dat. schránka?). Dotazník je </a:t>
            </a:r>
            <a:r>
              <a:rPr lang="cs-CZ" sz="2400" b="1" u="sng" dirty="0" smtClean="0">
                <a:solidFill>
                  <a:srgbClr val="FF0000"/>
                </a:solidFill>
              </a:rPr>
              <a:t>otevřen 6 měsíců před ukončením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Šablon I. </a:t>
            </a:r>
            <a:r>
              <a:rPr lang="cs-CZ" sz="2400" b="1" dirty="0" smtClean="0">
                <a:solidFill>
                  <a:srgbClr val="FF0000"/>
                </a:solidFill>
              </a:rPr>
              <a:t>Není možné vyplnit dotazník po ukončení </a:t>
            </a:r>
            <a:r>
              <a:rPr lang="cs-CZ" sz="2400" dirty="0" smtClean="0"/>
              <a:t>Šablon I.</a:t>
            </a:r>
          </a:p>
          <a:p>
            <a:pPr lvl="0" algn="just"/>
            <a:endParaRPr lang="cs-CZ" sz="1600" dirty="0" smtClean="0"/>
          </a:p>
          <a:p>
            <a:pPr lvl="0" algn="just"/>
            <a:r>
              <a:rPr lang="cs-CZ" sz="2400" dirty="0" smtClean="0"/>
              <a:t>Na konci odpovědí při vyplňování dotazníku je tlačítko </a:t>
            </a:r>
            <a:r>
              <a:rPr lang="cs-CZ" sz="2400" b="1" dirty="0" smtClean="0">
                <a:solidFill>
                  <a:srgbClr val="FF0000"/>
                </a:solidFill>
              </a:rPr>
              <a:t>„</a:t>
            </a:r>
            <a:r>
              <a:rPr lang="cs-CZ" sz="2400" b="1" dirty="0" err="1" smtClean="0">
                <a:solidFill>
                  <a:srgbClr val="FF0000"/>
                </a:solidFill>
              </a:rPr>
              <a:t>finalizovat</a:t>
            </a:r>
            <a:r>
              <a:rPr lang="cs-CZ" sz="2400" b="1" dirty="0" smtClean="0">
                <a:solidFill>
                  <a:srgbClr val="FF0000"/>
                </a:solidFill>
              </a:rPr>
              <a:t>“ – neklikejte hned!!!</a:t>
            </a:r>
            <a:r>
              <a:rPr lang="cs-CZ" sz="2400" dirty="0" smtClean="0"/>
              <a:t> Můžete se vrátit, odpovědi vyplnit tak, aby Vám vyšla povinná šablona jako 1 z těch, kterou budete chtít realizovat.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dotazníky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844824"/>
            <a:ext cx="734481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200" b="1" dirty="0" smtClean="0">
                <a:solidFill>
                  <a:srgbClr val="FF0000"/>
                </a:solidFill>
              </a:rPr>
              <a:t>1 dotazník pro Šablony I (výstup) a pro Šablony II. (vstup)</a:t>
            </a:r>
          </a:p>
          <a:p>
            <a:pPr lvl="0" algn="just"/>
            <a:endParaRPr lang="cs-CZ" sz="2200" dirty="0" smtClean="0"/>
          </a:p>
          <a:p>
            <a:pPr lvl="0" algn="just"/>
            <a:r>
              <a:rPr lang="cs-CZ" sz="2200" dirty="0" smtClean="0"/>
              <a:t>Vyhodnocuje se aktuální nejslabší oblast organizace, která potřebuje podporu; bude </a:t>
            </a:r>
            <a:r>
              <a:rPr lang="cs-CZ" sz="2200" b="1" dirty="0" smtClean="0"/>
              <a:t>vygenerována 1 povinná šablona (</a:t>
            </a:r>
            <a:r>
              <a:rPr lang="cs-CZ" sz="2200" b="1" dirty="0" err="1" smtClean="0"/>
              <a:t>pdf</a:t>
            </a:r>
            <a:r>
              <a:rPr lang="cs-CZ" sz="2200" b="1" dirty="0" smtClean="0"/>
              <a:t>)</a:t>
            </a:r>
            <a:r>
              <a:rPr lang="cs-CZ" sz="2200" dirty="0" smtClean="0"/>
              <a:t> - konzultace s MAS, jak vyplňovat. </a:t>
            </a:r>
          </a:p>
          <a:p>
            <a:pPr algn="just"/>
            <a:endParaRPr lang="cs-CZ" sz="2200" dirty="0" smtClean="0"/>
          </a:p>
          <a:p>
            <a:pPr algn="just"/>
            <a:r>
              <a:rPr lang="cs-CZ" sz="2200" dirty="0" smtClean="0"/>
              <a:t>DDM k 1 povinné šabloně vyberou ještě 1 povinnou šablonu z oblasti inkluze. Je možné vyplnit dotazník tak, aby vyšla tato povinná šablona právě z oblasti inkluze. </a:t>
            </a:r>
          </a:p>
          <a:p>
            <a:pPr algn="just"/>
            <a:endParaRPr lang="cs-CZ" sz="2200" dirty="0" smtClean="0"/>
          </a:p>
          <a:p>
            <a:pPr algn="just"/>
            <a:r>
              <a:rPr lang="cs-CZ" sz="2200" dirty="0" smtClean="0"/>
              <a:t>Nefunguje tlačítko „Zpět“ nahoře v prohlížeči, neklikejte na něj, můžete přijít o zatím vyplněná data. Používejte tlačítko „zpět“ v aplikaci.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krátké představení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1844824"/>
            <a:ext cx="73448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Šablony:</a:t>
            </a:r>
            <a:r>
              <a:rPr lang="cs-CZ" sz="2400" b="1" dirty="0" smtClean="0"/>
              <a:t>	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 Splnění bagatelní podpory není povinné pro Šablony II.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 Projekt žadatel skládá z jednotlivých „šablon“.</a:t>
            </a:r>
          </a:p>
          <a:p>
            <a:pPr algn="just"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b="1" dirty="0" smtClean="0"/>
              <a:t>Šablona – předem definovaná činnost (cíl, popis, 	výstup, dokládání, náklady, indikátory).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Ke každé šabloně jsou přiřazeny indikátory – viz 	</a:t>
            </a:r>
            <a:r>
              <a:rPr lang="cs-CZ" sz="2400" b="1" dirty="0" smtClean="0"/>
              <a:t>Kalkulačka indikátorů </a:t>
            </a:r>
            <a:r>
              <a:rPr lang="cs-CZ" sz="2400" dirty="0" smtClean="0"/>
              <a:t>(vypočítává se)</a:t>
            </a:r>
            <a:endParaRPr lang="cs-CZ" sz="2400" b="1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Výstup šablony – předem definován (Word, XLS), 	dokládá se ve zprávě o realizaci projektu.</a:t>
            </a: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11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628800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cs-CZ" sz="2400" u="sng" dirty="0" smtClean="0"/>
          </a:p>
          <a:p>
            <a:pPr marL="342900" indent="-342900"/>
            <a:endParaRPr lang="cs-CZ" sz="2400" u="sng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052736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/>
            <a:r>
              <a:rPr lang="cs-CZ" sz="2700" b="1" dirty="0" smtClean="0">
                <a:solidFill>
                  <a:srgbClr val="00B050"/>
                </a:solidFill>
              </a:rPr>
              <a:t>Šablony II. – Kalkulačka indikátorů – pro výpočet projektu (v XLS)</a:t>
            </a:r>
            <a:endParaRPr kumimoji="0" lang="cs-CZ" sz="27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  <p:pic>
        <p:nvPicPr>
          <p:cNvPr id="9" name="Zástupný symbol pro obsah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6042142"/>
            <a:ext cx="3682727" cy="815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988840"/>
            <a:ext cx="8754551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3843</TotalTime>
  <Words>2275</Words>
  <Application>Microsoft Office PowerPoint</Application>
  <PresentationFormat>Předvádění na obrazovce (4:3)</PresentationFormat>
  <Paragraphs>654</Paragraphs>
  <Slides>44</Slides>
  <Notes>44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Motiv systému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  <vt:lpstr>Snímek 42</vt:lpstr>
      <vt:lpstr>Snímek 43</vt:lpstr>
      <vt:lpstr>Snímek 44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CZ.02.3.68/0.0/0.0/15_005/0000331</dc:title>
  <dc:creator>Splav</dc:creator>
  <cp:lastModifiedBy>Martinka</cp:lastModifiedBy>
  <cp:revision>573</cp:revision>
  <cp:lastPrinted>2017-06-22T05:35:17Z</cp:lastPrinted>
  <dcterms:created xsi:type="dcterms:W3CDTF">2016-04-18T10:00:45Z</dcterms:created>
  <dcterms:modified xsi:type="dcterms:W3CDTF">2018-03-22T14:26:21Z</dcterms:modified>
</cp:coreProperties>
</file>