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91" r:id="rId2"/>
    <p:sldId id="292" r:id="rId3"/>
    <p:sldId id="259" r:id="rId4"/>
    <p:sldId id="286" r:id="rId5"/>
    <p:sldId id="287" r:id="rId6"/>
    <p:sldId id="288" r:id="rId7"/>
    <p:sldId id="289" r:id="rId8"/>
    <p:sldId id="290" r:id="rId9"/>
    <p:sldId id="293" r:id="rId10"/>
    <p:sldId id="294" r:id="rId11"/>
    <p:sldId id="295" r:id="rId12"/>
    <p:sldId id="296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7185D-6BE1-4679-B55B-3858008FBABC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ADD22-5A33-409A-9050-58B67BEA2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ADD22-5A33-409A-9050-58B67BEA25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6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5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1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0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5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2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9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4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18043-9388-9445-9BC8-50CD8001077A}" type="datetimeFigureOut">
              <a:rPr lang="en-US" smtClean="0"/>
              <a:t>12/27/2018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9A545-409C-8D48-8179-4C1A37357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w.bg/tvz/%d0%b2%d0%b8%d0%b4%d0%b5%d0%be-%d1%82%d0%b2-%d0%b7%d0%b0%d0%bf%d0%b0%d0%b4-%d0%ba%d1%8e%d1%81%d1%82%d0%b5%d0%bd%d0%b4%d0%b8%d0%bb-%d0%bf%d0%be%d1%81%d1%80%d0%b5%d1%89%d0%bd%d0%b0-%d0%be%d0%b1%d1%83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kuber-press.com/fullnews.php?id_news=3088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hotos.app.goo.gl/6HjDUEsZ4mLXsri17" TargetMode="External"/><Relationship Id="rId2" Type="http://schemas.openxmlformats.org/officeDocument/2006/relationships/hyperlink" Target="https://photos.app.goo.gl/v8tnjW3XUkvHFfcu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w.bg/tvz/%d0%b2%d0%b8%d0%b4%d0%b5%d0%be-%d1%84%d0%be%d1%82%d0%be%d0%b3%d1%80%d0%b0%d1%84%d0%b8%d0%b8-%d1%89%d0%b5-%d0%b7%d0%b0%d0%bf%d0%b0%d0%bc%d0%b5%d1%82%d1%8f%d1%82-%d0%b7%d0%b0%d0%b1%d0%b5%d0%bb%d0%b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584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chemeClr val="accent3">
                    <a:lumMod val="50000"/>
                  </a:schemeClr>
                </a:solidFill>
              </a:rPr>
              <a:t>Sense of Light  </a:t>
            </a:r>
            <a:endParaRPr lang="en-US" sz="4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8756" y="2581301"/>
            <a:ext cx="7179816" cy="137999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Erasmus+ Strategic Partnership Project</a:t>
            </a:r>
          </a:p>
          <a:p>
            <a:r>
              <a:rPr lang="en-US" sz="2400" b="1" dirty="0" smtClean="0"/>
              <a:t>No: 2016-2-CZ01-KA205-024112 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4576" y="3961300"/>
            <a:ext cx="6327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C5 Mobile Workshop</a:t>
            </a:r>
          </a:p>
          <a:p>
            <a:pPr algn="ctr"/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Kyustendil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,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Bulgaria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,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2-6 July 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201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874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49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Media </a:t>
            </a:r>
            <a:r>
              <a:rPr lang="en-US" sz="4000" dirty="0"/>
              <a:t>coverage </a:t>
            </a:r>
            <a:r>
              <a:rPr lang="en-US" sz="4000" dirty="0" smtClean="0"/>
              <a:t>2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370878"/>
            <a:ext cx="74944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Visit of the participants </a:t>
            </a:r>
            <a:r>
              <a:rPr lang="en-US" sz="2400" b="1" dirty="0" smtClean="0"/>
              <a:t>to </a:t>
            </a:r>
            <a:r>
              <a:rPr lang="en-US" sz="2400" b="1" dirty="0"/>
              <a:t>the broadcasting studio of TV </a:t>
            </a:r>
            <a:r>
              <a:rPr lang="en-US" sz="2400" b="1" dirty="0" err="1"/>
              <a:t>Zapad</a:t>
            </a:r>
            <a:r>
              <a:rPr lang="en-US" sz="2400" dirty="0"/>
              <a:t>  </a:t>
            </a:r>
          </a:p>
          <a:p>
            <a:r>
              <a:rPr lang="en-US" sz="2400" u="sng" dirty="0">
                <a:hlinkClick r:id="rId4"/>
              </a:rPr>
              <a:t>https://csw.bg/tvz/%d0%b2%d0%b8%d0%b4%d0%b5%d0%be-%d1%82%d0%b2-%d0%b7%d0%b0%d0%bf%d0%b0%d0%b4-%d0%ba%d1%8e%d1%81%d1%82%d0%b5%d0%bd%d0%b4%d0%b8%d0%bb-%d0%bf%d0%be%d1%81%d1%80%d0%b5%d1%89%d0%bd%d0%b0-%d0%be%d0%b1%d1%83/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908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32988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Media coverage </a:t>
            </a:r>
            <a:r>
              <a:rPr lang="en-US" sz="4000" dirty="0" smtClean="0"/>
              <a:t>3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3200" b="1" dirty="0" smtClean="0"/>
              <a:t>Publication </a:t>
            </a:r>
            <a:r>
              <a:rPr lang="en-GB" sz="3200" b="1" dirty="0"/>
              <a:t>in Kuber press about the drone session of the workshop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GB" sz="3200" u="sng" dirty="0">
                <a:hlinkClick r:id="rId2"/>
              </a:rPr>
              <a:t>http://kuber-press.com/fullnews.php?id_news=30888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202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5924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C00000"/>
                </a:solidFill>
              </a:rPr>
              <a:t>Links to the common photo space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C00000"/>
                </a:solidFill>
              </a:rPr>
              <a:t>Selected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u="sng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sz="4000" u="sng" dirty="0" smtClean="0">
                <a:solidFill>
                  <a:srgbClr val="FF0000"/>
                </a:solidFill>
                <a:hlinkClick r:id="rId2"/>
              </a:rPr>
              <a:t>photos.app.goo.gl/v8tnjW3XUkvHFfcu8</a:t>
            </a:r>
            <a:r>
              <a:rPr lang="en-US" sz="4000" u="sng" dirty="0" smtClean="0">
                <a:solidFill>
                  <a:srgbClr val="FF0000"/>
                </a:solidFill>
              </a:rPr>
              <a:t/>
            </a:r>
            <a:br>
              <a:rPr lang="en-US" sz="4000" u="sng" dirty="0" smtClean="0">
                <a:solidFill>
                  <a:srgbClr val="FF0000"/>
                </a:solidFill>
              </a:rPr>
            </a:br>
            <a:r>
              <a:rPr lang="en-US" sz="4000" u="sng" dirty="0" smtClean="0">
                <a:solidFill>
                  <a:srgbClr val="FF0000"/>
                </a:solidFill>
              </a:rPr>
              <a:t/>
            </a:r>
            <a:br>
              <a:rPr lang="en-US" sz="4000" u="sng" dirty="0" smtClean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All</a:t>
            </a:r>
            <a:r>
              <a:rPr lang="en-US" sz="4000" u="sng" dirty="0" smtClean="0"/>
              <a:t/>
            </a:r>
            <a:br>
              <a:rPr lang="en-US" sz="4000" u="sng" dirty="0" smtClean="0"/>
            </a:br>
            <a:r>
              <a:rPr lang="en-US" sz="4000" u="sng" dirty="0">
                <a:hlinkClick r:id="rId3"/>
              </a:rPr>
              <a:t>https://photos.app.goo.gl/6HjDUEsZ4mLXsri17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7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49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Photos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7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37872" cy="5709207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 smtClean="0">
                <a:solidFill>
                  <a:schemeClr val="accent3">
                    <a:lumMod val="50000"/>
                  </a:schemeClr>
                </a:solidFill>
              </a:rPr>
              <a:t>Dates, </a:t>
            </a:r>
            <a:r>
              <a:rPr lang="en-US" sz="4800" b="1" i="1" dirty="0">
                <a:solidFill>
                  <a:schemeClr val="accent3">
                    <a:lumMod val="50000"/>
                  </a:schemeClr>
                </a:solidFill>
              </a:rPr>
              <a:t>place and venue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800" b="1" i="1" dirty="0">
                <a:solidFill>
                  <a:schemeClr val="accent3">
                    <a:lumMod val="50000"/>
                  </a:schemeClr>
                </a:solidFill>
              </a:rPr>
              <a:t>Dates:</a:t>
            </a:r>
            <a:r>
              <a:rPr lang="en-US" sz="3600" b="1" dirty="0" smtClean="0"/>
              <a:t> 2-6 July 2018</a:t>
            </a:r>
            <a:br>
              <a:rPr lang="en-US" sz="3600" b="1" dirty="0" smtClean="0"/>
            </a:br>
            <a:r>
              <a:rPr lang="en-US" sz="4800" b="1" i="1" dirty="0">
                <a:solidFill>
                  <a:schemeClr val="accent3">
                    <a:lumMod val="50000"/>
                  </a:schemeClr>
                </a:solidFill>
              </a:rPr>
              <a:t>Place: </a:t>
            </a:r>
            <a:r>
              <a:rPr lang="en-US" sz="3600" b="1" dirty="0" smtClean="0"/>
              <a:t>Kyustendil, South-West Bulgaria</a:t>
            </a:r>
            <a:br>
              <a:rPr lang="en-US" sz="3600" b="1" dirty="0" smtClean="0"/>
            </a:br>
            <a:r>
              <a:rPr lang="en-US" sz="4800" b="1" i="1" dirty="0">
                <a:solidFill>
                  <a:schemeClr val="accent3">
                    <a:lumMod val="50000"/>
                  </a:schemeClr>
                </a:solidFill>
              </a:rPr>
              <a:t>Venue</a:t>
            </a:r>
            <a:r>
              <a:rPr lang="en-US" sz="3600" b="1" i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en-US" sz="3200" b="1" dirty="0" smtClean="0"/>
              <a:t> Bratstvo Community Centre</a:t>
            </a:r>
            <a:br>
              <a:rPr lang="en-US" sz="3200" b="1" dirty="0" smtClean="0"/>
            </a:b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7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63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Topics 1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68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Day </a:t>
            </a:r>
            <a:r>
              <a:rPr lang="en-US" dirty="0" smtClean="0">
                <a:solidFill>
                  <a:srgbClr val="C00000"/>
                </a:solidFill>
              </a:rPr>
              <a:t>1:</a:t>
            </a:r>
            <a:r>
              <a:rPr lang="en-US" b="1" dirty="0">
                <a:solidFill>
                  <a:srgbClr val="C00000"/>
                </a:solidFill>
              </a:rPr>
              <a:t>Experience Kyustendil: architectural, sacral and street </a:t>
            </a:r>
            <a:r>
              <a:rPr lang="en-US" b="1" dirty="0" smtClean="0">
                <a:solidFill>
                  <a:srgbClr val="C00000"/>
                </a:solidFill>
              </a:rPr>
              <a:t>photography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Day 2: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Tradition and Modernity: 360</a:t>
            </a:r>
            <a:r>
              <a:rPr lang="en-US" b="1" baseline="30000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studio, cultural heritage, ethno and fashion photography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Day 3: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Environment and Humankind: Macro, studio, recycled art, 360</a:t>
            </a:r>
            <a:r>
              <a:rPr lang="en-US" b="1" baseline="30000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photography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9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63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Topics 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88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Day 4: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Bird’s Eye View of Living Nature and Kyustendil: Drone, macro, landscape and nature, and gourmet photography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Day 5: </a:t>
            </a:r>
            <a:r>
              <a:rPr lang="en-US" b="1" dirty="0">
                <a:solidFill>
                  <a:srgbClr val="00B050"/>
                </a:solidFill>
              </a:rPr>
              <a:t>Sources of Inspiration: Landscape and nature, sacral and drone photography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43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63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Participants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88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Total: 41</a:t>
            </a:r>
          </a:p>
          <a:p>
            <a:pPr marL="0" indent="0">
              <a:buNone/>
            </a:pPr>
            <a:r>
              <a:rPr lang="en-US" dirty="0" smtClean="0"/>
              <a:t>Students: 14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International partner participants: 7</a:t>
            </a:r>
          </a:p>
          <a:p>
            <a:pPr marL="0" indent="0">
              <a:buNone/>
            </a:pPr>
            <a:r>
              <a:rPr lang="en-US" dirty="0" smtClean="0"/>
              <a:t>Bulgarian partner participants: 5</a:t>
            </a:r>
          </a:p>
          <a:p>
            <a:pPr marL="0" indent="0">
              <a:buNone/>
            </a:pPr>
            <a:r>
              <a:rPr lang="en-US" dirty="0" smtClean="0"/>
              <a:t>International non-partner participants: 3</a:t>
            </a:r>
          </a:p>
          <a:p>
            <a:pPr marL="0" indent="0">
              <a:buNone/>
            </a:pPr>
            <a:r>
              <a:rPr lang="en-US" dirty="0" smtClean="0"/>
              <a:t>Local stakeholders: 12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13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639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Types of activities 1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88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Presentations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Practical hands-on sessions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Panel discussions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C000"/>
                </a:solidFill>
              </a:rPr>
              <a:t>A map-based  photo safari to capture images of architectural highlights, temples and street </a:t>
            </a:r>
            <a:r>
              <a:rPr lang="en-GB" b="1" dirty="0" smtClean="0">
                <a:solidFill>
                  <a:srgbClr val="FFC000"/>
                </a:solidFill>
              </a:rPr>
              <a:t>life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“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Show me” sharing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sessions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Common online photo sharing space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6103330"/>
            <a:ext cx="1416396" cy="58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5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639"/>
          </a:xfrm>
        </p:spPr>
        <p:txBody>
          <a:bodyPr>
            <a:normAutofit/>
          </a:bodyPr>
          <a:lstStyle/>
          <a:p>
            <a:r>
              <a:rPr lang="en-US" sz="4000" b="1" dirty="0"/>
              <a:t>Types of activities </a:t>
            </a:r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88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Visit to the Hisarlaka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forest park and fortress ruins for a bird’s view of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Kyustendil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Indoor and outdoor photoshoot of children and participants in traditional costumes and in modern formal and informal apparel, and of traditional arts and crafts items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Visit to </a:t>
            </a:r>
            <a:r>
              <a:rPr lang="en-US" b="1" dirty="0" smtClean="0">
                <a:solidFill>
                  <a:srgbClr val="FF0000"/>
                </a:solidFill>
              </a:rPr>
              <a:t>a photo </a:t>
            </a:r>
            <a:r>
              <a:rPr lang="en-US" b="1" dirty="0">
                <a:solidFill>
                  <a:srgbClr val="FF0000"/>
                </a:solidFill>
              </a:rPr>
              <a:t>studio: demonstration of studio </a:t>
            </a:r>
            <a:r>
              <a:rPr lang="en-US" b="1" dirty="0" smtClean="0">
                <a:solidFill>
                  <a:srgbClr val="FF0000"/>
                </a:solidFill>
              </a:rPr>
              <a:t>equipment and portrait and product photography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6152818"/>
            <a:ext cx="1482373" cy="53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74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2639"/>
          </a:xfrm>
        </p:spPr>
        <p:txBody>
          <a:bodyPr>
            <a:normAutofit/>
          </a:bodyPr>
          <a:lstStyle/>
          <a:p>
            <a:r>
              <a:rPr lang="en-US" sz="4000" b="1" dirty="0"/>
              <a:t>Types of activities </a:t>
            </a:r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882"/>
            <a:ext cx="8229600" cy="47774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Visit to a studio of the local cable TV 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Zapad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 - demonstration of TV studio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equipment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Visit to Nevestino park and Kadin </a:t>
            </a:r>
            <a:r>
              <a:rPr lang="en-US" sz="3600" b="1" dirty="0" smtClean="0">
                <a:solidFill>
                  <a:srgbClr val="FF0000"/>
                </a:solidFill>
              </a:rPr>
              <a:t>Bridge and to the geyser in Sapareva Banya</a:t>
            </a:r>
          </a:p>
          <a:p>
            <a:pPr marL="0" indent="0">
              <a:buNone/>
            </a:pP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Visit to a drone flying 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site and practicing drone 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flying and macro </a:t>
            </a:r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</a:rPr>
              <a:t>photography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Trip to the Rila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Monastery - Optional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921" y="6141223"/>
            <a:ext cx="1616436" cy="64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33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970" y="5983845"/>
            <a:ext cx="2645031" cy="7081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983" y="5983846"/>
            <a:ext cx="1713294" cy="70811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0920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Media coverage 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b="1" dirty="0"/>
              <a:t>TV report on the photography workshop in Kyustendil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u="sng" dirty="0">
                <a:hlinkClick r:id="rId4"/>
              </a:rPr>
              <a:t>https://csw.bg/tvz/%d0%b2%d0%b8%d0%b4%d0%b5%d0%be-%d1%84%d0%be%d1%82%d0%be%d0%b3%d1%80%d0%b0%d1%84%d0%b8%d0%b8-%d1%89%d0%b5-%d0%b7%d0%b0%d0%bf%d0%b0%d0%bc%d0%b5%d1%82%d1%8f%d1%82-%d0%b7%d0%b0%d0%b1%d0%b5%d0%bb%d0%b5/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57165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330</Words>
  <Application>Microsoft Office PowerPoint</Application>
  <PresentationFormat>On-screen Show (4:3)</PresentationFormat>
  <Paragraphs>45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Sense of Light  </vt:lpstr>
      <vt:lpstr>Dates, place and venue  Dates: 2-6 July 2018 Place: Kyustendil, South-West Bulgaria Venue: Bratstvo Community Centre </vt:lpstr>
      <vt:lpstr>Topics 1</vt:lpstr>
      <vt:lpstr>Topics 2</vt:lpstr>
      <vt:lpstr>Participants</vt:lpstr>
      <vt:lpstr>Types of activities 1</vt:lpstr>
      <vt:lpstr>Types of activities 2</vt:lpstr>
      <vt:lpstr>Types of activities 3</vt:lpstr>
      <vt:lpstr>Media coverage 1  TV report on the photography workshop in Kyustendil https://csw.bg/tvz/%d0%b2%d0%b8%d0%b4%d0%b5%d0%be-%d1%84%d0%be%d1%82%d0%be%d0%b3%d1%80%d0%b0%d1%84%d0%b8%d0%b8-%d1%89%d0%b5-%d0%b7%d0%b0%d0%bf%d0%b0%d0%bc%d0%b5%d1%82%d1%8f%d1%82-%d0%b7%d0%b0%d0%b1%d0%b5%d0%bb%d0%b5/</vt:lpstr>
      <vt:lpstr> Media coverage 2 </vt:lpstr>
      <vt:lpstr>Media coverage 3  Publication in Kuber press about the drone session of the workshop http://kuber-press.com/fullnews.php?id_news=30888</vt:lpstr>
      <vt:lpstr>Links to the common photo space  Selected https://photos.app.goo.gl/v8tnjW3XUkvHFfcu8  All https://photos.app.goo.gl/6HjDUEsZ4mLXsri17 </vt:lpstr>
      <vt:lpstr>Photos</vt:lpstr>
    </vt:vector>
  </TitlesOfParts>
  <Company>sdl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from Soil</dc:title>
  <dc:creator>Gejza  Legen</dc:creator>
  <cp:lastModifiedBy>mariana</cp:lastModifiedBy>
  <cp:revision>59</cp:revision>
  <dcterms:created xsi:type="dcterms:W3CDTF">2015-09-29T13:14:26Z</dcterms:created>
  <dcterms:modified xsi:type="dcterms:W3CDTF">2018-12-27T06:40:09Z</dcterms:modified>
</cp:coreProperties>
</file>