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1" r:id="rId1"/>
  </p:sldMasterIdLst>
  <p:notesMasterIdLst>
    <p:notesMasterId r:id="rId58"/>
  </p:notesMasterIdLst>
  <p:handoutMasterIdLst>
    <p:handoutMasterId r:id="rId59"/>
  </p:handoutMasterIdLst>
  <p:sldIdLst>
    <p:sldId id="256" r:id="rId2"/>
    <p:sldId id="612" r:id="rId3"/>
    <p:sldId id="465" r:id="rId4"/>
    <p:sldId id="651" r:id="rId5"/>
    <p:sldId id="466" r:id="rId6"/>
    <p:sldId id="467" r:id="rId7"/>
    <p:sldId id="468" r:id="rId8"/>
    <p:sldId id="469" r:id="rId9"/>
    <p:sldId id="652" r:id="rId10"/>
    <p:sldId id="552" r:id="rId11"/>
    <p:sldId id="669" r:id="rId12"/>
    <p:sldId id="670" r:id="rId13"/>
    <p:sldId id="671" r:id="rId14"/>
    <p:sldId id="619" r:id="rId15"/>
    <p:sldId id="623" r:id="rId16"/>
    <p:sldId id="624" r:id="rId17"/>
    <p:sldId id="655" r:id="rId18"/>
    <p:sldId id="654" r:id="rId19"/>
    <p:sldId id="653" r:id="rId20"/>
    <p:sldId id="554" r:id="rId21"/>
    <p:sldId id="620" r:id="rId22"/>
    <p:sldId id="621" r:id="rId23"/>
    <p:sldId id="561" r:id="rId24"/>
    <p:sldId id="559" r:id="rId25"/>
    <p:sldId id="622" r:id="rId26"/>
    <p:sldId id="566" r:id="rId27"/>
    <p:sldId id="657" r:id="rId28"/>
    <p:sldId id="658" r:id="rId29"/>
    <p:sldId id="672" r:id="rId30"/>
    <p:sldId id="673" r:id="rId31"/>
    <p:sldId id="674" r:id="rId32"/>
    <p:sldId id="675" r:id="rId33"/>
    <p:sldId id="680" r:id="rId34"/>
    <p:sldId id="681" r:id="rId35"/>
    <p:sldId id="676" r:id="rId36"/>
    <p:sldId id="677" r:id="rId37"/>
    <p:sldId id="682" r:id="rId38"/>
    <p:sldId id="683" r:id="rId39"/>
    <p:sldId id="684" r:id="rId40"/>
    <p:sldId id="667" r:id="rId41"/>
    <p:sldId id="685" r:id="rId42"/>
    <p:sldId id="686" r:id="rId43"/>
    <p:sldId id="613" r:id="rId44"/>
    <p:sldId id="626" r:id="rId45"/>
    <p:sldId id="627" r:id="rId46"/>
    <p:sldId id="628" r:id="rId47"/>
    <p:sldId id="630" r:id="rId48"/>
    <p:sldId id="631" r:id="rId49"/>
    <p:sldId id="632" r:id="rId50"/>
    <p:sldId id="633" r:id="rId51"/>
    <p:sldId id="634" r:id="rId52"/>
    <p:sldId id="635" r:id="rId53"/>
    <p:sldId id="636" r:id="rId54"/>
    <p:sldId id="639" r:id="rId55"/>
    <p:sldId id="641" r:id="rId56"/>
    <p:sldId id="526" r:id="rId5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4434" autoAdjust="0"/>
  </p:normalViewPr>
  <p:slideViewPr>
    <p:cSldViewPr showGuides="1">
      <p:cViewPr varScale="1">
        <p:scale>
          <a:sx n="70" d="100"/>
          <a:sy n="70" d="100"/>
        </p:scale>
        <p:origin x="1650" y="72"/>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F838C8-DDE3-416C-8D96-B17DB27981F3}" type="datetimeFigureOut">
              <a:rPr lang="cs-CZ" smtClean="0"/>
              <a:t>28. 2. 2018</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0BB40A2-CA55-434D-AC0F-0AE141699B4D}" type="slidenum">
              <a:rPr lang="cs-CZ" smtClean="0"/>
              <a:t>‹#›</a:t>
            </a:fld>
            <a:endParaRPr lang="cs-CZ"/>
          </a:p>
        </p:txBody>
      </p:sp>
    </p:spTree>
    <p:extLst>
      <p:ext uri="{BB962C8B-B14F-4D97-AF65-F5344CB8AC3E}">
        <p14:creationId xmlns:p14="http://schemas.microsoft.com/office/powerpoint/2010/main" val="434924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t>28. 2. 2018</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t>‹#›</a:t>
            </a:fld>
            <a:endParaRPr lang="cs-CZ" dirty="0"/>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a:t>
            </a:fld>
            <a:endParaRPr lang="cs-CZ" dirty="0"/>
          </a:p>
        </p:txBody>
      </p:sp>
    </p:spTree>
    <p:extLst>
      <p:ext uri="{BB962C8B-B14F-4D97-AF65-F5344CB8AC3E}">
        <p14:creationId xmlns:p14="http://schemas.microsoft.com/office/powerpoint/2010/main" val="2671134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10</a:t>
            </a:fld>
            <a:endParaRPr lang="cs-CZ" dirty="0"/>
          </a:p>
        </p:txBody>
      </p:sp>
    </p:spTree>
    <p:extLst>
      <p:ext uri="{BB962C8B-B14F-4D97-AF65-F5344CB8AC3E}">
        <p14:creationId xmlns:p14="http://schemas.microsoft.com/office/powerpoint/2010/main" val="4069789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defTabSz="914267">
              <a:buFont typeface="Arial" panose="020B0604020202020204" pitchFamily="34" charset="0"/>
              <a:buNone/>
              <a:defRPr/>
            </a:pP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a:p>
        </p:txBody>
      </p:sp>
    </p:spTree>
    <p:extLst>
      <p:ext uri="{BB962C8B-B14F-4D97-AF65-F5344CB8AC3E}">
        <p14:creationId xmlns:p14="http://schemas.microsoft.com/office/powerpoint/2010/main" val="3572574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14</a:t>
            </a:fld>
            <a:endParaRPr lang="cs-CZ" dirty="0"/>
          </a:p>
        </p:txBody>
      </p:sp>
    </p:spTree>
    <p:extLst>
      <p:ext uri="{BB962C8B-B14F-4D97-AF65-F5344CB8AC3E}">
        <p14:creationId xmlns:p14="http://schemas.microsoft.com/office/powerpoint/2010/main" val="3165751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15</a:t>
            </a:fld>
            <a:endParaRPr lang="cs-CZ" dirty="0"/>
          </a:p>
        </p:txBody>
      </p:sp>
    </p:spTree>
    <p:extLst>
      <p:ext uri="{BB962C8B-B14F-4D97-AF65-F5344CB8AC3E}">
        <p14:creationId xmlns:p14="http://schemas.microsoft.com/office/powerpoint/2010/main" val="3200210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16</a:t>
            </a:fld>
            <a:endParaRPr lang="cs-CZ" dirty="0"/>
          </a:p>
        </p:txBody>
      </p:sp>
    </p:spTree>
    <p:extLst>
      <p:ext uri="{BB962C8B-B14F-4D97-AF65-F5344CB8AC3E}">
        <p14:creationId xmlns:p14="http://schemas.microsoft.com/office/powerpoint/2010/main" val="182366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17</a:t>
            </a:fld>
            <a:endParaRPr lang="cs-CZ" dirty="0"/>
          </a:p>
        </p:txBody>
      </p:sp>
    </p:spTree>
    <p:extLst>
      <p:ext uri="{BB962C8B-B14F-4D97-AF65-F5344CB8AC3E}">
        <p14:creationId xmlns:p14="http://schemas.microsoft.com/office/powerpoint/2010/main" val="3731414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18</a:t>
            </a:fld>
            <a:endParaRPr lang="cs-CZ" dirty="0"/>
          </a:p>
        </p:txBody>
      </p:sp>
    </p:spTree>
    <p:extLst>
      <p:ext uri="{BB962C8B-B14F-4D97-AF65-F5344CB8AC3E}">
        <p14:creationId xmlns:p14="http://schemas.microsoft.com/office/powerpoint/2010/main" val="408098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19</a:t>
            </a:fld>
            <a:endParaRPr lang="cs-CZ" dirty="0"/>
          </a:p>
        </p:txBody>
      </p:sp>
    </p:spTree>
    <p:extLst>
      <p:ext uri="{BB962C8B-B14F-4D97-AF65-F5344CB8AC3E}">
        <p14:creationId xmlns:p14="http://schemas.microsoft.com/office/powerpoint/2010/main" val="32868632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20</a:t>
            </a:fld>
            <a:endParaRPr lang="cs-CZ" dirty="0"/>
          </a:p>
        </p:txBody>
      </p:sp>
    </p:spTree>
    <p:extLst>
      <p:ext uri="{BB962C8B-B14F-4D97-AF65-F5344CB8AC3E}">
        <p14:creationId xmlns:p14="http://schemas.microsoft.com/office/powerpoint/2010/main" val="1161634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21</a:t>
            </a:fld>
            <a:endParaRPr lang="cs-CZ" dirty="0"/>
          </a:p>
        </p:txBody>
      </p:sp>
    </p:spTree>
    <p:extLst>
      <p:ext uri="{BB962C8B-B14F-4D97-AF65-F5344CB8AC3E}">
        <p14:creationId xmlns:p14="http://schemas.microsoft.com/office/powerpoint/2010/main" val="253363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a:t>
            </a:fld>
            <a:endParaRPr lang="cs-CZ" dirty="0"/>
          </a:p>
        </p:txBody>
      </p:sp>
    </p:spTree>
    <p:extLst>
      <p:ext uri="{BB962C8B-B14F-4D97-AF65-F5344CB8AC3E}">
        <p14:creationId xmlns:p14="http://schemas.microsoft.com/office/powerpoint/2010/main" val="427723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22</a:t>
            </a:fld>
            <a:endParaRPr lang="cs-CZ" dirty="0"/>
          </a:p>
        </p:txBody>
      </p:sp>
    </p:spTree>
    <p:extLst>
      <p:ext uri="{BB962C8B-B14F-4D97-AF65-F5344CB8AC3E}">
        <p14:creationId xmlns:p14="http://schemas.microsoft.com/office/powerpoint/2010/main" val="3551127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23</a:t>
            </a:fld>
            <a:endParaRPr lang="cs-CZ" dirty="0"/>
          </a:p>
        </p:txBody>
      </p:sp>
    </p:spTree>
    <p:extLst>
      <p:ext uri="{BB962C8B-B14F-4D97-AF65-F5344CB8AC3E}">
        <p14:creationId xmlns:p14="http://schemas.microsoft.com/office/powerpoint/2010/main" val="4004705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24</a:t>
            </a:fld>
            <a:endParaRPr lang="cs-CZ" dirty="0"/>
          </a:p>
        </p:txBody>
      </p:sp>
    </p:spTree>
    <p:extLst>
      <p:ext uri="{BB962C8B-B14F-4D97-AF65-F5344CB8AC3E}">
        <p14:creationId xmlns:p14="http://schemas.microsoft.com/office/powerpoint/2010/main" val="11902818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Pomůcka k vyplnění přílohy Údaje o sociální službě – příloha č. 12 ŘO 047</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25</a:t>
            </a:fld>
            <a:endParaRPr lang="cs-CZ" dirty="0"/>
          </a:p>
        </p:txBody>
      </p:sp>
    </p:spTree>
    <p:extLst>
      <p:ext uri="{BB962C8B-B14F-4D97-AF65-F5344CB8AC3E}">
        <p14:creationId xmlns:p14="http://schemas.microsoft.com/office/powerpoint/2010/main" val="4005709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26</a:t>
            </a:fld>
            <a:endParaRPr lang="cs-CZ" dirty="0"/>
          </a:p>
        </p:txBody>
      </p:sp>
    </p:spTree>
    <p:extLst>
      <p:ext uri="{BB962C8B-B14F-4D97-AF65-F5344CB8AC3E}">
        <p14:creationId xmlns:p14="http://schemas.microsoft.com/office/powerpoint/2010/main" val="7809061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27</a:t>
            </a:fld>
            <a:endParaRPr lang="cs-CZ" dirty="0"/>
          </a:p>
        </p:txBody>
      </p:sp>
    </p:spTree>
    <p:extLst>
      <p:ext uri="{BB962C8B-B14F-4D97-AF65-F5344CB8AC3E}">
        <p14:creationId xmlns:p14="http://schemas.microsoft.com/office/powerpoint/2010/main" val="501139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Smyslem podpory</a:t>
            </a:r>
            <a:r>
              <a:rPr lang="cs-CZ" baseline="0" dirty="0" smtClean="0"/>
              <a:t> pracovních míst nebude vykonávání prací ve prospěch obcí, ale právě podpora zaměstnanosti osob z cílových skupin</a:t>
            </a:r>
          </a:p>
          <a:p>
            <a:endParaRPr lang="cs-CZ" baseline="0" dirty="0" smtClean="0"/>
          </a:p>
          <a:p>
            <a:r>
              <a:rPr lang="cs-CZ" baseline="0" dirty="0" smtClean="0"/>
              <a:t>Rekvalifikace musí odpovídat pracovní náplni budoucí vykonávané činnosti v rámci vytvořeného pracovního místa, kam bude osoba nastupovat</a:t>
            </a:r>
          </a:p>
          <a:p>
            <a:endParaRPr lang="cs-CZ" baseline="0" dirty="0" smtClean="0"/>
          </a:p>
          <a:p>
            <a:r>
              <a:rPr lang="cs-CZ" baseline="0" dirty="0" smtClean="0"/>
              <a:t>Projekty na zaměstnanost by měly být pojaty komplexně, tedy aktivity by měly naplňovat potřeby cílových skupin pro vstup do zaměstnání</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28</a:t>
            </a:fld>
            <a:endParaRPr lang="cs-CZ" dirty="0"/>
          </a:p>
        </p:txBody>
      </p:sp>
    </p:spTree>
    <p:extLst>
      <p:ext uri="{BB962C8B-B14F-4D97-AF65-F5344CB8AC3E}">
        <p14:creationId xmlns:p14="http://schemas.microsoft.com/office/powerpoint/2010/main" val="15982537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31</a:t>
            </a:fld>
            <a:endParaRPr lang="cs-CZ" dirty="0"/>
          </a:p>
        </p:txBody>
      </p:sp>
    </p:spTree>
    <p:extLst>
      <p:ext uri="{BB962C8B-B14F-4D97-AF65-F5344CB8AC3E}">
        <p14:creationId xmlns:p14="http://schemas.microsoft.com/office/powerpoint/2010/main" val="26429198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32</a:t>
            </a:fld>
            <a:endParaRPr lang="cs-CZ" dirty="0"/>
          </a:p>
        </p:txBody>
      </p:sp>
    </p:spTree>
    <p:extLst>
      <p:ext uri="{BB962C8B-B14F-4D97-AF65-F5344CB8AC3E}">
        <p14:creationId xmlns:p14="http://schemas.microsoft.com/office/powerpoint/2010/main" val="20217342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33</a:t>
            </a:fld>
            <a:endParaRPr lang="cs-CZ" dirty="0"/>
          </a:p>
        </p:txBody>
      </p:sp>
    </p:spTree>
    <p:extLst>
      <p:ext uri="{BB962C8B-B14F-4D97-AF65-F5344CB8AC3E}">
        <p14:creationId xmlns:p14="http://schemas.microsoft.com/office/powerpoint/2010/main" val="2422352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b="1" u="sng" kern="1200" dirty="0" smtClean="0">
                <a:solidFill>
                  <a:schemeClr val="tx1"/>
                </a:solidFill>
                <a:effectLst/>
                <a:latin typeface="+mn-lt"/>
                <a:ea typeface="+mn-ea"/>
                <a:cs typeface="+mn-cs"/>
              </a:rPr>
              <a:t>Příprava žádosti o podporu:</a:t>
            </a:r>
            <a:endParaRPr lang="cs-CZ" sz="1200" u="sng"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Zásadní pro kvalitu projektu je jeho tzv. </a:t>
            </a:r>
            <a:r>
              <a:rPr lang="cs-CZ" sz="1200" b="1" kern="1200" dirty="0" smtClean="0">
                <a:solidFill>
                  <a:schemeClr val="tx1"/>
                </a:solidFill>
                <a:effectLst/>
                <a:latin typeface="+mn-lt"/>
                <a:ea typeface="+mn-ea"/>
                <a:cs typeface="+mn-cs"/>
              </a:rPr>
              <a:t>intervenční logika</a:t>
            </a:r>
            <a:r>
              <a:rPr lang="cs-CZ" sz="1200" kern="1200" dirty="0" smtClean="0">
                <a:solidFill>
                  <a:schemeClr val="tx1"/>
                </a:solidFill>
                <a:effectLst/>
                <a:latin typeface="+mn-lt"/>
                <a:ea typeface="+mn-ea"/>
                <a:cs typeface="+mn-cs"/>
              </a:rPr>
              <a:t>. Tím se rozumí vzájemná soudržnost a provázanost identifikovaných problémů, definovaných cílů a navrhovaných opatření/aktivit. </a:t>
            </a:r>
          </a:p>
          <a:p>
            <a:pPr hangingPunct="0"/>
            <a:r>
              <a:rPr lang="cs-CZ" sz="1200" kern="1200" dirty="0" smtClean="0">
                <a:solidFill>
                  <a:schemeClr val="tx1"/>
                </a:solidFill>
                <a:effectLst/>
                <a:latin typeface="+mn-lt"/>
                <a:ea typeface="+mn-ea"/>
                <a:cs typeface="+mn-cs"/>
              </a:rPr>
              <a:t> </a:t>
            </a:r>
          </a:p>
          <a:p>
            <a:pPr hangingPunct="0"/>
            <a:r>
              <a:rPr lang="cs-CZ" sz="1200" kern="1200" dirty="0" smtClean="0">
                <a:solidFill>
                  <a:schemeClr val="tx1"/>
                </a:solidFill>
                <a:effectLst/>
                <a:latin typeface="+mn-lt"/>
                <a:ea typeface="+mn-ea"/>
                <a:cs typeface="+mn-cs"/>
              </a:rPr>
              <a:t>První fází přípravy projektu</a:t>
            </a:r>
            <a:r>
              <a:rPr lang="cs-CZ" sz="1200" b="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je</a:t>
            </a:r>
            <a:r>
              <a:rPr lang="cs-CZ" sz="1200" b="1" kern="1200" dirty="0" smtClean="0">
                <a:solidFill>
                  <a:schemeClr val="tx1"/>
                </a:solidFill>
                <a:effectLst/>
                <a:latin typeface="+mn-lt"/>
                <a:ea typeface="+mn-ea"/>
                <a:cs typeface="+mn-cs"/>
              </a:rPr>
              <a:t> projektový záměr</a:t>
            </a:r>
            <a:r>
              <a:rPr lang="cs-CZ" sz="1200" kern="1200" dirty="0" smtClean="0">
                <a:solidFill>
                  <a:schemeClr val="tx1"/>
                </a:solidFill>
                <a:effectLst/>
                <a:latin typeface="+mn-lt"/>
                <a:ea typeface="+mn-ea"/>
                <a:cs typeface="+mn-cs"/>
              </a:rPr>
              <a:t>, který zpravidla navazuje na výsledky analýzy či studie identifikující nějaký problém či nedostatek, potřebu nebo zájem, pro jehož řešení či naplnění by byla realizace projektu vhodná.) Doporučujeme si záměr projektu napsat. Formulace záměru v písemné podobě většinou napomůže zpřesnit váš původní nápad a ujasnit si, čeho chcete projektem dosáhnout.</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a:t>
            </a:fld>
            <a:endParaRPr lang="cs-CZ"/>
          </a:p>
        </p:txBody>
      </p:sp>
    </p:spTree>
    <p:extLst>
      <p:ext uri="{BB962C8B-B14F-4D97-AF65-F5344CB8AC3E}">
        <p14:creationId xmlns:p14="http://schemas.microsoft.com/office/powerpoint/2010/main" val="38575894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34</a:t>
            </a:fld>
            <a:endParaRPr lang="cs-CZ" dirty="0"/>
          </a:p>
        </p:txBody>
      </p:sp>
    </p:spTree>
    <p:extLst>
      <p:ext uri="{BB962C8B-B14F-4D97-AF65-F5344CB8AC3E}">
        <p14:creationId xmlns:p14="http://schemas.microsoft.com/office/powerpoint/2010/main" val="27021572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35</a:t>
            </a:fld>
            <a:endParaRPr lang="cs-CZ" dirty="0"/>
          </a:p>
        </p:txBody>
      </p:sp>
    </p:spTree>
    <p:extLst>
      <p:ext uri="{BB962C8B-B14F-4D97-AF65-F5344CB8AC3E}">
        <p14:creationId xmlns:p14="http://schemas.microsoft.com/office/powerpoint/2010/main" val="34231089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Dále u aktivity 1. např. osoby se zdravotním</a:t>
            </a:r>
            <a:r>
              <a:rPr lang="cs-CZ" baseline="0" dirty="0" smtClean="0"/>
              <a:t> postižením, osoby s kombinovanými diagnózami, osoby ohrožené domácím násilím </a:t>
            </a:r>
            <a:r>
              <a:rPr lang="cs-CZ" baseline="0" dirty="0" err="1" smtClean="0"/>
              <a:t>atd</a:t>
            </a:r>
            <a:r>
              <a:rPr lang="cs-CZ" baseline="0" dirty="0" smtClean="0"/>
              <a:t>…</a:t>
            </a:r>
          </a:p>
          <a:p>
            <a:endParaRPr lang="cs-CZ" baseline="0" dirty="0" smtClean="0"/>
          </a:p>
          <a:p>
            <a:r>
              <a:rPr lang="cs-CZ" baseline="0" dirty="0" smtClean="0"/>
              <a:t>U aktivit 2. obdobné jako u aktivit 1. – viz více příloha č. 2 výzvy 047</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36</a:t>
            </a:fld>
            <a:endParaRPr lang="cs-CZ" dirty="0"/>
          </a:p>
        </p:txBody>
      </p:sp>
    </p:spTree>
    <p:extLst>
      <p:ext uri="{BB962C8B-B14F-4D97-AF65-F5344CB8AC3E}">
        <p14:creationId xmlns:p14="http://schemas.microsoft.com/office/powerpoint/2010/main" val="7501502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37</a:t>
            </a:fld>
            <a:endParaRPr lang="cs-CZ" dirty="0"/>
          </a:p>
        </p:txBody>
      </p:sp>
    </p:spTree>
    <p:extLst>
      <p:ext uri="{BB962C8B-B14F-4D97-AF65-F5344CB8AC3E}">
        <p14:creationId xmlns:p14="http://schemas.microsoft.com/office/powerpoint/2010/main" val="2002884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38</a:t>
            </a:fld>
            <a:endParaRPr lang="cs-CZ" dirty="0"/>
          </a:p>
        </p:txBody>
      </p:sp>
    </p:spTree>
    <p:extLst>
      <p:ext uri="{BB962C8B-B14F-4D97-AF65-F5344CB8AC3E}">
        <p14:creationId xmlns:p14="http://schemas.microsoft.com/office/powerpoint/2010/main" val="3665986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39</a:t>
            </a:fld>
            <a:endParaRPr lang="cs-CZ" dirty="0"/>
          </a:p>
        </p:txBody>
      </p:sp>
    </p:spTree>
    <p:extLst>
      <p:ext uri="{BB962C8B-B14F-4D97-AF65-F5344CB8AC3E}">
        <p14:creationId xmlns:p14="http://schemas.microsoft.com/office/powerpoint/2010/main" val="1778436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Pomůcka k vyplnění přílohy Údaje o sociální službě – příloha č. 12 ŘO 047</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41</a:t>
            </a:fld>
            <a:endParaRPr lang="cs-CZ" dirty="0"/>
          </a:p>
        </p:txBody>
      </p:sp>
    </p:spTree>
    <p:extLst>
      <p:ext uri="{BB962C8B-B14F-4D97-AF65-F5344CB8AC3E}">
        <p14:creationId xmlns:p14="http://schemas.microsoft.com/office/powerpoint/2010/main" val="40610801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42</a:t>
            </a:fld>
            <a:endParaRPr lang="cs-CZ" dirty="0"/>
          </a:p>
        </p:txBody>
      </p:sp>
    </p:spTree>
    <p:extLst>
      <p:ext uri="{BB962C8B-B14F-4D97-AF65-F5344CB8AC3E}">
        <p14:creationId xmlns:p14="http://schemas.microsoft.com/office/powerpoint/2010/main" val="27200042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43</a:t>
            </a:fld>
            <a:endParaRPr lang="cs-CZ" dirty="0"/>
          </a:p>
        </p:txBody>
      </p:sp>
    </p:spTree>
    <p:extLst>
      <p:ext uri="{BB962C8B-B14F-4D97-AF65-F5344CB8AC3E}">
        <p14:creationId xmlns:p14="http://schemas.microsoft.com/office/powerpoint/2010/main" val="26039130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44</a:t>
            </a:fld>
            <a:endParaRPr lang="cs-CZ"/>
          </a:p>
        </p:txBody>
      </p:sp>
    </p:spTree>
    <p:extLst>
      <p:ext uri="{BB962C8B-B14F-4D97-AF65-F5344CB8AC3E}">
        <p14:creationId xmlns:p14="http://schemas.microsoft.com/office/powerpoint/2010/main" val="759549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b="1" u="sng" kern="1200" dirty="0" smtClean="0">
                <a:solidFill>
                  <a:schemeClr val="tx1"/>
                </a:solidFill>
                <a:effectLst/>
                <a:latin typeface="+mn-lt"/>
                <a:ea typeface="+mn-ea"/>
                <a:cs typeface="+mn-cs"/>
              </a:rPr>
              <a:t>Příprava žádosti o podporu:</a:t>
            </a:r>
            <a:endParaRPr lang="cs-CZ" sz="1200" u="sng"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Zásadní pro kvalitu projektu je jeho tzv. </a:t>
            </a:r>
            <a:r>
              <a:rPr lang="cs-CZ" sz="1200" b="1" kern="1200" dirty="0" smtClean="0">
                <a:solidFill>
                  <a:schemeClr val="tx1"/>
                </a:solidFill>
                <a:effectLst/>
                <a:latin typeface="+mn-lt"/>
                <a:ea typeface="+mn-ea"/>
                <a:cs typeface="+mn-cs"/>
              </a:rPr>
              <a:t>intervenční logika</a:t>
            </a:r>
            <a:r>
              <a:rPr lang="cs-CZ" sz="1200" kern="1200" dirty="0" smtClean="0">
                <a:solidFill>
                  <a:schemeClr val="tx1"/>
                </a:solidFill>
                <a:effectLst/>
                <a:latin typeface="+mn-lt"/>
                <a:ea typeface="+mn-ea"/>
                <a:cs typeface="+mn-cs"/>
              </a:rPr>
              <a:t>. Tím se rozumí vzájemná soudržnost a provázanost identifikovaných problémů, definovaných cílů a navrhovaných opatření/aktivit. </a:t>
            </a:r>
          </a:p>
          <a:p>
            <a:pPr hangingPunct="0"/>
            <a:r>
              <a:rPr lang="cs-CZ" sz="1200" kern="1200" dirty="0" smtClean="0">
                <a:solidFill>
                  <a:schemeClr val="tx1"/>
                </a:solidFill>
                <a:effectLst/>
                <a:latin typeface="+mn-lt"/>
                <a:ea typeface="+mn-ea"/>
                <a:cs typeface="+mn-cs"/>
              </a:rPr>
              <a:t> </a:t>
            </a:r>
          </a:p>
          <a:p>
            <a:pPr hangingPunct="0"/>
            <a:r>
              <a:rPr lang="cs-CZ" sz="1200" kern="1200" dirty="0" smtClean="0">
                <a:solidFill>
                  <a:schemeClr val="tx1"/>
                </a:solidFill>
                <a:effectLst/>
                <a:latin typeface="+mn-lt"/>
                <a:ea typeface="+mn-ea"/>
                <a:cs typeface="+mn-cs"/>
              </a:rPr>
              <a:t>První fází přípravy projektu</a:t>
            </a:r>
            <a:r>
              <a:rPr lang="cs-CZ" sz="1200" b="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je</a:t>
            </a:r>
            <a:r>
              <a:rPr lang="cs-CZ" sz="1200" b="1" kern="1200" dirty="0" smtClean="0">
                <a:solidFill>
                  <a:schemeClr val="tx1"/>
                </a:solidFill>
                <a:effectLst/>
                <a:latin typeface="+mn-lt"/>
                <a:ea typeface="+mn-ea"/>
                <a:cs typeface="+mn-cs"/>
              </a:rPr>
              <a:t> projektový záměr</a:t>
            </a:r>
            <a:r>
              <a:rPr lang="cs-CZ" sz="1200" kern="1200" dirty="0" smtClean="0">
                <a:solidFill>
                  <a:schemeClr val="tx1"/>
                </a:solidFill>
                <a:effectLst/>
                <a:latin typeface="+mn-lt"/>
                <a:ea typeface="+mn-ea"/>
                <a:cs typeface="+mn-cs"/>
              </a:rPr>
              <a:t>, který zpravidla navazuje na výsledky analýzy či studie identifikující nějaký problém či nedostatek, potřebu nebo zájem, pro jehož řešení či naplnění by byla realizace projektu vhodná.) Doporučujeme si záměr projektu napsat. Formulace záměru v písemné podobě většinou napomůže zpřesnit váš původní nápad a ujasnit si, čeho chcete projektem dosáhnout.</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a:t>
            </a:fld>
            <a:endParaRPr lang="cs-CZ"/>
          </a:p>
        </p:txBody>
      </p:sp>
    </p:spTree>
    <p:extLst>
      <p:ext uri="{BB962C8B-B14F-4D97-AF65-F5344CB8AC3E}">
        <p14:creationId xmlns:p14="http://schemas.microsoft.com/office/powerpoint/2010/main" val="332521555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45</a:t>
            </a:fld>
            <a:endParaRPr lang="cs-CZ"/>
          </a:p>
        </p:txBody>
      </p:sp>
    </p:spTree>
    <p:extLst>
      <p:ext uri="{BB962C8B-B14F-4D97-AF65-F5344CB8AC3E}">
        <p14:creationId xmlns:p14="http://schemas.microsoft.com/office/powerpoint/2010/main" val="16100990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altLang="cs-CZ" dirty="0" smtClean="0"/>
              <a:t>výdaje na odměny (příjemce podpory</a:t>
            </a:r>
            <a:r>
              <a:rPr lang="cs-CZ" altLang="cs-CZ" baseline="0" dirty="0" smtClean="0"/>
              <a:t> nebo </a:t>
            </a:r>
            <a:r>
              <a:rPr lang="cs-CZ" altLang="cs-CZ" dirty="0" smtClean="0"/>
              <a:t>partner s finančním příspěvkem,</a:t>
            </a:r>
            <a:r>
              <a:rPr lang="cs-CZ" altLang="cs-CZ" baseline="0" dirty="0" smtClean="0"/>
              <a:t> který je OSVČ</a:t>
            </a:r>
            <a:r>
              <a:rPr lang="cs-CZ" altLang="cs-CZ" dirty="0" smtClean="0"/>
              <a:t>)</a:t>
            </a:r>
          </a:p>
          <a:p>
            <a:endParaRPr lang="cs-CZ" baseline="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46</a:t>
            </a:fld>
            <a:endParaRPr lang="cs-CZ"/>
          </a:p>
        </p:txBody>
      </p:sp>
    </p:spTree>
    <p:extLst>
      <p:ext uri="{BB962C8B-B14F-4D97-AF65-F5344CB8AC3E}">
        <p14:creationId xmlns:p14="http://schemas.microsoft.com/office/powerpoint/2010/main" val="12133795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47</a:t>
            </a:fld>
            <a:endParaRPr lang="cs-CZ"/>
          </a:p>
        </p:txBody>
      </p:sp>
    </p:spTree>
    <p:extLst>
      <p:ext uri="{BB962C8B-B14F-4D97-AF65-F5344CB8AC3E}">
        <p14:creationId xmlns:p14="http://schemas.microsoft.com/office/powerpoint/2010/main" val="15363279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48</a:t>
            </a:fld>
            <a:endParaRPr lang="cs-CZ"/>
          </a:p>
        </p:txBody>
      </p:sp>
    </p:spTree>
    <p:extLst>
      <p:ext uri="{BB962C8B-B14F-4D97-AF65-F5344CB8AC3E}">
        <p14:creationId xmlns:p14="http://schemas.microsoft.com/office/powerpoint/2010/main" val="28879913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49</a:t>
            </a:fld>
            <a:endParaRPr lang="cs-CZ"/>
          </a:p>
        </p:txBody>
      </p:sp>
    </p:spTree>
    <p:extLst>
      <p:ext uri="{BB962C8B-B14F-4D97-AF65-F5344CB8AC3E}">
        <p14:creationId xmlns:p14="http://schemas.microsoft.com/office/powerpoint/2010/main" val="25441161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50</a:t>
            </a:fld>
            <a:endParaRPr lang="cs-CZ"/>
          </a:p>
        </p:txBody>
      </p:sp>
    </p:spTree>
    <p:extLst>
      <p:ext uri="{BB962C8B-B14F-4D97-AF65-F5344CB8AC3E}">
        <p14:creationId xmlns:p14="http://schemas.microsoft.com/office/powerpoint/2010/main" val="2547340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51</a:t>
            </a:fld>
            <a:endParaRPr lang="cs-CZ"/>
          </a:p>
        </p:txBody>
      </p:sp>
    </p:spTree>
    <p:extLst>
      <p:ext uri="{BB962C8B-B14F-4D97-AF65-F5344CB8AC3E}">
        <p14:creationId xmlns:p14="http://schemas.microsoft.com/office/powerpoint/2010/main" val="22414327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52</a:t>
            </a:fld>
            <a:endParaRPr lang="cs-CZ"/>
          </a:p>
        </p:txBody>
      </p:sp>
    </p:spTree>
    <p:extLst>
      <p:ext uri="{BB962C8B-B14F-4D97-AF65-F5344CB8AC3E}">
        <p14:creationId xmlns:p14="http://schemas.microsoft.com/office/powerpoint/2010/main" val="14687122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53</a:t>
            </a:fld>
            <a:endParaRPr lang="cs-CZ"/>
          </a:p>
        </p:txBody>
      </p:sp>
    </p:spTree>
    <p:extLst>
      <p:ext uri="{BB962C8B-B14F-4D97-AF65-F5344CB8AC3E}">
        <p14:creationId xmlns:p14="http://schemas.microsoft.com/office/powerpoint/2010/main" val="175114336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 typeface="Wingdings" panose="05000000000000000000" pitchFamily="2" charset="2"/>
              <a:buNone/>
            </a:pP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54</a:t>
            </a:fld>
            <a:endParaRPr lang="cs-CZ"/>
          </a:p>
        </p:txBody>
      </p:sp>
    </p:spTree>
    <p:extLst>
      <p:ext uri="{BB962C8B-B14F-4D97-AF65-F5344CB8AC3E}">
        <p14:creationId xmlns:p14="http://schemas.microsoft.com/office/powerpoint/2010/main" val="1565752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kern="1200" dirty="0" smtClean="0">
                <a:solidFill>
                  <a:schemeClr val="tx1"/>
                </a:solidFill>
                <a:effectLst/>
                <a:latin typeface="+mn-lt"/>
                <a:ea typeface="+mn-ea"/>
                <a:cs typeface="+mn-cs"/>
              </a:rPr>
              <a:t>V kontextu OPZ, které se zaměřuje na lidské zdroje, je součástí definice problému vždy také </a:t>
            </a:r>
            <a:r>
              <a:rPr lang="cs-CZ" sz="1200" b="1" kern="1200" dirty="0" smtClean="0">
                <a:solidFill>
                  <a:schemeClr val="tx1"/>
                </a:solidFill>
                <a:effectLst/>
                <a:latin typeface="+mn-lt"/>
                <a:ea typeface="+mn-ea"/>
                <a:cs typeface="+mn-cs"/>
              </a:rPr>
              <a:t>specifikace cílové skupiny</a:t>
            </a:r>
            <a:r>
              <a:rPr lang="cs-CZ" sz="1200" kern="1200" dirty="0" smtClean="0">
                <a:solidFill>
                  <a:schemeClr val="tx1"/>
                </a:solidFill>
                <a:effectLst/>
                <a:latin typeface="+mn-lt"/>
                <a:ea typeface="+mn-ea"/>
                <a:cs typeface="+mn-cs"/>
              </a:rPr>
              <a:t> projektu, tj. osob, kterých se problém týká.</a:t>
            </a:r>
          </a:p>
          <a:p>
            <a:pPr hangingPunct="0"/>
            <a:r>
              <a:rPr lang="cs-CZ" sz="1200" b="1"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a:t>
            </a:fld>
            <a:endParaRPr lang="cs-CZ"/>
          </a:p>
        </p:txBody>
      </p:sp>
    </p:spTree>
    <p:extLst>
      <p:ext uri="{BB962C8B-B14F-4D97-AF65-F5344CB8AC3E}">
        <p14:creationId xmlns:p14="http://schemas.microsoft.com/office/powerpoint/2010/main" val="7080626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 typeface="Wingdings" panose="05000000000000000000" pitchFamily="2" charset="2"/>
              <a:buNone/>
            </a:pP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55</a:t>
            </a:fld>
            <a:endParaRPr lang="cs-CZ">
              <a:solidFill>
                <a:prstClr val="black"/>
              </a:solidFill>
            </a:endParaRPr>
          </a:p>
        </p:txBody>
      </p:sp>
    </p:spTree>
    <p:extLst>
      <p:ext uri="{BB962C8B-B14F-4D97-AF65-F5344CB8AC3E}">
        <p14:creationId xmlns:p14="http://schemas.microsoft.com/office/powerpoint/2010/main" val="33341035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56</a:t>
            </a:fld>
            <a:endParaRPr lang="cs-CZ" dirty="0"/>
          </a:p>
        </p:txBody>
      </p:sp>
    </p:spTree>
    <p:extLst>
      <p:ext uri="{BB962C8B-B14F-4D97-AF65-F5344CB8AC3E}">
        <p14:creationId xmlns:p14="http://schemas.microsoft.com/office/powerpoint/2010/main" val="2030126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6</a:t>
            </a:fld>
            <a:endParaRPr lang="cs-CZ"/>
          </a:p>
        </p:txBody>
      </p:sp>
    </p:spTree>
    <p:extLst>
      <p:ext uri="{BB962C8B-B14F-4D97-AF65-F5344CB8AC3E}">
        <p14:creationId xmlns:p14="http://schemas.microsoft.com/office/powerpoint/2010/main" val="708062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hangingPunct="0"/>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7</a:t>
            </a:fld>
            <a:endParaRPr lang="cs-CZ"/>
          </a:p>
        </p:txBody>
      </p:sp>
    </p:spTree>
    <p:extLst>
      <p:ext uri="{BB962C8B-B14F-4D97-AF65-F5344CB8AC3E}">
        <p14:creationId xmlns:p14="http://schemas.microsoft.com/office/powerpoint/2010/main" val="708062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kern="1200" dirty="0" smtClean="0">
                <a:solidFill>
                  <a:schemeClr val="tx1"/>
                </a:solidFill>
                <a:effectLst/>
                <a:latin typeface="+mn-lt"/>
                <a:ea typeface="+mn-ea"/>
                <a:cs typeface="+mn-cs"/>
              </a:rPr>
              <a:t>Musí existovat mechanismus pro posouzení dosažených výstupů a výsledků.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U indikátorů se setkáváme s dělením na: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a) Výstupy</a:t>
            </a:r>
            <a:r>
              <a:rPr lang="cs-CZ" sz="1200" kern="1200" dirty="0" smtClean="0">
                <a:solidFill>
                  <a:schemeClr val="tx1"/>
                </a:solidFill>
                <a:effectLst/>
                <a:latin typeface="+mn-lt"/>
                <a:ea typeface="+mn-ea"/>
                <a:cs typeface="+mn-cs"/>
              </a:rPr>
              <a:t> – údaje o tom, co vzniklo přímo během realizace dané aktivity projektu (např. počet vytvořených pracovních míst), </a:t>
            </a:r>
            <a:r>
              <a:rPr lang="cs-CZ" sz="1200" b="1" kern="1200" dirty="0" smtClean="0">
                <a:solidFill>
                  <a:schemeClr val="tx1"/>
                </a:solidFill>
                <a:effectLst/>
                <a:latin typeface="+mn-lt"/>
                <a:ea typeface="+mn-ea"/>
                <a:cs typeface="+mn-cs"/>
              </a:rPr>
              <a:t>závazné indikátory</a:t>
            </a:r>
            <a:r>
              <a:rPr lang="cs-CZ" sz="1200" kern="1200" dirty="0" smtClean="0">
                <a:solidFill>
                  <a:schemeClr val="tx1"/>
                </a:solidFill>
                <a:effectLst/>
                <a:latin typeface="+mn-lt"/>
                <a:ea typeface="+mn-ea"/>
                <a:cs typeface="+mn-cs"/>
              </a:rPr>
              <a:t> – při nesplnění sankce, instrumentální = vyjadřující použití nástroje, vztahují se k výstupům z aktivit nebo instrumentálně nastaveným cílům, váží se k aktivitám, např. počet účastníků rekvalifikačního kurzu, počet nově vytvořených služeb.</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b) Výsledky</a:t>
            </a:r>
            <a:r>
              <a:rPr lang="cs-CZ" sz="1200" kern="1200" dirty="0" smtClean="0">
                <a:solidFill>
                  <a:schemeClr val="tx1"/>
                </a:solidFill>
                <a:effectLst/>
                <a:latin typeface="+mn-lt"/>
                <a:ea typeface="+mn-ea"/>
                <a:cs typeface="+mn-cs"/>
              </a:rPr>
              <a:t> – údaje o tom, co vzniklo díky realizaci dané aktivity, ale co nebylo závislé pouze na realizátorovi projektu (např. počet osob, které získaly kvalifikaci – kromě úsilí realizátora projektu, který musí s klientem pracovat a vytvořit mu šanci na získání kvalifikace, je výsledek závislý také na úsilí klienta), </a:t>
            </a:r>
            <a:r>
              <a:rPr lang="cs-CZ" sz="1200" b="1" kern="1200" dirty="0" smtClean="0">
                <a:solidFill>
                  <a:schemeClr val="tx1"/>
                </a:solidFill>
                <a:effectLst/>
                <a:latin typeface="+mn-lt"/>
                <a:ea typeface="+mn-ea"/>
                <a:cs typeface="+mn-cs"/>
              </a:rPr>
              <a:t>nejsou závazné, ale je nutné je vykazovat a sledovat</a:t>
            </a:r>
            <a:r>
              <a:rPr lang="cs-CZ" sz="1200" kern="1200" dirty="0" smtClean="0">
                <a:solidFill>
                  <a:schemeClr val="tx1"/>
                </a:solidFill>
                <a:effectLst/>
                <a:latin typeface="+mn-lt"/>
                <a:ea typeface="+mn-ea"/>
                <a:cs typeface="+mn-cs"/>
              </a:rPr>
              <a:t>, ukazují míru změny, naplnění cíle, např. počet zaměstnaných osob, počet absolventů rekvalifikace, počet osob, využívajících novou službu.</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Rizika:</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V rámci přípravy projektu je dále nutné promýšlet veškerá možná rizika. Identifikujte především ta rizika pro průběh realizace, která nebudou způsobena vnějšími okolnostmi a která můžete alespoň částečně eliminovat či si připravit možné varianty řešení situace, kdyby se riziko naplnilo. Je potřeba zdůraznit, že žádný projekt není bez rizik.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Účelem je prokázat schopnost žadatele projekt zdárně realizovat i přes případné potíže a především připravenost těmto potížím předejít.</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Příklady možných rizik projektu:</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nenaplnění počtu účastníků z cílové skupiny,</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nedostatek kvalifikovaného personálu pro zajištění realizace projektu,</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časové průtahy při realizaci (zejména u projektů, u kterých je realizace jedné aktivity podmíněna dokončením některé jiné aktivity),</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odstoupení partnera, resp. neplnění závazků partnera,</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nedostatek financí.</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lvl="0" hangingPunct="0"/>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8</a:t>
            </a:fld>
            <a:endParaRPr lang="cs-CZ"/>
          </a:p>
        </p:txBody>
      </p:sp>
    </p:spTree>
    <p:extLst>
      <p:ext uri="{BB962C8B-B14F-4D97-AF65-F5344CB8AC3E}">
        <p14:creationId xmlns:p14="http://schemas.microsoft.com/office/powerpoint/2010/main" val="708062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kern="1200" dirty="0" smtClean="0">
                <a:solidFill>
                  <a:schemeClr val="tx1"/>
                </a:solidFill>
                <a:effectLst/>
                <a:latin typeface="+mn-lt"/>
                <a:ea typeface="+mn-ea"/>
                <a:cs typeface="+mn-cs"/>
              </a:rPr>
              <a:t>Musí existovat mechanismus pro posouzení dosažených výstupů a výsledků.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U indikátorů se setkáváme s dělením na: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a) Výstupy</a:t>
            </a:r>
            <a:r>
              <a:rPr lang="cs-CZ" sz="1200" kern="1200" dirty="0" smtClean="0">
                <a:solidFill>
                  <a:schemeClr val="tx1"/>
                </a:solidFill>
                <a:effectLst/>
                <a:latin typeface="+mn-lt"/>
                <a:ea typeface="+mn-ea"/>
                <a:cs typeface="+mn-cs"/>
              </a:rPr>
              <a:t> – údaje o tom, co vzniklo přímo během realizace dané aktivity projektu (např. počet vytvořených pracovních míst), </a:t>
            </a:r>
            <a:r>
              <a:rPr lang="cs-CZ" sz="1200" b="1" kern="1200" dirty="0" smtClean="0">
                <a:solidFill>
                  <a:schemeClr val="tx1"/>
                </a:solidFill>
                <a:effectLst/>
                <a:latin typeface="+mn-lt"/>
                <a:ea typeface="+mn-ea"/>
                <a:cs typeface="+mn-cs"/>
              </a:rPr>
              <a:t>závazné indikátory</a:t>
            </a:r>
            <a:r>
              <a:rPr lang="cs-CZ" sz="1200" kern="1200" dirty="0" smtClean="0">
                <a:solidFill>
                  <a:schemeClr val="tx1"/>
                </a:solidFill>
                <a:effectLst/>
                <a:latin typeface="+mn-lt"/>
                <a:ea typeface="+mn-ea"/>
                <a:cs typeface="+mn-cs"/>
              </a:rPr>
              <a:t> – při nesplnění sankce, instrumentální = vyjadřující použití nástroje, vztahují se k výstupům z aktivit nebo instrumentálně nastaveným cílům, váží se k aktivitám, např. počet účastníků rekvalifikačního kurzu, počet nově vytvořených služeb.</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b) Výsledky</a:t>
            </a:r>
            <a:r>
              <a:rPr lang="cs-CZ" sz="1200" kern="1200" dirty="0" smtClean="0">
                <a:solidFill>
                  <a:schemeClr val="tx1"/>
                </a:solidFill>
                <a:effectLst/>
                <a:latin typeface="+mn-lt"/>
                <a:ea typeface="+mn-ea"/>
                <a:cs typeface="+mn-cs"/>
              </a:rPr>
              <a:t> – údaje o tom, co vzniklo díky realizaci dané aktivity, ale co nebylo závislé pouze na realizátorovi projektu (např. počet osob, které získaly kvalifikaci – kromě úsilí realizátora projektu, který musí s klientem pracovat a vytvořit mu šanci na získání kvalifikace, je výsledek závislý také na úsilí klienta), </a:t>
            </a:r>
            <a:r>
              <a:rPr lang="cs-CZ" sz="1200" b="1" kern="1200" dirty="0" smtClean="0">
                <a:solidFill>
                  <a:schemeClr val="tx1"/>
                </a:solidFill>
                <a:effectLst/>
                <a:latin typeface="+mn-lt"/>
                <a:ea typeface="+mn-ea"/>
                <a:cs typeface="+mn-cs"/>
              </a:rPr>
              <a:t>nejsou závazné, ale je nutné je vykazovat a sledovat</a:t>
            </a:r>
            <a:r>
              <a:rPr lang="cs-CZ" sz="1200" kern="1200" dirty="0" smtClean="0">
                <a:solidFill>
                  <a:schemeClr val="tx1"/>
                </a:solidFill>
                <a:effectLst/>
                <a:latin typeface="+mn-lt"/>
                <a:ea typeface="+mn-ea"/>
                <a:cs typeface="+mn-cs"/>
              </a:rPr>
              <a:t>, ukazují míru změny, naplnění cíle, např. počet zaměstnaných osob, počet absolventů rekvalifikace, počet osob, využívajících novou službu.</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Rizika:</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V rámci přípravy projektu je dále nutné promýšlet veškerá možná rizika. Identifikujte především ta rizika pro průběh realizace, která nebudou způsobena vnějšími okolnostmi a která můžete alespoň částečně eliminovat či si připravit možné varianty řešení situace, kdyby se riziko naplnilo. Je potřeba zdůraznit, že žádný projekt není bez rizik.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Účelem je prokázat schopnost žadatele projekt zdárně realizovat i přes případné potíže a především připravenost těmto potížím předejít.</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Příklady možných rizik projektu:</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nenaplnění počtu účastníků z cílové skupiny,</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nedostatek kvalifikovaného personálu pro zajištění realizace projektu,</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časové průtahy při realizaci (zejména u projektů, u kterých je realizace jedné aktivity podmíněna dokončením některé jiné aktivity),</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odstoupení partnera, resp. neplnění závazků partnera,</a:t>
            </a:r>
            <a:endParaRPr lang="cs-CZ" sz="1050" kern="1200" dirty="0" smtClean="0">
              <a:solidFill>
                <a:schemeClr val="tx1"/>
              </a:solidFill>
              <a:effectLst/>
              <a:latin typeface="+mn-lt"/>
              <a:ea typeface="+mn-ea"/>
              <a:cs typeface="+mn-cs"/>
            </a:endParaRPr>
          </a:p>
          <a:p>
            <a:pPr lvl="0" hangingPunct="0"/>
            <a:r>
              <a:rPr lang="cs-CZ" sz="1200" kern="1200" dirty="0" smtClean="0">
                <a:solidFill>
                  <a:schemeClr val="tx1"/>
                </a:solidFill>
                <a:effectLst/>
                <a:latin typeface="+mn-lt"/>
                <a:ea typeface="+mn-ea"/>
                <a:cs typeface="+mn-cs"/>
              </a:rPr>
              <a:t>- nedostatek financí.</a:t>
            </a:r>
            <a:endParaRPr lang="cs-CZ" sz="1050" kern="1200" dirty="0" smtClean="0">
              <a:solidFill>
                <a:schemeClr val="tx1"/>
              </a:solidFill>
              <a:effectLst/>
              <a:latin typeface="+mn-lt"/>
              <a:ea typeface="+mn-ea"/>
              <a:cs typeface="+mn-cs"/>
            </a:endParaRPr>
          </a:p>
          <a:p>
            <a:pPr hangingPunct="0"/>
            <a:r>
              <a:rPr lang="cs-CZ" sz="1200"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hangingPunct="0"/>
            <a:r>
              <a:rPr lang="cs-CZ" sz="1200" b="1" kern="1200" dirty="0" smtClean="0">
                <a:solidFill>
                  <a:schemeClr val="tx1"/>
                </a:solidFill>
                <a:effectLst/>
                <a:latin typeface="+mn-lt"/>
                <a:ea typeface="+mn-ea"/>
                <a:cs typeface="+mn-cs"/>
              </a:rPr>
              <a:t> </a:t>
            </a:r>
            <a:endParaRPr lang="cs-CZ" sz="1050" kern="1200" dirty="0" smtClean="0">
              <a:solidFill>
                <a:schemeClr val="tx1"/>
              </a:solidFill>
              <a:effectLst/>
              <a:latin typeface="+mn-lt"/>
              <a:ea typeface="+mn-ea"/>
              <a:cs typeface="+mn-cs"/>
            </a:endParaRPr>
          </a:p>
          <a:p>
            <a:pPr lvl="0" hangingPunct="0"/>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9</a:t>
            </a:fld>
            <a:endParaRPr lang="cs-CZ"/>
          </a:p>
        </p:txBody>
      </p:sp>
    </p:spTree>
    <p:extLst>
      <p:ext uri="{BB962C8B-B14F-4D97-AF65-F5344CB8AC3E}">
        <p14:creationId xmlns:p14="http://schemas.microsoft.com/office/powerpoint/2010/main" val="30817372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2"/>
          <p:cNvSpPr>
            <a:spLocks noGrp="1"/>
          </p:cNvSpPr>
          <p:nvPr>
            <p:ph idx="10"/>
          </p:nvPr>
        </p:nvSpPr>
        <p:spPr>
          <a:xfrm>
            <a:off x="540000" y="4032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4" name="Zástupný symbol pro obsah 2"/>
          <p:cNvSpPr>
            <a:spLocks noGrp="1"/>
          </p:cNvSpPr>
          <p:nvPr>
            <p:ph idx="10"/>
          </p:nvPr>
        </p:nvSpPr>
        <p:spPr>
          <a:xfrm>
            <a:off x="540000" y="2412000"/>
            <a:ext cx="8064000" cy="3744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mpsv.cz/ISPV.php"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www.esfcr.cz/"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547664" y="2348880"/>
            <a:ext cx="6696744" cy="1116064"/>
          </a:xfrm>
        </p:spPr>
        <p:txBody>
          <a:bodyPr/>
          <a:lstStyle/>
          <a:p>
            <a:r>
              <a:rPr lang="cs-CZ" dirty="0" smtClean="0">
                <a:latin typeface="Calibri" panose="020F0502020204030204" pitchFamily="34" charset="0"/>
                <a:cs typeface="Calibri" panose="020F0502020204030204" pitchFamily="34" charset="0"/>
              </a:rPr>
              <a:t>Školení pro žadatele</a:t>
            </a:r>
            <a:br>
              <a:rPr lang="cs-CZ" dirty="0" smtClean="0">
                <a:latin typeface="Calibri" panose="020F0502020204030204" pitchFamily="34" charset="0"/>
                <a:cs typeface="Calibri" panose="020F0502020204030204" pitchFamily="34" charset="0"/>
              </a:rPr>
            </a:br>
            <a:r>
              <a:rPr lang="cs-CZ" sz="2400" dirty="0" smtClean="0">
                <a:latin typeface="Calibri" panose="020F0502020204030204" pitchFamily="34" charset="0"/>
                <a:cs typeface="Calibri" panose="020F0502020204030204" pitchFamily="34" charset="0"/>
              </a:rPr>
              <a:t>Výzvy – Prorodinná opatření (II.), zaměstnanost (I.)</a:t>
            </a:r>
            <a:endParaRPr lang="cs-CZ" sz="2400" dirty="0">
              <a:latin typeface="Calibri" panose="020F0502020204030204" pitchFamily="34" charset="0"/>
              <a:cs typeface="Calibri" panose="020F0502020204030204" pitchFamily="34" charset="0"/>
            </a:endParaRPr>
          </a:p>
        </p:txBody>
      </p:sp>
      <p:sp>
        <p:nvSpPr>
          <p:cNvPr id="6" name="Zástupný symbol pro text 5"/>
          <p:cNvSpPr>
            <a:spLocks noGrp="1"/>
          </p:cNvSpPr>
          <p:nvPr>
            <p:ph type="body" sz="quarter" idx="13"/>
          </p:nvPr>
        </p:nvSpPr>
        <p:spPr>
          <a:xfrm>
            <a:off x="1547664" y="4041128"/>
            <a:ext cx="7272000" cy="540000"/>
          </a:xfrm>
        </p:spPr>
        <p:txBody>
          <a:bodyPr/>
          <a:lstStyle/>
          <a:p>
            <a:r>
              <a:rPr lang="cs-CZ" sz="3000" dirty="0" smtClean="0">
                <a:latin typeface="Calibri" panose="020F0502020204030204" pitchFamily="34" charset="0"/>
                <a:cs typeface="Calibri" panose="020F0502020204030204" pitchFamily="34" charset="0"/>
              </a:rPr>
              <a:t>MAS Sdružení SPLAV</a:t>
            </a:r>
            <a:endParaRPr lang="cs-CZ" sz="3000" dirty="0">
              <a:latin typeface="Calibri" panose="020F0502020204030204" pitchFamily="34" charset="0"/>
              <a:cs typeface="Calibri" panose="020F0502020204030204" pitchFamily="34" charset="0"/>
            </a:endParaRPr>
          </a:p>
        </p:txBody>
      </p:sp>
      <p:sp>
        <p:nvSpPr>
          <p:cNvPr id="7" name="Zástupný symbol pro text 6"/>
          <p:cNvSpPr>
            <a:spLocks noGrp="1"/>
          </p:cNvSpPr>
          <p:nvPr>
            <p:ph type="body" sz="quarter" idx="14"/>
          </p:nvPr>
        </p:nvSpPr>
        <p:spPr>
          <a:xfrm>
            <a:off x="1547664" y="5121680"/>
            <a:ext cx="7272000" cy="755592"/>
          </a:xfrm>
        </p:spPr>
        <p:txBody>
          <a:bodyPr/>
          <a:lstStyle/>
          <a:p>
            <a:r>
              <a:rPr lang="cs-CZ" sz="3000" dirty="0" smtClean="0">
                <a:latin typeface="Calibri" panose="020F0502020204030204" pitchFamily="34" charset="0"/>
                <a:cs typeface="Calibri" panose="020F0502020204030204" pitchFamily="34" charset="0"/>
              </a:rPr>
              <a:t>28. </a:t>
            </a:r>
            <a:r>
              <a:rPr lang="cs-CZ" sz="3000" dirty="0">
                <a:latin typeface="Calibri" panose="020F0502020204030204" pitchFamily="34" charset="0"/>
                <a:cs typeface="Calibri" panose="020F0502020204030204" pitchFamily="34" charset="0"/>
              </a:rPr>
              <a:t>2</a:t>
            </a:r>
            <a:r>
              <a:rPr lang="cs-CZ" sz="3000" dirty="0" smtClean="0">
                <a:latin typeface="Calibri" panose="020F0502020204030204" pitchFamily="34" charset="0"/>
                <a:cs typeface="Calibri" panose="020F0502020204030204" pitchFamily="34" charset="0"/>
              </a:rPr>
              <a:t>. 2018, Rychnov n/Kněžnou</a:t>
            </a:r>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827584" y="2420888"/>
            <a:ext cx="540000" cy="540000"/>
          </a:xfrm>
        </p:spPr>
      </p:pic>
      <p:pic>
        <p:nvPicPr>
          <p:cNvPr id="16" name="Zástupný symbol pro obrázek 15"/>
          <p:cNvPicPr>
            <a:picLocks noGrp="1" noChangeAspect="1"/>
          </p:cNvPicPr>
          <p:nvPr>
            <p:ph type="pic" sz="quarter" idx="17"/>
          </p:nvPr>
        </p:nvPicPr>
        <p:blipFill>
          <a:blip r:embed="rId4" cstate="print">
            <a:extLst>
              <a:ext uri="{28A0092B-C50C-407E-A947-70E740481C1C}">
                <a14:useLocalDpi xmlns:a14="http://schemas.microsoft.com/office/drawing/2010/main" val="0"/>
              </a:ext>
            </a:extLst>
          </a:blip>
          <a:stretch>
            <a:fillRect/>
          </a:stretch>
        </p:blipFill>
        <p:spPr>
          <a:xfrm>
            <a:off x="827584" y="5229200"/>
            <a:ext cx="540000" cy="540000"/>
          </a:xfrm>
        </p:spPr>
      </p:pic>
      <p:pic>
        <p:nvPicPr>
          <p:cNvPr id="9" name="Zástupný symbol pro obrázek 14"/>
          <p:cNvPicPr>
            <a:picLocks noGrp="1" noChangeAspect="1"/>
          </p:cNvPicPr>
          <p:nvPr>
            <p:ph type="pic" sz="quarter" idx="16"/>
          </p:nvPr>
        </p:nvPicPr>
        <p:blipFill>
          <a:blip r:embed="rId5" cstate="print">
            <a:extLst>
              <a:ext uri="{28A0092B-C50C-407E-A947-70E740481C1C}">
                <a14:useLocalDpi xmlns:a14="http://schemas.microsoft.com/office/drawing/2010/main" val="0"/>
              </a:ext>
            </a:extLst>
          </a:blip>
          <a:srcRect/>
          <a:stretch>
            <a:fillRect/>
          </a:stretch>
        </p:blipFill>
        <p:spPr>
          <a:xfrm>
            <a:off x="827584" y="4005064"/>
            <a:ext cx="540000" cy="540000"/>
          </a:xfrm>
        </p:spPr>
      </p:pic>
      <p:pic>
        <p:nvPicPr>
          <p:cNvPr id="10" name="Picture 3" descr="Splav Logo New2"/>
          <p:cNvPicPr>
            <a:picLocks noChangeAspect="1" noChangeArrowheads="1"/>
          </p:cNvPicPr>
          <p:nvPr/>
        </p:nvPicPr>
        <p:blipFill>
          <a:blip r:embed="rId6">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466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75656" y="3212976"/>
            <a:ext cx="5976664" cy="1728192"/>
          </a:xfrm>
        </p:spPr>
        <p:txBody>
          <a:bodyPr/>
          <a:lstStyle/>
          <a:p>
            <a:r>
              <a:rPr lang="cs-CZ" sz="3000" b="0" dirty="0">
                <a:latin typeface="Calibri" panose="020F0502020204030204" pitchFamily="34" charset="0"/>
                <a:cs typeface="Calibri" panose="020F0502020204030204" pitchFamily="34" charset="0"/>
              </a:rPr>
              <a:t>373/03_16_047/CLLD_15_01_036 	</a:t>
            </a:r>
            <a:br>
              <a:rPr lang="cs-CZ" sz="3000" b="0" dirty="0">
                <a:latin typeface="Calibri" panose="020F0502020204030204" pitchFamily="34" charset="0"/>
                <a:cs typeface="Calibri" panose="020F0502020204030204" pitchFamily="34" charset="0"/>
              </a:rPr>
            </a:br>
            <a:r>
              <a:rPr lang="cs-CZ" sz="3000" dirty="0" smtClean="0">
                <a:solidFill>
                  <a:schemeClr val="accent6"/>
                </a:solidFill>
                <a:latin typeface="Calibri" panose="020F0502020204030204" pitchFamily="34" charset="0"/>
                <a:cs typeface="Calibri" panose="020F0502020204030204" pitchFamily="34" charset="0"/>
              </a:rPr>
              <a:t>Sdružení SPLAV – prorodinná opatření (II.)</a:t>
            </a:r>
            <a:endParaRPr lang="cs-CZ" sz="3000" dirty="0">
              <a:solidFill>
                <a:schemeClr val="accent6"/>
              </a:solidFill>
              <a:latin typeface="Calibri" panose="020F0502020204030204" pitchFamily="34" charset="0"/>
              <a:cs typeface="Calibri" panose="020F0502020204030204" pitchFamily="34" charset="0"/>
            </a:endParaRPr>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a:xfrm>
            <a:off x="827584" y="3284984"/>
            <a:ext cx="540000" cy="540000"/>
          </a:xfrm>
        </p:spPr>
      </p:pic>
      <p:sp>
        <p:nvSpPr>
          <p:cNvPr id="4" name="Zástupný symbol pro obsah 2"/>
          <p:cNvSpPr txBox="1">
            <a:spLocks/>
          </p:cNvSpPr>
          <p:nvPr/>
        </p:nvSpPr>
        <p:spPr>
          <a:xfrm>
            <a:off x="683568" y="3861048"/>
            <a:ext cx="7920432" cy="2664296"/>
          </a:xfrm>
          <a:prstGeom prst="rect">
            <a:avLst/>
          </a:prstGeom>
          <a:ln>
            <a:noFill/>
          </a:ln>
        </p:spPr>
        <p:txBody>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dirty="0"/>
          </a:p>
        </p:txBody>
      </p:sp>
      <p:pic>
        <p:nvPicPr>
          <p:cNvPr id="6" name="Picture 3" descr="Splav Logo New2"/>
          <p:cNvPicPr>
            <a:picLocks noChangeAspect="1" noChangeArrowheads="1"/>
          </p:cNvPicPr>
          <p:nvPr/>
        </p:nvPicPr>
        <p:blipFill>
          <a:blip r:embed="rId4">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580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smtClean="0"/>
              <a:t>Hlavní cíl opatření</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
        <p:nvSpPr>
          <p:cNvPr id="6" name="Obdélník 5"/>
          <p:cNvSpPr/>
          <p:nvPr/>
        </p:nvSpPr>
        <p:spPr>
          <a:xfrm>
            <a:off x="323528" y="1582341"/>
            <a:ext cx="8424000" cy="2677656"/>
          </a:xfrm>
          <a:prstGeom prst="rect">
            <a:avLst/>
          </a:prstGeom>
        </p:spPr>
        <p:txBody>
          <a:bodyPr wrap="square">
            <a:spAutoFit/>
          </a:bodyPr>
          <a:lstStyle/>
          <a:p>
            <a:pPr algn="just"/>
            <a:r>
              <a:rPr lang="cs-CZ" sz="2400" b="1" dirty="0">
                <a:solidFill>
                  <a:srgbClr val="084A8C"/>
                </a:solidFill>
                <a:latin typeface="Calibri" panose="020F0502020204030204" pitchFamily="34" charset="0"/>
                <a:cs typeface="Calibri" panose="020F0502020204030204" pitchFamily="34" charset="0"/>
              </a:rPr>
              <a:t>Cíl výzvy týkající se slaďování rodinného a </a:t>
            </a:r>
            <a:r>
              <a:rPr lang="cs-CZ" sz="2400" b="1" dirty="0" smtClean="0">
                <a:solidFill>
                  <a:srgbClr val="084A8C"/>
                </a:solidFill>
                <a:latin typeface="Calibri" panose="020F0502020204030204" pitchFamily="34" charset="0"/>
                <a:cs typeface="Calibri" panose="020F0502020204030204" pitchFamily="34" charset="0"/>
              </a:rPr>
              <a:t>pracovního života</a:t>
            </a:r>
            <a:r>
              <a:rPr lang="cs-CZ" sz="2400" b="1" dirty="0">
                <a:solidFill>
                  <a:srgbClr val="084A8C"/>
                </a:solidFill>
                <a:latin typeface="Calibri" panose="020F0502020204030204" pitchFamily="34" charset="0"/>
                <a:cs typeface="Calibri" panose="020F0502020204030204" pitchFamily="34" charset="0"/>
              </a:rPr>
              <a:t>:</a:t>
            </a:r>
          </a:p>
          <a:p>
            <a:pPr marL="342900" indent="-342900" algn="just">
              <a:buClr>
                <a:schemeClr val="accent2"/>
              </a:buClr>
              <a:buFont typeface="Courier New" panose="02070309020205020404" pitchFamily="49" charset="0"/>
              <a:buChar char="o"/>
            </a:pPr>
            <a:r>
              <a:rPr lang="cs-CZ" sz="2400" dirty="0" smtClean="0">
                <a:solidFill>
                  <a:srgbClr val="084A8C"/>
                </a:solidFill>
                <a:latin typeface="Calibri" panose="020F0502020204030204" pitchFamily="34" charset="0"/>
                <a:cs typeface="Calibri" panose="020F0502020204030204" pitchFamily="34" charset="0"/>
              </a:rPr>
              <a:t>podpora </a:t>
            </a:r>
            <a:r>
              <a:rPr lang="cs-CZ" sz="2400" dirty="0">
                <a:solidFill>
                  <a:srgbClr val="084A8C"/>
                </a:solidFill>
                <a:latin typeface="Calibri" panose="020F0502020204030204" pitchFamily="34" charset="0"/>
                <a:cs typeface="Calibri" panose="020F0502020204030204" pitchFamily="34" charset="0"/>
              </a:rPr>
              <a:t>rodiny z oblasti sociálního začleňování </a:t>
            </a:r>
            <a:r>
              <a:rPr lang="cs-CZ" sz="2400" dirty="0" smtClean="0">
                <a:solidFill>
                  <a:srgbClr val="084A8C"/>
                </a:solidFill>
                <a:latin typeface="Calibri" panose="020F0502020204030204" pitchFamily="34" charset="0"/>
                <a:cs typeface="Calibri" panose="020F0502020204030204" pitchFamily="34" charset="0"/>
              </a:rPr>
              <a:t>a zaměstnanosti</a:t>
            </a:r>
            <a:endParaRPr lang="cs-CZ" sz="2400" dirty="0">
              <a:solidFill>
                <a:srgbClr val="084A8C"/>
              </a:solidFill>
              <a:latin typeface="Calibri" panose="020F0502020204030204" pitchFamily="34" charset="0"/>
              <a:cs typeface="Calibri" panose="020F0502020204030204" pitchFamily="34" charset="0"/>
            </a:endParaRPr>
          </a:p>
          <a:p>
            <a:pPr marL="342900" indent="-342900" algn="just">
              <a:buClr>
                <a:schemeClr val="accent2"/>
              </a:buClr>
              <a:buFont typeface="Courier New" panose="02070309020205020404" pitchFamily="49" charset="0"/>
              <a:buChar char="o"/>
            </a:pPr>
            <a:r>
              <a:rPr lang="cs-CZ" sz="2400" dirty="0" smtClean="0">
                <a:solidFill>
                  <a:srgbClr val="084A8C"/>
                </a:solidFill>
                <a:latin typeface="Calibri" panose="020F0502020204030204" pitchFamily="34" charset="0"/>
                <a:cs typeface="Calibri" panose="020F0502020204030204" pitchFamily="34" charset="0"/>
              </a:rPr>
              <a:t>usnadnit </a:t>
            </a:r>
            <a:r>
              <a:rPr lang="cs-CZ" sz="2400" dirty="0">
                <a:solidFill>
                  <a:srgbClr val="084A8C"/>
                </a:solidFill>
                <a:latin typeface="Calibri" panose="020F0502020204030204" pitchFamily="34" charset="0"/>
                <a:cs typeface="Calibri" panose="020F0502020204030204" pitchFamily="34" charset="0"/>
              </a:rPr>
              <a:t>rodičům předškolních a školních dětí vstup </a:t>
            </a:r>
            <a:r>
              <a:rPr lang="cs-CZ" sz="2400" dirty="0" smtClean="0">
                <a:solidFill>
                  <a:srgbClr val="084A8C"/>
                </a:solidFill>
                <a:latin typeface="Calibri" panose="020F0502020204030204" pitchFamily="34" charset="0"/>
                <a:cs typeface="Calibri" panose="020F0502020204030204" pitchFamily="34" charset="0"/>
              </a:rPr>
              <a:t>na trh </a:t>
            </a:r>
            <a:r>
              <a:rPr lang="cs-CZ" sz="2400" dirty="0">
                <a:solidFill>
                  <a:srgbClr val="084A8C"/>
                </a:solidFill>
                <a:latin typeface="Calibri" panose="020F0502020204030204" pitchFamily="34" charset="0"/>
                <a:cs typeface="Calibri" panose="020F0502020204030204" pitchFamily="34" charset="0"/>
              </a:rPr>
              <a:t>práce</a:t>
            </a:r>
          </a:p>
          <a:p>
            <a:pPr marL="342900" indent="-342900" algn="just">
              <a:buClr>
                <a:schemeClr val="accent2"/>
              </a:buClr>
              <a:buFont typeface="Courier New" panose="02070309020205020404" pitchFamily="49" charset="0"/>
              <a:buChar char="o"/>
            </a:pPr>
            <a:r>
              <a:rPr lang="cs-CZ" sz="2400" dirty="0" smtClean="0">
                <a:solidFill>
                  <a:srgbClr val="084A8C"/>
                </a:solidFill>
                <a:latin typeface="Calibri" panose="020F0502020204030204" pitchFamily="34" charset="0"/>
                <a:cs typeface="Calibri" panose="020F0502020204030204" pitchFamily="34" charset="0"/>
              </a:rPr>
              <a:t>přispět </a:t>
            </a:r>
            <a:r>
              <a:rPr lang="cs-CZ" sz="2400" dirty="0">
                <a:solidFill>
                  <a:srgbClr val="084A8C"/>
                </a:solidFill>
                <a:latin typeface="Calibri" panose="020F0502020204030204" pitchFamily="34" charset="0"/>
                <a:cs typeface="Calibri" panose="020F0502020204030204" pitchFamily="34" charset="0"/>
              </a:rPr>
              <a:t>ke zvýšení zaměstnanosti rodičů</a:t>
            </a:r>
          </a:p>
          <a:p>
            <a:pPr marL="342900" indent="-342900" algn="just">
              <a:buClr>
                <a:schemeClr val="accent2"/>
              </a:buClr>
              <a:buFont typeface="Courier New" panose="02070309020205020404" pitchFamily="49" charset="0"/>
              <a:buChar char="o"/>
            </a:pPr>
            <a:r>
              <a:rPr lang="cs-CZ" sz="2400" dirty="0" smtClean="0">
                <a:solidFill>
                  <a:srgbClr val="084A8C"/>
                </a:solidFill>
                <a:latin typeface="Calibri" panose="020F0502020204030204" pitchFamily="34" charset="0"/>
                <a:cs typeface="Calibri" panose="020F0502020204030204" pitchFamily="34" charset="0"/>
              </a:rPr>
              <a:t>přispět </a:t>
            </a:r>
            <a:r>
              <a:rPr lang="cs-CZ" sz="2400" dirty="0">
                <a:solidFill>
                  <a:srgbClr val="084A8C"/>
                </a:solidFill>
                <a:latin typeface="Calibri" panose="020F0502020204030204" pitchFamily="34" charset="0"/>
                <a:cs typeface="Calibri" panose="020F0502020204030204" pitchFamily="34" charset="0"/>
              </a:rPr>
              <a:t>ke sladění rodinného a pracovního života</a:t>
            </a:r>
          </a:p>
          <a:p>
            <a:pPr marL="342900" indent="-342900" algn="just">
              <a:buClr>
                <a:schemeClr val="accent2"/>
              </a:buClr>
              <a:buFont typeface="Courier New" panose="02070309020205020404" pitchFamily="49" charset="0"/>
              <a:buChar char="o"/>
            </a:pPr>
            <a:r>
              <a:rPr lang="cs-CZ" sz="2400" dirty="0" smtClean="0">
                <a:solidFill>
                  <a:srgbClr val="084A8C"/>
                </a:solidFill>
                <a:latin typeface="Calibri" panose="020F0502020204030204" pitchFamily="34" charset="0"/>
                <a:cs typeface="Calibri" panose="020F0502020204030204" pitchFamily="34" charset="0"/>
              </a:rPr>
              <a:t>předcházení </a:t>
            </a:r>
            <a:r>
              <a:rPr lang="cs-CZ" sz="2400" dirty="0">
                <a:solidFill>
                  <a:srgbClr val="084A8C"/>
                </a:solidFill>
                <a:latin typeface="Calibri" panose="020F0502020204030204" pitchFamily="34" charset="0"/>
                <a:cs typeface="Calibri" panose="020F0502020204030204" pitchFamily="34" charset="0"/>
              </a:rPr>
              <a:t>sociálního vyloučení osob</a:t>
            </a:r>
            <a:endParaRPr lang="cs-CZ"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3310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sz="3200" kern="0" cap="all" baseline="0" dirty="0" smtClean="0">
                <a:solidFill>
                  <a:schemeClr val="tx2"/>
                </a:solidFill>
                <a:effectLst/>
              </a:rPr>
              <a:t>Představení výzVY – ŘO </a:t>
            </a:r>
            <a:endParaRPr lang="cs-CZ" dirty="0"/>
          </a:p>
        </p:txBody>
      </p:sp>
      <p:sp>
        <p:nvSpPr>
          <p:cNvPr id="3" name="Zástupný symbol pro obsah 2"/>
          <p:cNvSpPr>
            <a:spLocks noGrp="1"/>
          </p:cNvSpPr>
          <p:nvPr>
            <p:ph idx="1"/>
          </p:nvPr>
        </p:nvSpPr>
        <p:spPr>
          <a:xfrm>
            <a:off x="393894" y="1556792"/>
            <a:ext cx="8246105" cy="4320000"/>
          </a:xfrm>
        </p:spPr>
        <p:txBody>
          <a:bodyPr/>
          <a:lstStyle/>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Prioritní osa 2: </a:t>
            </a:r>
            <a:r>
              <a:rPr lang="cs-CZ" sz="2000" dirty="0" smtClean="0">
                <a:latin typeface="Calibri" panose="020F0502020204030204" pitchFamily="34" charset="0"/>
                <a:cs typeface="Calibri" panose="020F0502020204030204" pitchFamily="34" charset="0"/>
              </a:rPr>
              <a:t>Sociální začleňování a boj s chudobou</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Investiční priorita: </a:t>
            </a:r>
            <a:r>
              <a:rPr lang="cs-CZ" sz="2000" dirty="0" smtClean="0">
                <a:latin typeface="Calibri" panose="020F0502020204030204" pitchFamily="34" charset="0"/>
                <a:cs typeface="Calibri" panose="020F0502020204030204" pitchFamily="34" charset="0"/>
              </a:rPr>
              <a:t>2.3 Strategie komunitně vedeného místního rozvoj</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Specifický cíl: </a:t>
            </a:r>
            <a:r>
              <a:rPr lang="cs-CZ" sz="2000" dirty="0" smtClean="0">
                <a:latin typeface="Calibri" panose="020F0502020204030204" pitchFamily="34" charset="0"/>
                <a:cs typeface="Calibri" panose="020F0502020204030204" pitchFamily="34" charset="0"/>
              </a:rPr>
              <a:t>2.3.1 Zvýšit zapojení lokálních aktérů do řešení problémů nezaměstnanosti a sociálního začleňování ve venkovských oblastech</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Název výzvy: </a:t>
            </a:r>
            <a:r>
              <a:rPr lang="cs-CZ" sz="2000" dirty="0" smtClean="0">
                <a:latin typeface="Calibri" panose="020F0502020204030204" pitchFamily="34" charset="0"/>
                <a:cs typeface="Calibri" panose="020F0502020204030204" pitchFamily="34" charset="0"/>
              </a:rPr>
              <a:t>Výzva pro MAS na podporu strategií komunitně vedeného místního rozvoje</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Číslo výzvy: </a:t>
            </a:r>
            <a:r>
              <a:rPr lang="cs-CZ" sz="2000" dirty="0" smtClean="0">
                <a:latin typeface="Calibri" panose="020F0502020204030204" pitchFamily="34" charset="0"/>
                <a:cs typeface="Calibri" panose="020F0502020204030204" pitchFamily="34" charset="0"/>
              </a:rPr>
              <a:t>03_16_047</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Vyhlašovatel </a:t>
            </a:r>
            <a:r>
              <a:rPr lang="cs-CZ" sz="2000" b="1" dirty="0">
                <a:latin typeface="Calibri" panose="020F0502020204030204" pitchFamily="34" charset="0"/>
                <a:cs typeface="Calibri" panose="020F0502020204030204" pitchFamily="34" charset="0"/>
              </a:rPr>
              <a:t>výzvy: </a:t>
            </a:r>
            <a:r>
              <a:rPr lang="cs-CZ" sz="2000" dirty="0">
                <a:latin typeface="Calibri" panose="020F0502020204030204" pitchFamily="34" charset="0"/>
                <a:cs typeface="Calibri" panose="020F0502020204030204" pitchFamily="34" charset="0"/>
              </a:rPr>
              <a:t>MPSV, odbor Oddělení projektů CLLD, Odbor realizace programů ESF – sociální začleňování </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Vyhlášení výzev: </a:t>
            </a:r>
            <a:r>
              <a:rPr lang="cs-CZ" sz="2000" dirty="0">
                <a:latin typeface="Calibri" panose="020F0502020204030204" pitchFamily="34" charset="0"/>
                <a:cs typeface="Calibri" panose="020F0502020204030204" pitchFamily="34" charset="0"/>
              </a:rPr>
              <a:t>29. 4. 2016</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Ukončení příjmu projektových žádostí</a:t>
            </a:r>
            <a:r>
              <a:rPr lang="cs-CZ" sz="2000" dirty="0">
                <a:latin typeface="Calibri" panose="020F0502020204030204" pitchFamily="34" charset="0"/>
                <a:cs typeface="Calibri" panose="020F0502020204030204" pitchFamily="34" charset="0"/>
              </a:rPr>
              <a:t>: 31. 12. 2021</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Maximální délka, na kterou je žadatel oprávněn projekt naplánovat</a:t>
            </a:r>
            <a:r>
              <a:rPr lang="cs-CZ" sz="2000" dirty="0">
                <a:latin typeface="Calibri" panose="020F0502020204030204" pitchFamily="34" charset="0"/>
                <a:cs typeface="Calibri" panose="020F0502020204030204" pitchFamily="34" charset="0"/>
              </a:rPr>
              <a:t>: 36 měsíců</a:t>
            </a:r>
          </a:p>
          <a:p>
            <a:pPr marL="0" indent="0" algn="just">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Tree>
    <p:extLst>
      <p:ext uri="{BB962C8B-B14F-4D97-AF65-F5344CB8AC3E}">
        <p14:creationId xmlns:p14="http://schemas.microsoft.com/office/powerpoint/2010/main" val="1718176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sz="3200" kern="0" cap="all" baseline="0" dirty="0" smtClean="0">
                <a:solidFill>
                  <a:schemeClr val="tx2"/>
                </a:solidFill>
                <a:effectLst/>
              </a:rPr>
              <a:t>Představení výzVY – MAS </a:t>
            </a:r>
            <a:endParaRPr lang="cs-CZ" dirty="0"/>
          </a:p>
        </p:txBody>
      </p:sp>
      <p:sp>
        <p:nvSpPr>
          <p:cNvPr id="3" name="Zástupný symbol pro obsah 2"/>
          <p:cNvSpPr>
            <a:spLocks noGrp="1"/>
          </p:cNvSpPr>
          <p:nvPr>
            <p:ph idx="1"/>
          </p:nvPr>
        </p:nvSpPr>
        <p:spPr>
          <a:xfrm>
            <a:off x="396456" y="1556792"/>
            <a:ext cx="8280000" cy="4320000"/>
          </a:xfrm>
        </p:spPr>
        <p:txBody>
          <a:bodyPr/>
          <a:lstStyle/>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Číslo výzvy: </a:t>
            </a:r>
            <a:r>
              <a:rPr lang="cs-CZ" sz="2000" dirty="0" smtClean="0">
                <a:latin typeface="Calibri" panose="020F0502020204030204" pitchFamily="34" charset="0"/>
                <a:cs typeface="Calibri" panose="020F0502020204030204" pitchFamily="34" charset="0"/>
              </a:rPr>
              <a:t>373/03_16_047/CLLD_15_01_036 </a:t>
            </a:r>
            <a:r>
              <a:rPr lang="cs-CZ" sz="2000" dirty="0">
                <a:latin typeface="Calibri" panose="020F0502020204030204" pitchFamily="34" charset="0"/>
                <a:cs typeface="Calibri" panose="020F0502020204030204" pitchFamily="34" charset="0"/>
              </a:rPr>
              <a:t>	</a:t>
            </a:r>
            <a:endParaRPr lang="cs-CZ" sz="2000" dirty="0" smtClean="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Vyhlášení výzvy: </a:t>
            </a:r>
            <a:r>
              <a:rPr lang="cs-CZ" sz="2000" dirty="0" smtClean="0">
                <a:latin typeface="Calibri" panose="020F0502020204030204" pitchFamily="34" charset="0"/>
                <a:cs typeface="Calibri" panose="020F0502020204030204" pitchFamily="34" charset="0"/>
              </a:rPr>
              <a:t>26. 2. 2018</a:t>
            </a:r>
            <a:endParaRPr lang="cs-CZ" sz="20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Ukončení příjmu projektových žádostí</a:t>
            </a:r>
            <a:r>
              <a:rPr lang="cs-CZ" sz="2000" dirty="0">
                <a:latin typeface="Calibri" panose="020F0502020204030204" pitchFamily="34" charset="0"/>
                <a:cs typeface="Calibri" panose="020F0502020204030204" pitchFamily="34" charset="0"/>
              </a:rPr>
              <a:t>: </a:t>
            </a:r>
            <a:r>
              <a:rPr lang="cs-CZ" sz="2000" dirty="0" smtClean="0">
                <a:latin typeface="Calibri" panose="020F0502020204030204" pitchFamily="34" charset="0"/>
                <a:cs typeface="Calibri" panose="020F0502020204030204" pitchFamily="34" charset="0"/>
              </a:rPr>
              <a:t>30. 3. 2018</a:t>
            </a:r>
            <a:endParaRPr lang="cs-CZ" sz="20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Maximální délka, na kterou je žadatel oprávněn projekt naplánovat</a:t>
            </a:r>
            <a:r>
              <a:rPr lang="cs-CZ" sz="2000" dirty="0">
                <a:latin typeface="Calibri" panose="020F0502020204030204" pitchFamily="34" charset="0"/>
                <a:cs typeface="Calibri" panose="020F0502020204030204" pitchFamily="34" charset="0"/>
              </a:rPr>
              <a:t>: 36 </a:t>
            </a:r>
            <a:r>
              <a:rPr lang="cs-CZ" sz="2000" dirty="0" smtClean="0">
                <a:latin typeface="Calibri" panose="020F0502020204030204" pitchFamily="34" charset="0"/>
                <a:cs typeface="Calibri" panose="020F0502020204030204" pitchFamily="34" charset="0"/>
              </a:rPr>
              <a:t>měsíců</a:t>
            </a:r>
          </a:p>
          <a:p>
            <a:pPr marL="0" indent="0">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Nejzazší datum pro ukončení fyzické realizace </a:t>
            </a:r>
            <a:r>
              <a:rPr lang="cs-CZ" sz="2000" b="1" dirty="0" smtClean="0">
                <a:latin typeface="Calibri" panose="020F0502020204030204" pitchFamily="34" charset="0"/>
                <a:cs typeface="Calibri" panose="020F0502020204030204" pitchFamily="34" charset="0"/>
              </a:rPr>
              <a:t>projektu: </a:t>
            </a:r>
            <a:r>
              <a:rPr lang="cs-CZ" sz="2000" dirty="0">
                <a:latin typeface="Calibri" panose="020F0502020204030204" pitchFamily="34" charset="0"/>
                <a:cs typeface="Calibri" panose="020F0502020204030204" pitchFamily="34" charset="0"/>
              </a:rPr>
              <a:t>31. 12. </a:t>
            </a:r>
            <a:r>
              <a:rPr lang="cs-CZ" sz="2000" dirty="0" smtClean="0">
                <a:latin typeface="Calibri" panose="020F0502020204030204" pitchFamily="34" charset="0"/>
                <a:cs typeface="Calibri" panose="020F0502020204030204" pitchFamily="34" charset="0"/>
              </a:rPr>
              <a:t>2022</a:t>
            </a:r>
          </a:p>
          <a:p>
            <a:pPr marL="0" indent="0">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Minimální výše celkových způsobilých výdajů projektu: </a:t>
            </a:r>
            <a:r>
              <a:rPr lang="cs-CZ" sz="2000" dirty="0">
                <a:latin typeface="Calibri" panose="020F0502020204030204" pitchFamily="34" charset="0"/>
                <a:cs typeface="Calibri" panose="020F0502020204030204" pitchFamily="34" charset="0"/>
              </a:rPr>
              <a:t>400 000 CZK </a:t>
            </a:r>
          </a:p>
          <a:p>
            <a:pPr marL="0" indent="0">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Maximální výše celkových způsobilých výdajů projektu: </a:t>
            </a:r>
            <a:r>
              <a:rPr lang="cs-CZ" sz="2000" dirty="0">
                <a:latin typeface="Calibri" panose="020F0502020204030204" pitchFamily="34" charset="0"/>
                <a:cs typeface="Calibri" panose="020F0502020204030204" pitchFamily="34" charset="0"/>
              </a:rPr>
              <a:t>1 800 000 CZK </a:t>
            </a:r>
          </a:p>
          <a:p>
            <a:pPr marL="0" indent="0">
              <a:lnSpc>
                <a:spcPct val="100000"/>
              </a:lnSpc>
              <a:spcBef>
                <a:spcPts val="0"/>
              </a:spcBef>
              <a:spcAft>
                <a:spcPts val="0"/>
              </a:spcAft>
              <a:buNone/>
            </a:pPr>
            <a:r>
              <a:rPr lang="cs-CZ" sz="2000" dirty="0" smtClean="0">
                <a:latin typeface="Calibri" panose="020F0502020204030204" pitchFamily="34" charset="0"/>
                <a:cs typeface="Calibri" panose="020F0502020204030204" pitchFamily="34" charset="0"/>
              </a:rPr>
              <a:t> </a:t>
            </a:r>
            <a:r>
              <a:rPr lang="cs-CZ" sz="2000" dirty="0">
                <a:latin typeface="Calibri" panose="020F0502020204030204" pitchFamily="34" charset="0"/>
                <a:cs typeface="Calibri" panose="020F0502020204030204" pitchFamily="34" charset="0"/>
              </a:rPr>
              <a:t>	</a:t>
            </a:r>
          </a:p>
          <a:p>
            <a:pPr marL="0" indent="0">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 </a:t>
            </a:r>
            <a:r>
              <a:rPr lang="cs-CZ" sz="2000" dirty="0">
                <a:latin typeface="Calibri" panose="020F0502020204030204" pitchFamily="34" charset="0"/>
                <a:cs typeface="Calibri" panose="020F0502020204030204" pitchFamily="34" charset="0"/>
              </a:rPr>
              <a:t>	</a:t>
            </a:r>
          </a:p>
          <a:p>
            <a:pPr marL="0" indent="0">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extLst>
      <p:ext uri="{BB962C8B-B14F-4D97-AF65-F5344CB8AC3E}">
        <p14:creationId xmlns:p14="http://schemas.microsoft.com/office/powerpoint/2010/main" val="2913458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60000" y="1472303"/>
            <a:ext cx="8424000" cy="4635216"/>
          </a:xfrm>
        </p:spPr>
        <p:txBody>
          <a:bodyPr/>
          <a:lstStyle/>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Zařízení </a:t>
            </a:r>
            <a:r>
              <a:rPr lang="cs-CZ" b="1" cap="all" dirty="0">
                <a:solidFill>
                  <a:srgbClr val="002060"/>
                </a:solidFill>
                <a:latin typeface="Calibri" panose="020F0502020204030204" pitchFamily="34" charset="0"/>
                <a:cs typeface="Calibri" panose="020F0502020204030204" pitchFamily="34" charset="0"/>
              </a:rPr>
              <a:t>péče o děti zajišťující péči o děti v době mimo školní vyučování </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a:solidFill>
                  <a:srgbClr val="002060"/>
                </a:solidFill>
                <a:latin typeface="Calibri" panose="020F0502020204030204" pitchFamily="34" charset="0"/>
                <a:cs typeface="Calibri" panose="020F0502020204030204" pitchFamily="34" charset="0"/>
              </a:rPr>
              <a:t>D</a:t>
            </a:r>
            <a:r>
              <a:rPr lang="cs-CZ" b="1" cap="all" dirty="0" smtClean="0">
                <a:solidFill>
                  <a:srgbClr val="002060"/>
                </a:solidFill>
                <a:latin typeface="Calibri" panose="020F0502020204030204" pitchFamily="34" charset="0"/>
                <a:cs typeface="Calibri" panose="020F0502020204030204" pitchFamily="34" charset="0"/>
              </a:rPr>
              <a:t>oprovody </a:t>
            </a:r>
            <a:r>
              <a:rPr lang="cs-CZ" b="1" cap="all" dirty="0">
                <a:solidFill>
                  <a:srgbClr val="002060"/>
                </a:solidFill>
                <a:latin typeface="Calibri" panose="020F0502020204030204" pitchFamily="34" charset="0"/>
                <a:cs typeface="Calibri" panose="020F0502020204030204" pitchFamily="34" charset="0"/>
              </a:rPr>
              <a:t>na kroužky a zájmové aktivity, </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a:solidFill>
                  <a:srgbClr val="002060"/>
                </a:solidFill>
                <a:latin typeface="Calibri" panose="020F0502020204030204" pitchFamily="34" charset="0"/>
                <a:cs typeface="Calibri" panose="020F0502020204030204" pitchFamily="34" charset="0"/>
              </a:rPr>
              <a:t>P</a:t>
            </a:r>
            <a:r>
              <a:rPr lang="cs-CZ" b="1" cap="all" dirty="0" smtClean="0">
                <a:solidFill>
                  <a:srgbClr val="002060"/>
                </a:solidFill>
                <a:latin typeface="Calibri" panose="020F0502020204030204" pitchFamily="34" charset="0"/>
                <a:cs typeface="Calibri" panose="020F0502020204030204" pitchFamily="34" charset="0"/>
              </a:rPr>
              <a:t>říměstské </a:t>
            </a:r>
            <a:r>
              <a:rPr lang="cs-CZ" b="1" cap="all" dirty="0">
                <a:solidFill>
                  <a:srgbClr val="002060"/>
                </a:solidFill>
                <a:latin typeface="Calibri" panose="020F0502020204030204" pitchFamily="34" charset="0"/>
                <a:cs typeface="Calibri" panose="020F0502020204030204" pitchFamily="34" charset="0"/>
              </a:rPr>
              <a:t>tábory, </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a:solidFill>
                  <a:srgbClr val="002060"/>
                </a:solidFill>
                <a:latin typeface="Calibri" panose="020F0502020204030204" pitchFamily="34" charset="0"/>
                <a:cs typeface="Calibri" panose="020F0502020204030204" pitchFamily="34" charset="0"/>
              </a:rPr>
              <a:t>S</a:t>
            </a:r>
            <a:r>
              <a:rPr lang="cs-CZ" b="1" cap="all" dirty="0" smtClean="0">
                <a:solidFill>
                  <a:srgbClr val="002060"/>
                </a:solidFill>
                <a:latin typeface="Calibri" panose="020F0502020204030204" pitchFamily="34" charset="0"/>
                <a:cs typeface="Calibri" panose="020F0502020204030204" pitchFamily="34" charset="0"/>
              </a:rPr>
              <a:t>polečná </a:t>
            </a:r>
            <a:r>
              <a:rPr lang="cs-CZ" b="1" cap="all" dirty="0">
                <a:solidFill>
                  <a:srgbClr val="002060"/>
                </a:solidFill>
                <a:latin typeface="Calibri" panose="020F0502020204030204" pitchFamily="34" charset="0"/>
                <a:cs typeface="Calibri" panose="020F0502020204030204" pitchFamily="34" charset="0"/>
              </a:rPr>
              <a:t>doprava dětí do/ze školy, dětské skupiny a/nebo příměstského tábora, </a:t>
            </a:r>
            <a:endParaRPr lang="cs-CZ" b="1" cap="all" dirty="0" smtClean="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Vzdělávání </a:t>
            </a:r>
            <a:r>
              <a:rPr lang="cs-CZ" b="1" cap="all" dirty="0">
                <a:solidFill>
                  <a:srgbClr val="002060"/>
                </a:solidFill>
                <a:latin typeface="Calibri" panose="020F0502020204030204" pitchFamily="34" charset="0"/>
                <a:cs typeface="Calibri" panose="020F0502020204030204" pitchFamily="34" charset="0"/>
              </a:rPr>
              <a:t>pečujících </a:t>
            </a:r>
            <a:r>
              <a:rPr lang="cs-CZ" b="1" cap="all" dirty="0" smtClean="0">
                <a:solidFill>
                  <a:srgbClr val="002060"/>
                </a:solidFill>
                <a:latin typeface="Calibri" panose="020F0502020204030204" pitchFamily="34" charset="0"/>
                <a:cs typeface="Calibri" panose="020F0502020204030204" pitchFamily="34" charset="0"/>
              </a:rPr>
              <a:t>osob</a:t>
            </a:r>
          </a:p>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Dětské skupiny</a:t>
            </a:r>
          </a:p>
          <a:p>
            <a:pPr>
              <a:lnSpc>
                <a:spcPct val="100000"/>
              </a:lnSpc>
              <a:buFont typeface="+mj-lt"/>
              <a:buAutoNum type="arabicPeriod"/>
            </a:pP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endParaRPr lang="cs-CZ" dirty="0">
              <a:latin typeface="Calibri" panose="020F0502020204030204" pitchFamily="34" charset="0"/>
              <a:cs typeface="Calibri" panose="020F0502020204030204" pitchFamily="34" charset="0"/>
            </a:endParaRPr>
          </a:p>
          <a:p>
            <a:pPr>
              <a:lnSpc>
                <a:spcPct val="100000"/>
              </a:lnSpc>
            </a:pPr>
            <a:endParaRPr lang="cs-CZ" dirty="0">
              <a:latin typeface="Calibri" panose="020F0502020204030204" pitchFamily="34" charset="0"/>
              <a:cs typeface="Calibri" panose="020F0502020204030204" pitchFamily="34" charset="0"/>
            </a:endParaRPr>
          </a:p>
          <a:p>
            <a:pPr marL="0" lvl="0" indent="0">
              <a:lnSpc>
                <a:spcPct val="100000"/>
              </a:lnSpc>
              <a:buNone/>
            </a:pPr>
            <a:endParaRPr lang="cs-CZ"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8457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96472" y="1472303"/>
            <a:ext cx="8387528" cy="4635216"/>
          </a:xfrm>
        </p:spPr>
        <p:txBody>
          <a:bodyPr/>
          <a:lstStyle/>
          <a:p>
            <a:pPr marL="342900" indent="-342900" algn="just">
              <a:lnSpc>
                <a:spcPct val="100000"/>
              </a:lnSpc>
              <a:buClr>
                <a:schemeClr val="tx1"/>
              </a:buClr>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Zařízení </a:t>
            </a:r>
            <a:r>
              <a:rPr lang="cs-CZ" b="1" cap="all" dirty="0">
                <a:solidFill>
                  <a:srgbClr val="002060"/>
                </a:solidFill>
                <a:latin typeface="Calibri" panose="020F0502020204030204" pitchFamily="34" charset="0"/>
                <a:cs typeface="Calibri" panose="020F0502020204030204" pitchFamily="34" charset="0"/>
              </a:rPr>
              <a:t>péče o děti zajišťující péči o děti v době mimo školní vyučování</a:t>
            </a:r>
            <a:r>
              <a:rPr lang="cs-CZ" sz="2000" b="1" cap="all" dirty="0">
                <a:solidFill>
                  <a:srgbClr val="002060"/>
                </a:solidFill>
                <a:latin typeface="Calibri" panose="020F0502020204030204" pitchFamily="34" charset="0"/>
                <a:cs typeface="Calibri" panose="020F0502020204030204" pitchFamily="34" charset="0"/>
              </a:rPr>
              <a:t> </a:t>
            </a:r>
            <a:endParaRPr lang="cs-CZ" sz="2000" cap="all" dirty="0">
              <a:solidFill>
                <a:srgbClr val="002060"/>
              </a:solidFill>
              <a:latin typeface="Calibri" panose="020F0502020204030204" pitchFamily="34" charset="0"/>
              <a:cs typeface="Calibri" panose="020F0502020204030204" pitchFamily="34" charset="0"/>
            </a:endParaRPr>
          </a:p>
          <a:p>
            <a:pPr marL="0" indent="0" algn="just">
              <a:lnSpc>
                <a:spcPct val="100000"/>
              </a:lnSpc>
              <a:buNone/>
            </a:pPr>
            <a:r>
              <a:rPr lang="cs-CZ" sz="2000" dirty="0">
                <a:solidFill>
                  <a:srgbClr val="002060"/>
                </a:solidFill>
                <a:latin typeface="Calibri" panose="020F0502020204030204" pitchFamily="34" charset="0"/>
                <a:cs typeface="Calibri" panose="020F0502020204030204" pitchFamily="34" charset="0"/>
              </a:rPr>
              <a:t>Podpora je určena na vybudování zařízení a zajištění služeb péče o děti mimo režim vyhlášky č. 74/2005 Sb., o zájmovém vzdělávání. Jedná se o zakládání a provozování zařízení, která doplní chybějící kapacitu stávajících institucionálních forem tohoto typu (školní družiny, kluby) s dobou provozu odpovídající potřebám </a:t>
            </a:r>
            <a:r>
              <a:rPr lang="cs-CZ" sz="2000" dirty="0" smtClean="0">
                <a:solidFill>
                  <a:srgbClr val="002060"/>
                </a:solidFill>
                <a:latin typeface="Calibri" panose="020F0502020204030204" pitchFamily="34" charset="0"/>
                <a:cs typeface="Calibri" panose="020F0502020204030204" pitchFamily="34" charset="0"/>
              </a:rPr>
              <a:t>rodičů. Cílem </a:t>
            </a:r>
            <a:r>
              <a:rPr lang="cs-CZ" sz="2000" dirty="0">
                <a:solidFill>
                  <a:srgbClr val="002060"/>
                </a:solidFill>
                <a:latin typeface="Calibri" panose="020F0502020204030204" pitchFamily="34" charset="0"/>
                <a:cs typeface="Calibri" panose="020F0502020204030204" pitchFamily="34" charset="0"/>
              </a:rPr>
              <a:t>je </a:t>
            </a:r>
            <a:r>
              <a:rPr lang="cs-CZ" sz="2000" b="1" dirty="0">
                <a:solidFill>
                  <a:srgbClr val="002060"/>
                </a:solidFill>
                <a:latin typeface="Calibri" panose="020F0502020204030204" pitchFamily="34" charset="0"/>
                <a:cs typeface="Calibri" panose="020F0502020204030204" pitchFamily="34" charset="0"/>
              </a:rPr>
              <a:t>zajištění péče o děti v době mimo školní vyučování, kdy jsou rodiče v zaměstnání. </a:t>
            </a:r>
            <a:endParaRPr lang="cs-CZ" sz="20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buNone/>
            </a:pPr>
            <a:r>
              <a:rPr lang="cs-CZ" b="1" dirty="0" smtClean="0">
                <a:solidFill>
                  <a:srgbClr val="002060"/>
                </a:solidFill>
                <a:latin typeface="Calibri" panose="020F0502020204030204" pitchFamily="34" charset="0"/>
                <a:cs typeface="Calibri" panose="020F0502020204030204" pitchFamily="34" charset="0"/>
              </a:rPr>
              <a:t>2.    </a:t>
            </a:r>
            <a:r>
              <a:rPr lang="cs-CZ" b="1" cap="all" dirty="0" smtClean="0">
                <a:solidFill>
                  <a:srgbClr val="002060"/>
                </a:solidFill>
                <a:latin typeface="Calibri" panose="020F0502020204030204" pitchFamily="34" charset="0"/>
                <a:cs typeface="Calibri" panose="020F0502020204030204" pitchFamily="34" charset="0"/>
              </a:rPr>
              <a:t>Doprovody </a:t>
            </a:r>
            <a:r>
              <a:rPr lang="cs-CZ" b="1" cap="all" dirty="0">
                <a:solidFill>
                  <a:srgbClr val="002060"/>
                </a:solidFill>
                <a:latin typeface="Calibri" panose="020F0502020204030204" pitchFamily="34" charset="0"/>
                <a:cs typeface="Calibri" panose="020F0502020204030204" pitchFamily="34" charset="0"/>
              </a:rPr>
              <a:t>na kroužky a zájmové </a:t>
            </a:r>
            <a:r>
              <a:rPr lang="cs-CZ" b="1" cap="all" dirty="0" smtClean="0">
                <a:solidFill>
                  <a:srgbClr val="002060"/>
                </a:solidFill>
                <a:latin typeface="Calibri" panose="020F0502020204030204" pitchFamily="34" charset="0"/>
                <a:cs typeface="Calibri" panose="020F0502020204030204" pitchFamily="34" charset="0"/>
              </a:rPr>
              <a:t>aktivity</a:t>
            </a:r>
            <a:endParaRPr lang="cs-CZ" cap="all" dirty="0">
              <a:solidFill>
                <a:srgbClr val="002060"/>
              </a:solidFill>
              <a:latin typeface="Calibri" panose="020F0502020204030204" pitchFamily="34" charset="0"/>
              <a:cs typeface="Calibri" panose="020F0502020204030204" pitchFamily="34" charset="0"/>
            </a:endParaRPr>
          </a:p>
          <a:p>
            <a:pPr marL="0" indent="0" algn="just">
              <a:lnSpc>
                <a:spcPct val="100000"/>
              </a:lnSpc>
              <a:buNone/>
            </a:pPr>
            <a:r>
              <a:rPr lang="cs-CZ" sz="2000" dirty="0">
                <a:solidFill>
                  <a:srgbClr val="002060"/>
                </a:solidFill>
                <a:latin typeface="Calibri" panose="020F0502020204030204" pitchFamily="34" charset="0"/>
                <a:cs typeface="Calibri" panose="020F0502020204030204" pitchFamily="34" charset="0"/>
              </a:rPr>
              <a:t>Podpora je určena na zajištění doprovodů dětí na kroužky a zájmové aktivity. Doprovody musí být vždy vázány na další aktivity </a:t>
            </a:r>
            <a:r>
              <a:rPr lang="cs-CZ" sz="2000" dirty="0" smtClean="0">
                <a:solidFill>
                  <a:srgbClr val="002060"/>
                </a:solidFill>
                <a:latin typeface="Calibri" panose="020F0502020204030204" pitchFamily="34" charset="0"/>
                <a:cs typeface="Calibri" panose="020F0502020204030204" pitchFamily="34" charset="0"/>
              </a:rPr>
              <a:t>této </a:t>
            </a:r>
            <a:r>
              <a:rPr lang="cs-CZ" sz="2000" dirty="0">
                <a:solidFill>
                  <a:srgbClr val="002060"/>
                </a:solidFill>
                <a:latin typeface="Calibri" panose="020F0502020204030204" pitchFamily="34" charset="0"/>
                <a:cs typeface="Calibri" panose="020F0502020204030204" pitchFamily="34" charset="0"/>
              </a:rPr>
              <a:t>výzvy, </a:t>
            </a:r>
            <a:r>
              <a:rPr lang="cs-CZ" sz="2000" b="1" dirty="0">
                <a:solidFill>
                  <a:srgbClr val="002060"/>
                </a:solidFill>
                <a:latin typeface="Calibri" panose="020F0502020204030204" pitchFamily="34" charset="0"/>
                <a:cs typeface="Calibri" panose="020F0502020204030204" pitchFamily="34" charset="0"/>
              </a:rPr>
              <a:t>nemohou být realizovány jako samostatný projekt. </a:t>
            </a:r>
          </a:p>
          <a:p>
            <a:pPr algn="just">
              <a:lnSpc>
                <a:spcPct val="100000"/>
              </a:lnSpc>
            </a:pPr>
            <a:endParaRPr lang="cs-CZ" sz="2000" dirty="0">
              <a:solidFill>
                <a:srgbClr val="002060"/>
              </a:solidFill>
              <a:latin typeface="Calibri" panose="020F0502020204030204" pitchFamily="34" charset="0"/>
              <a:cs typeface="Calibri" panose="020F0502020204030204" pitchFamily="34" charset="0"/>
            </a:endParaRPr>
          </a:p>
          <a:p>
            <a:pPr marL="0" lvl="0" indent="0" algn="just">
              <a:lnSpc>
                <a:spcPct val="100000"/>
              </a:lnSpc>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7838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23528" y="1472303"/>
            <a:ext cx="8406488" cy="4635216"/>
          </a:xfrm>
        </p:spPr>
        <p:txBody>
          <a:bodyPr/>
          <a:lstStyle/>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3. Příměstské tábory</a:t>
            </a:r>
          </a:p>
          <a:p>
            <a:pPr marL="0" indent="0" algn="just">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Podpora je určena na zajištění služeb péče o děti v době školních prázdnin.</a:t>
            </a:r>
            <a:r>
              <a:rPr lang="cs-CZ" sz="2000" dirty="0">
                <a:solidFill>
                  <a:srgbClr val="002060"/>
                </a:solidFill>
                <a:latin typeface="Calibri" panose="020F0502020204030204" pitchFamily="34" charset="0"/>
                <a:cs typeface="Calibri" panose="020F0502020204030204" pitchFamily="34" charset="0"/>
              </a:rPr>
              <a:t> Příměstský tábor může být realizován i jako samostatný projekt. Současně nemůže být souběžně realizován v kombinaci s aktivitou </a:t>
            </a:r>
            <a:r>
              <a:rPr lang="cs-CZ" sz="2000" dirty="0" smtClean="0">
                <a:solidFill>
                  <a:srgbClr val="002060"/>
                </a:solidFill>
                <a:latin typeface="Calibri" panose="020F0502020204030204" pitchFamily="34" charset="0"/>
                <a:cs typeface="Calibri" panose="020F0502020204030204" pitchFamily="34" charset="0"/>
              </a:rPr>
              <a:t>´Doprovody </a:t>
            </a:r>
            <a:r>
              <a:rPr lang="cs-CZ" sz="2000" dirty="0">
                <a:solidFill>
                  <a:srgbClr val="002060"/>
                </a:solidFill>
                <a:latin typeface="Calibri" panose="020F0502020204030204" pitchFamily="34" charset="0"/>
                <a:cs typeface="Calibri" panose="020F0502020204030204" pitchFamily="34" charset="0"/>
              </a:rPr>
              <a:t>na kroužky a zájmové </a:t>
            </a:r>
            <a:r>
              <a:rPr lang="cs-CZ" sz="2000" dirty="0" smtClean="0">
                <a:solidFill>
                  <a:srgbClr val="002060"/>
                </a:solidFill>
                <a:latin typeface="Calibri" panose="020F0502020204030204" pitchFamily="34" charset="0"/>
                <a:cs typeface="Calibri" panose="020F0502020204030204" pitchFamily="34" charset="0"/>
              </a:rPr>
              <a:t>aktivity´. </a:t>
            </a:r>
          </a:p>
          <a:p>
            <a:pPr marL="0" indent="0" algn="just">
              <a:lnSpc>
                <a:spcPct val="100000"/>
              </a:lnSpc>
              <a:spcBef>
                <a:spcPts val="0"/>
              </a:spcBef>
              <a:spcAft>
                <a:spcPts val="0"/>
              </a:spcAft>
              <a:buNone/>
            </a:pPr>
            <a:endParaRPr lang="cs-CZ" sz="1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Podmínky </a:t>
            </a:r>
            <a:r>
              <a:rPr lang="cs-CZ" sz="2000" b="1" dirty="0">
                <a:solidFill>
                  <a:srgbClr val="002060"/>
                </a:solidFill>
                <a:latin typeface="Calibri" panose="020F0502020204030204" pitchFamily="34" charset="0"/>
                <a:cs typeface="Calibri" panose="020F0502020204030204" pitchFamily="34" charset="0"/>
              </a:rPr>
              <a:t>realizace: </a:t>
            </a:r>
          </a:p>
          <a:p>
            <a:pPr marL="0" indent="0">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doba </a:t>
            </a:r>
            <a:r>
              <a:rPr lang="cs-CZ" sz="1600" dirty="0">
                <a:solidFill>
                  <a:srgbClr val="002060"/>
                </a:solidFill>
                <a:latin typeface="Calibri" panose="020F0502020204030204" pitchFamily="34" charset="0"/>
                <a:cs typeface="Calibri" panose="020F0502020204030204" pitchFamily="34" charset="0"/>
              </a:rPr>
              <a:t>konání příměstského tábora je omezena pouze na pracovní dny, </a:t>
            </a:r>
          </a:p>
          <a:p>
            <a:pPr marL="0" indent="0">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minimální </a:t>
            </a:r>
            <a:r>
              <a:rPr lang="cs-CZ" sz="1600" dirty="0">
                <a:solidFill>
                  <a:srgbClr val="002060"/>
                </a:solidFill>
                <a:latin typeface="Calibri" panose="020F0502020204030204" pitchFamily="34" charset="0"/>
                <a:cs typeface="Calibri" panose="020F0502020204030204" pitchFamily="34" charset="0"/>
              </a:rPr>
              <a:t>kapacita příměstského tábora je 10 dětí, </a:t>
            </a:r>
          </a:p>
          <a:p>
            <a:pPr marL="0" indent="0">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s </a:t>
            </a:r>
            <a:r>
              <a:rPr lang="cs-CZ" sz="1600" dirty="0">
                <a:solidFill>
                  <a:srgbClr val="002060"/>
                </a:solidFill>
                <a:latin typeface="Calibri" panose="020F0502020204030204" pitchFamily="34" charset="0"/>
                <a:cs typeface="Calibri" panose="020F0502020204030204" pitchFamily="34" charset="0"/>
              </a:rPr>
              <a:t>rodiči dětí musí příjemce uzavřít písemnou smlouvu o poskytování služby na dobu trvání jednotlivého turnusu, popřípadě více turnusů v daném školním roce (podmínka realizace projektu; není součástí žádosti o podporu),</a:t>
            </a:r>
          </a:p>
          <a:p>
            <a:pPr marL="0" indent="0">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příjemce </a:t>
            </a:r>
            <a:r>
              <a:rPr lang="cs-CZ" sz="1600" dirty="0">
                <a:solidFill>
                  <a:srgbClr val="002060"/>
                </a:solidFill>
                <a:latin typeface="Calibri" panose="020F0502020204030204" pitchFamily="34" charset="0"/>
                <a:cs typeface="Calibri" panose="020F0502020204030204" pitchFamily="34" charset="0"/>
              </a:rPr>
              <a:t>musí vést denní evidenci (elektronicky nebo v listinné podobě) přítomných dětí, obsahující čas příchodu a odchodu dítěte (ověření při kontrole na místě).</a:t>
            </a: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672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77512" y="1472303"/>
            <a:ext cx="8406488" cy="4635216"/>
          </a:xfrm>
        </p:spPr>
        <p:txBody>
          <a:bodyPr/>
          <a:lstStyle/>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4. Společná doprava dětí do/ze školy, dětské skupiny a/nebo příměstského tábora</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Podpora je určena na </a:t>
            </a:r>
            <a:r>
              <a:rPr lang="cs-CZ" sz="2000" b="1" dirty="0" smtClean="0">
                <a:solidFill>
                  <a:srgbClr val="002060"/>
                </a:solidFill>
                <a:latin typeface="Calibri" panose="020F0502020204030204" pitchFamily="34" charset="0"/>
                <a:cs typeface="Calibri" panose="020F0502020204030204" pitchFamily="34" charset="0"/>
              </a:rPr>
              <a:t>zajištění dopravy dětí do/ze školy, dětské skupiny a/nebo příměstského tábora</a:t>
            </a:r>
            <a:r>
              <a:rPr lang="cs-CZ" sz="2000" dirty="0" smtClean="0">
                <a:solidFill>
                  <a:srgbClr val="002060"/>
                </a:solidFill>
                <a:latin typeface="Calibri" panose="020F0502020204030204" pitchFamily="34" charset="0"/>
                <a:cs typeface="Calibri" panose="020F0502020204030204" pitchFamily="34" charset="0"/>
              </a:rPr>
              <a:t> (týká se dětí předškolního věku a žáků 1. stupně ZŠ). Společná doprava může být realizována i jako samostatný projekt. </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Společná doprava dětí do/ze školy, dětské skupiny a/nebo příměstského tábora může být provozována, pokud platí alespoň jedno z níže uvedených kritérií: </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neexistuje </a:t>
            </a:r>
            <a:r>
              <a:rPr lang="cs-CZ" sz="2000" dirty="0">
                <a:solidFill>
                  <a:srgbClr val="002060"/>
                </a:solidFill>
                <a:latin typeface="Calibri" panose="020F0502020204030204" pitchFamily="34" charset="0"/>
                <a:cs typeface="Calibri" panose="020F0502020204030204" pitchFamily="34" charset="0"/>
              </a:rPr>
              <a:t>žádné spojení hromadnou dopravou, </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neexistuje </a:t>
            </a:r>
            <a:r>
              <a:rPr lang="cs-CZ" sz="2000" dirty="0">
                <a:solidFill>
                  <a:srgbClr val="002060"/>
                </a:solidFill>
                <a:latin typeface="Calibri" panose="020F0502020204030204" pitchFamily="34" charset="0"/>
                <a:cs typeface="Calibri" panose="020F0502020204030204" pitchFamily="34" charset="0"/>
              </a:rPr>
              <a:t>vhodné spojení hromadnou dopravou ve vhodném čase (dítě by na začátek nebo po konci vyučování/dětské skupiny/příměstského tábora čekalo více než 30 min), </a:t>
            </a:r>
            <a:endParaRPr 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návaznost </a:t>
            </a:r>
            <a:r>
              <a:rPr lang="cs-CZ" sz="2000" dirty="0">
                <a:solidFill>
                  <a:srgbClr val="002060"/>
                </a:solidFill>
                <a:latin typeface="Calibri" panose="020F0502020204030204" pitchFamily="34" charset="0"/>
                <a:cs typeface="Calibri" panose="020F0502020204030204" pitchFamily="34" charset="0"/>
              </a:rPr>
              <a:t>spojů hromadné dopravy je komplikovaná (přestupy, čekání na jednotlivé spoje, interval mezi jednotlivými spoji je větší než 1 hod). </a:t>
            </a: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0319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60000" y="1472303"/>
            <a:ext cx="8298944" cy="4635216"/>
          </a:xfrm>
        </p:spPr>
        <p:txBody>
          <a:bodyPr/>
          <a:lstStyle/>
          <a:p>
            <a:pPr marL="0" indent="0" algn="just">
              <a:lnSpc>
                <a:spcPct val="100000"/>
              </a:lnSpc>
              <a:buNone/>
            </a:pPr>
            <a:r>
              <a:rPr lang="cs-CZ" b="1" cap="all" dirty="0" smtClean="0">
                <a:solidFill>
                  <a:srgbClr val="002060"/>
                </a:solidFill>
                <a:latin typeface="Calibri" panose="020F0502020204030204" pitchFamily="34" charset="0"/>
                <a:cs typeface="Calibri" panose="020F0502020204030204" pitchFamily="34" charset="0"/>
              </a:rPr>
              <a:t>5. Vzdělávání </a:t>
            </a:r>
            <a:r>
              <a:rPr lang="cs-CZ" b="1" cap="all" dirty="0">
                <a:solidFill>
                  <a:srgbClr val="002060"/>
                </a:solidFill>
                <a:latin typeface="Calibri" panose="020F0502020204030204" pitchFamily="34" charset="0"/>
                <a:cs typeface="Calibri" panose="020F0502020204030204" pitchFamily="34" charset="0"/>
              </a:rPr>
              <a:t>pečujících </a:t>
            </a:r>
            <a:r>
              <a:rPr lang="cs-CZ" b="1" cap="all" dirty="0" smtClean="0">
                <a:solidFill>
                  <a:srgbClr val="002060"/>
                </a:solidFill>
                <a:latin typeface="Calibri" panose="020F0502020204030204" pitchFamily="34" charset="0"/>
                <a:cs typeface="Calibri" panose="020F0502020204030204" pitchFamily="34" charset="0"/>
              </a:rPr>
              <a:t>osob</a:t>
            </a:r>
          </a:p>
          <a:p>
            <a:pPr marL="0" indent="0" algn="just">
              <a:lnSpc>
                <a:spcPct val="100000"/>
              </a:lnSpc>
              <a:buNone/>
            </a:pPr>
            <a:r>
              <a:rPr lang="cs-CZ" sz="2000" dirty="0">
                <a:solidFill>
                  <a:srgbClr val="002060"/>
                </a:solidFill>
                <a:latin typeface="Calibri" panose="020F0502020204030204" pitchFamily="34" charset="0"/>
                <a:cs typeface="Calibri" panose="020F0502020204030204" pitchFamily="34" charset="0"/>
              </a:rPr>
              <a:t>Jedná se o další profesní vzdělávání pro pečující osoby zaměřené na zlepšení jejich přístupu na trh práce, včetně výkonu samostatné výdělečné činnosti. Volba profesního vzdělávání musí odpovídat potřebám podporované cílové skupiny a </a:t>
            </a:r>
            <a:r>
              <a:rPr lang="cs-CZ" sz="2000" b="1" dirty="0">
                <a:solidFill>
                  <a:srgbClr val="002060"/>
                </a:solidFill>
                <a:latin typeface="Calibri" panose="020F0502020204030204" pitchFamily="34" charset="0"/>
                <a:cs typeface="Calibri" panose="020F0502020204030204" pitchFamily="34" charset="0"/>
              </a:rPr>
              <a:t>musí mít vazbu na projektem deklarované pracovní uplatnění. </a:t>
            </a:r>
            <a:r>
              <a:rPr lang="cs-CZ" sz="2000" dirty="0">
                <a:solidFill>
                  <a:srgbClr val="002060"/>
                </a:solidFill>
                <a:latin typeface="Calibri" panose="020F0502020204030204" pitchFamily="34" charset="0"/>
                <a:cs typeface="Calibri" panose="020F0502020204030204" pitchFamily="34" charset="0"/>
              </a:rPr>
              <a:t>Dosažené vzdělání by podpořeným osobám mělo usnadnit jejich uplatnění například v dětských skupinách, v dětských klubech, na příměstských táborech nebo jako OSVČ</a:t>
            </a:r>
            <a:r>
              <a:rPr lang="cs-CZ" sz="2000" dirty="0" smtClean="0">
                <a:solidFill>
                  <a:srgbClr val="002060"/>
                </a:solidFill>
                <a:latin typeface="Calibri" panose="020F0502020204030204" pitchFamily="34" charset="0"/>
                <a:cs typeface="Calibri" panose="020F0502020204030204" pitchFamily="34" charset="0"/>
              </a:rPr>
              <a:t>.</a:t>
            </a:r>
          </a:p>
          <a:p>
            <a:pPr marL="0" indent="0" algn="just">
              <a:lnSpc>
                <a:spcPct val="100000"/>
              </a:lnSpc>
              <a:buNone/>
            </a:pPr>
            <a:r>
              <a:rPr lang="cs-CZ" b="1" dirty="0" smtClean="0">
                <a:solidFill>
                  <a:srgbClr val="002060"/>
                </a:solidFill>
                <a:latin typeface="Calibri" panose="020F0502020204030204" pitchFamily="34" charset="0"/>
                <a:cs typeface="Calibri" panose="020F0502020204030204" pitchFamily="34" charset="0"/>
              </a:rPr>
              <a:t>6. DĚTSKÉ SKUPINY</a:t>
            </a:r>
          </a:p>
          <a:p>
            <a:pPr marL="0" indent="0" algn="just">
              <a:lnSpc>
                <a:spcPct val="100000"/>
              </a:lnSpc>
              <a:buNone/>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je určena na vytvoření nových/transformaci stávajících </a:t>
            </a:r>
            <a:r>
              <a:rPr lang="cs-CZ" sz="2000" b="1" dirty="0">
                <a:solidFill>
                  <a:srgbClr val="002060"/>
                </a:solidFill>
                <a:latin typeface="Calibri" panose="020F0502020204030204" pitchFamily="34" charset="0"/>
                <a:cs typeface="Calibri" panose="020F0502020204030204" pitchFamily="34" charset="0"/>
              </a:rPr>
              <a:t>zařízení poskytujících pravidelnou péči o dítě od 1 roku věku do zahájení povinné školní docházky</a:t>
            </a:r>
            <a:r>
              <a:rPr lang="cs-CZ" sz="2000" dirty="0">
                <a:solidFill>
                  <a:srgbClr val="002060"/>
                </a:solidFill>
                <a:latin typeface="Calibri" panose="020F0502020204030204" pitchFamily="34" charset="0"/>
                <a:cs typeface="Calibri" panose="020F0502020204030204" pitchFamily="34" charset="0"/>
              </a:rPr>
              <a:t> a na jejich provoz. Účelem je umožnit rodičům zapojení do pracovního procesu. Obsahem služby hlídání a péče o dítě je zajištění potřeb dítěte, výchova, rozvoj schopností a kulturních i hygienických návyků dítěte. </a:t>
            </a: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4915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60000" y="1412776"/>
            <a:ext cx="8424000" cy="5043697"/>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Podpora </a:t>
            </a:r>
            <a:r>
              <a:rPr lang="cs-CZ" sz="2000" b="1" dirty="0">
                <a:solidFill>
                  <a:srgbClr val="002060"/>
                </a:solidFill>
                <a:latin typeface="Calibri" panose="020F0502020204030204" pitchFamily="34" charset="0"/>
                <a:cs typeface="Calibri" panose="020F0502020204030204" pitchFamily="34" charset="0"/>
              </a:rPr>
              <a:t>je určena: </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a) </a:t>
            </a:r>
            <a:r>
              <a:rPr lang="cs-CZ" sz="2000" b="1" dirty="0">
                <a:solidFill>
                  <a:srgbClr val="002060"/>
                </a:solidFill>
                <a:latin typeface="Calibri" panose="020F0502020204030204" pitchFamily="34" charset="0"/>
                <a:cs typeface="Calibri" panose="020F0502020204030204" pitchFamily="34" charset="0"/>
              </a:rPr>
              <a:t>provoz dětských skupin </a:t>
            </a:r>
            <a:r>
              <a:rPr lang="cs-CZ" sz="2000" dirty="0">
                <a:solidFill>
                  <a:srgbClr val="002060"/>
                </a:solidFill>
                <a:latin typeface="Calibri" panose="020F0502020204030204" pitchFamily="34" charset="0"/>
                <a:cs typeface="Calibri" panose="020F0502020204030204" pitchFamily="34" charset="0"/>
              </a:rPr>
              <a:t>dle zákona č. 247/2014 Sb., o poskytování služby péče o děti v dětské skupině za účelem zapojení rodičů do pracovního procesu, </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b) </a:t>
            </a:r>
            <a:r>
              <a:rPr lang="cs-CZ" sz="2000" b="1" dirty="0">
                <a:solidFill>
                  <a:srgbClr val="002060"/>
                </a:solidFill>
                <a:latin typeface="Calibri" panose="020F0502020204030204" pitchFamily="34" charset="0"/>
                <a:cs typeface="Calibri" panose="020F0502020204030204" pitchFamily="34" charset="0"/>
              </a:rPr>
              <a:t>vybudování/transformaci a provoz dětských skupin </a:t>
            </a:r>
            <a:r>
              <a:rPr lang="cs-CZ" sz="2000" dirty="0">
                <a:solidFill>
                  <a:srgbClr val="002060"/>
                </a:solidFill>
                <a:latin typeface="Calibri" panose="020F0502020204030204" pitchFamily="34" charset="0"/>
                <a:cs typeface="Calibri" panose="020F0502020204030204" pitchFamily="34" charset="0"/>
              </a:rPr>
              <a:t>dle zákona č. 247/2014 Sb., o poskytování služby péče o děti v dětské skupině za účelem zapojení rodičů do pracovního procesu</a:t>
            </a:r>
            <a:r>
              <a:rPr lang="cs-CZ" sz="2000" dirty="0" smtClean="0">
                <a:solidFill>
                  <a:srgbClr val="002060"/>
                </a:solidFill>
                <a:latin typeface="Calibri" panose="020F0502020204030204" pitchFamily="34" charset="0"/>
                <a:cs typeface="Calibri" panose="020F0502020204030204" pitchFamily="34" charset="0"/>
              </a:rPr>
              <a:t>.</a:t>
            </a: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Službu péče o dítě lze poskytovat v následujících režimech: </a:t>
            </a:r>
          </a:p>
          <a:p>
            <a:pPr marL="0" lvl="0" indent="0">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Dětská skupina pro </a:t>
            </a:r>
            <a:r>
              <a:rPr lang="cs-CZ" sz="2000" dirty="0" smtClean="0">
                <a:solidFill>
                  <a:srgbClr val="002060"/>
                </a:solidFill>
                <a:latin typeface="Calibri" panose="020F0502020204030204" pitchFamily="34" charset="0"/>
                <a:cs typeface="Calibri" panose="020F0502020204030204" pitchFamily="34" charset="0"/>
              </a:rPr>
              <a:t>veřejnost</a:t>
            </a:r>
          </a:p>
          <a:p>
            <a:pPr marL="0" lv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Podniková dětská skupina </a:t>
            </a:r>
          </a:p>
          <a:p>
            <a:pPr marL="0" lvl="0" indent="0">
              <a:lnSpc>
                <a:spcPct val="100000"/>
              </a:lnSpc>
              <a:spcBef>
                <a:spcPts val="0"/>
              </a:spcBef>
              <a:spcAft>
                <a:spcPts val="0"/>
              </a:spcAft>
              <a:buNone/>
            </a:pPr>
            <a:endParaRPr lang="cs-CZ" sz="1000" dirty="0">
              <a:solidFill>
                <a:schemeClr val="tx1">
                  <a:lumMod val="50000"/>
                </a:schemeClr>
              </a:solidFill>
              <a:latin typeface="Calibri" panose="020F0502020204030204" pitchFamily="34" charset="0"/>
              <a:cs typeface="Calibri" panose="020F0502020204030204" pitchFamily="34" charset="0"/>
            </a:endParaRPr>
          </a:p>
          <a:p>
            <a:pPr marL="0" indent="0" algn="just">
              <a:lnSpc>
                <a:spcPct val="100000"/>
              </a:lnSpc>
              <a:buNone/>
            </a:pPr>
            <a:r>
              <a:rPr lang="cs-CZ" sz="2000" b="1" dirty="0" smtClean="0">
                <a:solidFill>
                  <a:srgbClr val="002060"/>
                </a:solidFill>
                <a:latin typeface="Calibri" panose="020F0502020204030204" pitchFamily="34" charset="0"/>
                <a:cs typeface="Calibri" panose="020F0502020204030204" pitchFamily="34" charset="0"/>
              </a:rPr>
              <a:t>Podmínky </a:t>
            </a:r>
            <a:r>
              <a:rPr lang="cs-CZ" sz="2000" b="1" dirty="0">
                <a:solidFill>
                  <a:srgbClr val="002060"/>
                </a:solidFill>
                <a:latin typeface="Calibri" panose="020F0502020204030204" pitchFamily="34" charset="0"/>
                <a:cs typeface="Calibri" panose="020F0502020204030204" pitchFamily="34" charset="0"/>
              </a:rPr>
              <a:t>realizace: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služba </a:t>
            </a:r>
            <a:r>
              <a:rPr lang="cs-CZ" sz="1600" dirty="0">
                <a:solidFill>
                  <a:srgbClr val="002060"/>
                </a:solidFill>
                <a:latin typeface="Calibri" panose="020F0502020204030204" pitchFamily="34" charset="0"/>
                <a:cs typeface="Calibri" panose="020F0502020204030204" pitchFamily="34" charset="0"/>
              </a:rPr>
              <a:t>je poskytována mimo domácnost dítěte</a:t>
            </a:r>
            <a:r>
              <a:rPr lang="cs-CZ" sz="1600" dirty="0" smtClean="0">
                <a:solidFill>
                  <a:srgbClr val="002060"/>
                </a:solidFill>
                <a:latin typeface="Calibri" panose="020F0502020204030204" pitchFamily="34" charset="0"/>
                <a:cs typeface="Calibri" panose="020F0502020204030204" pitchFamily="34" charset="0"/>
              </a:rPr>
              <a:t>,</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podporu </a:t>
            </a:r>
            <a:r>
              <a:rPr lang="cs-CZ" sz="1600" dirty="0">
                <a:solidFill>
                  <a:srgbClr val="002060"/>
                </a:solidFill>
                <a:latin typeface="Calibri" panose="020F0502020204030204" pitchFamily="34" charset="0"/>
                <a:cs typeface="Calibri" panose="020F0502020204030204" pitchFamily="34" charset="0"/>
              </a:rPr>
              <a:t>mohou získat pouze zařízení péče o děti, která jsou </a:t>
            </a:r>
            <a:r>
              <a:rPr lang="cs-CZ" sz="1600" dirty="0" smtClean="0">
                <a:solidFill>
                  <a:srgbClr val="002060"/>
                </a:solidFill>
                <a:latin typeface="Calibri" panose="020F0502020204030204" pitchFamily="34" charset="0"/>
                <a:cs typeface="Calibri" panose="020F0502020204030204" pitchFamily="34" charset="0"/>
              </a:rPr>
              <a:t>mimo </a:t>
            </a:r>
            <a:r>
              <a:rPr lang="cs-CZ" sz="1600" dirty="0">
                <a:solidFill>
                  <a:srgbClr val="002060"/>
                </a:solidFill>
                <a:latin typeface="Calibri" panose="020F0502020204030204" pitchFamily="34" charset="0"/>
                <a:cs typeface="Calibri" panose="020F0502020204030204" pitchFamily="34" charset="0"/>
              </a:rPr>
              <a:t>režim školského zákona,</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minimální </a:t>
            </a:r>
            <a:r>
              <a:rPr lang="cs-CZ" sz="1600" dirty="0">
                <a:solidFill>
                  <a:srgbClr val="002060"/>
                </a:solidFill>
                <a:latin typeface="Calibri" panose="020F0502020204030204" pitchFamily="34" charset="0"/>
                <a:cs typeface="Calibri" panose="020F0502020204030204" pitchFamily="34" charset="0"/>
              </a:rPr>
              <a:t>kapacita zřizovaného zařízení je 5 dětí, maximální 24,</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žádost </a:t>
            </a:r>
            <a:r>
              <a:rPr lang="cs-CZ" sz="1600" dirty="0">
                <a:solidFill>
                  <a:srgbClr val="002060"/>
                </a:solidFill>
                <a:latin typeface="Calibri" panose="020F0502020204030204" pitchFamily="34" charset="0"/>
                <a:cs typeface="Calibri" panose="020F0502020204030204" pitchFamily="34" charset="0"/>
              </a:rPr>
              <a:t>lze ve výzvě podat i před okamžikem zaevidování zařízení jakožto dětské skupiny; dětská skupina musí být zaevidována nejpozději v den zahájení provozu dětské skupiny,</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s</a:t>
            </a:r>
            <a:r>
              <a:rPr lang="cs-CZ" sz="1600" dirty="0">
                <a:solidFill>
                  <a:srgbClr val="002060"/>
                </a:solidFill>
                <a:latin typeface="Calibri" panose="020F0502020204030204" pitchFamily="34" charset="0"/>
                <a:cs typeface="Calibri" panose="020F0502020204030204" pitchFamily="34" charset="0"/>
              </a:rPr>
              <a:t> rodiči musí příjemce uzavřít písemnou smlouvu o poskytování služby </a:t>
            </a:r>
            <a:r>
              <a:rPr lang="cs-CZ" sz="1600" dirty="0" smtClean="0">
                <a:solidFill>
                  <a:srgbClr val="002060"/>
                </a:solidFill>
                <a:latin typeface="Calibri" panose="020F0502020204030204" pitchFamily="34" charset="0"/>
                <a:cs typeface="Calibri" panose="020F0502020204030204" pitchFamily="34" charset="0"/>
              </a:rPr>
              <a:t>s každoroční aktualizací</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příjemce </a:t>
            </a:r>
            <a:r>
              <a:rPr lang="cs-CZ" sz="1600" dirty="0">
                <a:solidFill>
                  <a:srgbClr val="002060"/>
                </a:solidFill>
                <a:latin typeface="Calibri" panose="020F0502020204030204" pitchFamily="34" charset="0"/>
                <a:cs typeface="Calibri" panose="020F0502020204030204" pitchFamily="34" charset="0"/>
              </a:rPr>
              <a:t>musí vést denní evidenci </a:t>
            </a:r>
            <a:r>
              <a:rPr lang="cs-CZ" sz="1600" dirty="0" smtClean="0">
                <a:solidFill>
                  <a:srgbClr val="002060"/>
                </a:solidFill>
                <a:latin typeface="Calibri" panose="020F0502020204030204" pitchFamily="34" charset="0"/>
                <a:cs typeface="Calibri" panose="020F0502020204030204" pitchFamily="34" charset="0"/>
              </a:rPr>
              <a:t>přítomných </a:t>
            </a:r>
            <a:r>
              <a:rPr lang="cs-CZ" sz="1600" dirty="0">
                <a:solidFill>
                  <a:srgbClr val="002060"/>
                </a:solidFill>
                <a:latin typeface="Calibri" panose="020F0502020204030204" pitchFamily="34" charset="0"/>
                <a:cs typeface="Calibri" panose="020F0502020204030204" pitchFamily="34" charset="0"/>
              </a:rPr>
              <a:t>dětí, obsahující čas příchodu a odchodu dítěte </a:t>
            </a:r>
          </a:p>
          <a:p>
            <a:pPr marL="0" indent="0" algn="just">
              <a:lnSpc>
                <a:spcPct val="100000"/>
              </a:lnSpc>
              <a:buNone/>
            </a:pPr>
            <a:r>
              <a:rPr lang="cs-CZ" sz="2000" dirty="0">
                <a:solidFill>
                  <a:srgbClr val="002060"/>
                </a:solidFill>
                <a:latin typeface="Calibri" panose="020F0502020204030204" pitchFamily="34" charset="0"/>
                <a:cs typeface="Calibri" panose="020F0502020204030204" pitchFamily="34" charset="0"/>
              </a:rPr>
              <a:t> </a:t>
            </a:r>
          </a:p>
          <a:p>
            <a:pPr marL="0" indent="0" algn="just">
              <a:lnSpc>
                <a:spcPct val="100000"/>
              </a:lnSpc>
              <a:buNone/>
            </a:pPr>
            <a:endParaRPr lang="cs-CZ" sz="2000" dirty="0">
              <a:solidFill>
                <a:schemeClr val="tx1">
                  <a:lumMod val="50000"/>
                </a:schemeClr>
              </a:solidFill>
              <a:latin typeface="Calibri" panose="020F0502020204030204" pitchFamily="34" charset="0"/>
              <a:cs typeface="Calibri" panose="020F0502020204030204" pitchFamily="34" charset="0"/>
            </a:endParaRPr>
          </a:p>
          <a:p>
            <a:pPr marL="0" indent="0" algn="just">
              <a:lnSpc>
                <a:spcPct val="100000"/>
              </a:lnSpc>
              <a:buNone/>
            </a:pPr>
            <a:endParaRPr lang="cs-CZ" sz="2000" dirty="0">
              <a:solidFill>
                <a:schemeClr val="tx1">
                  <a:lumMod val="50000"/>
                </a:schemeClr>
              </a:solidFill>
              <a:latin typeface="Calibri" panose="020F0502020204030204" pitchFamily="34" charset="0"/>
              <a:cs typeface="Calibri" panose="020F0502020204030204" pitchFamily="34" charset="0"/>
            </a:endParaRPr>
          </a:p>
          <a:p>
            <a:pPr algn="just">
              <a:lnSpc>
                <a:spcPct val="100000"/>
              </a:lnSpc>
              <a:buFont typeface="+mj-lt"/>
              <a:buAutoNum type="arabicPeriod"/>
            </a:pPr>
            <a:endParaRPr lang="cs-CZ" sz="2000" dirty="0">
              <a:solidFill>
                <a:schemeClr val="tx1">
                  <a:lumMod val="50000"/>
                </a:schemeClr>
              </a:solidFill>
              <a:latin typeface="Calibri" panose="020F0502020204030204" pitchFamily="34" charset="0"/>
              <a:cs typeface="Calibri" panose="020F0502020204030204" pitchFamily="34" charset="0"/>
            </a:endParaRPr>
          </a:p>
          <a:p>
            <a:pPr algn="just">
              <a:lnSpc>
                <a:spcPct val="100000"/>
              </a:lnSpc>
            </a:pPr>
            <a:endParaRPr lang="cs-CZ" sz="2000" dirty="0">
              <a:solidFill>
                <a:schemeClr val="tx1">
                  <a:lumMod val="50000"/>
                </a:schemeClr>
              </a:solidFill>
              <a:latin typeface="Calibri" panose="020F0502020204030204" pitchFamily="34" charset="0"/>
              <a:cs typeface="Calibri" panose="020F0502020204030204" pitchFamily="34" charset="0"/>
            </a:endParaRPr>
          </a:p>
          <a:p>
            <a:pPr marL="0" lvl="0" indent="0" algn="just">
              <a:lnSpc>
                <a:spcPct val="100000"/>
              </a:lnSpc>
              <a:buNone/>
            </a:pPr>
            <a:endParaRPr lang="cs-CZ" sz="2000" dirty="0">
              <a:solidFill>
                <a:schemeClr val="tx1">
                  <a:lumMod val="50000"/>
                </a:schemeClr>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33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75656" y="3140968"/>
            <a:ext cx="7272808" cy="2160240"/>
          </a:xfrm>
        </p:spPr>
        <p:txBody>
          <a:bodyPr/>
          <a:lstStyle/>
          <a:p>
            <a:r>
              <a:rPr lang="cs-CZ" sz="3000" b="0" dirty="0" smtClean="0">
                <a:latin typeface="Calibri" panose="020F0502020204030204" pitchFamily="34" charset="0"/>
                <a:cs typeface="Calibri" panose="020F0502020204030204" pitchFamily="34" charset="0"/>
              </a:rPr>
              <a:t>Operační program zaměstnanost</a:t>
            </a:r>
            <a:br>
              <a:rPr lang="cs-CZ" sz="3000" b="0" dirty="0" smtClean="0">
                <a:latin typeface="Calibri" panose="020F0502020204030204" pitchFamily="34" charset="0"/>
                <a:cs typeface="Calibri" panose="020F0502020204030204" pitchFamily="34" charset="0"/>
              </a:rPr>
            </a:br>
            <a:r>
              <a:rPr lang="cs-CZ" sz="3000" b="0" dirty="0" smtClean="0">
                <a:latin typeface="Calibri" panose="020F0502020204030204" pitchFamily="34" charset="0"/>
                <a:cs typeface="Calibri" panose="020F0502020204030204" pitchFamily="34" charset="0"/>
              </a:rPr>
              <a:t>Programový rámce zaměstnanost</a:t>
            </a:r>
            <a:br>
              <a:rPr lang="cs-CZ" sz="3000" b="0" dirty="0" smtClean="0">
                <a:latin typeface="Calibri" panose="020F0502020204030204" pitchFamily="34" charset="0"/>
                <a:cs typeface="Calibri" panose="020F0502020204030204" pitchFamily="34" charset="0"/>
              </a:rPr>
            </a:br>
            <a:r>
              <a:rPr lang="cs-CZ" sz="3000" dirty="0" smtClean="0">
                <a:latin typeface="Calibri" panose="020F0502020204030204" pitchFamily="34" charset="0"/>
                <a:cs typeface="Calibri" panose="020F0502020204030204" pitchFamily="34" charset="0"/>
              </a:rPr>
              <a:t>obecná pravidla</a:t>
            </a:r>
            <a:endParaRPr lang="cs-CZ" sz="3000" dirty="0">
              <a:latin typeface="Calibri" panose="020F0502020204030204" pitchFamily="34" charset="0"/>
              <a:cs typeface="Calibri" panose="020F0502020204030204" pitchFamily="34" charset="0"/>
            </a:endParaRPr>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a:xfrm>
            <a:off x="791640" y="3212976"/>
            <a:ext cx="540000" cy="540000"/>
          </a:xfrm>
        </p:spPr>
      </p:pic>
      <p:sp>
        <p:nvSpPr>
          <p:cNvPr id="4" name="Zástupný symbol pro obsah 2"/>
          <p:cNvSpPr txBox="1">
            <a:spLocks/>
          </p:cNvSpPr>
          <p:nvPr/>
        </p:nvSpPr>
        <p:spPr>
          <a:xfrm>
            <a:off x="683568" y="3861048"/>
            <a:ext cx="7920432" cy="2664296"/>
          </a:xfrm>
          <a:prstGeom prst="rect">
            <a:avLst/>
          </a:prstGeom>
          <a:ln>
            <a:noFill/>
          </a:ln>
        </p:spPr>
        <p:txBody>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dirty="0"/>
          </a:p>
        </p:txBody>
      </p:sp>
      <p:pic>
        <p:nvPicPr>
          <p:cNvPr id="6" name="Picture 3" descr="Splav Logo New2"/>
          <p:cNvPicPr>
            <a:picLocks noChangeAspect="1" noChangeArrowheads="1"/>
          </p:cNvPicPr>
          <p:nvPr/>
        </p:nvPicPr>
        <p:blipFill>
          <a:blip r:embed="rId4">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47723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Cílové skupiny, partneři</a:t>
            </a:r>
            <a:endParaRPr lang="cs-CZ" dirty="0"/>
          </a:p>
        </p:txBody>
      </p:sp>
      <p:sp>
        <p:nvSpPr>
          <p:cNvPr id="3" name="Zástupný symbol pro obsah 2"/>
          <p:cNvSpPr>
            <a:spLocks noGrp="1"/>
          </p:cNvSpPr>
          <p:nvPr>
            <p:ph idx="1"/>
          </p:nvPr>
        </p:nvSpPr>
        <p:spPr>
          <a:xfrm>
            <a:off x="467544" y="1556792"/>
            <a:ext cx="8316456" cy="4563208"/>
          </a:xfrm>
        </p:spPr>
        <p:txBody>
          <a:bodyPr/>
          <a:lstStyle/>
          <a:p>
            <a:pPr marL="0" indent="0">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Cílové skupiny:</a:t>
            </a:r>
          </a:p>
          <a:p>
            <a:pPr>
              <a:lnSpc>
                <a:spcPct val="100000"/>
              </a:lnSpc>
              <a:spcBef>
                <a:spcPts val="0"/>
              </a:spcBef>
              <a:spcAft>
                <a:spcPts val="0"/>
              </a:spcAft>
              <a:buFont typeface="Courier New" panose="02070309020205020404" pitchFamily="49" charset="0"/>
              <a:buChar char="o"/>
            </a:pPr>
            <a:r>
              <a:rPr lang="cs-CZ" sz="2000" b="1" dirty="0" smtClean="0">
                <a:solidFill>
                  <a:srgbClr val="002060"/>
                </a:solidFill>
                <a:latin typeface="Calibri" panose="020F0502020204030204" pitchFamily="34" charset="0"/>
                <a:cs typeface="Calibri" panose="020F0502020204030204" pitchFamily="34" charset="0"/>
              </a:rPr>
              <a:t>Osoby pečující o malé děti </a:t>
            </a:r>
            <a:r>
              <a:rPr lang="cs-CZ" sz="2000" dirty="0" smtClean="0">
                <a:solidFill>
                  <a:srgbClr val="002060"/>
                </a:solidFill>
                <a:latin typeface="Calibri" panose="020F0502020204030204" pitchFamily="34" charset="0"/>
                <a:cs typeface="Calibri" panose="020F0502020204030204" pitchFamily="34" charset="0"/>
              </a:rPr>
              <a:t>= osoby </a:t>
            </a:r>
            <a:r>
              <a:rPr lang="cs-CZ" sz="2000" dirty="0">
                <a:solidFill>
                  <a:srgbClr val="002060"/>
                </a:solidFill>
                <a:latin typeface="Calibri" panose="020F0502020204030204" pitchFamily="34" charset="0"/>
                <a:cs typeface="Calibri" panose="020F0502020204030204" pitchFamily="34" charset="0"/>
              </a:rPr>
              <a:t>pečující o osobu mladší 15 let </a:t>
            </a:r>
            <a:endParaRPr lang="cs-CZ" sz="2000" dirty="0" smtClean="0">
              <a:solidFill>
                <a:srgbClr val="002060"/>
              </a:solidFill>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600" dirty="0" smtClean="0">
              <a:solidFill>
                <a:srgbClr val="002060"/>
              </a:solidFill>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O</a:t>
            </a:r>
            <a:r>
              <a:rPr lang="cs-CZ" sz="2000" b="1" dirty="0" smtClean="0">
                <a:solidFill>
                  <a:srgbClr val="002060"/>
                </a:solidFill>
                <a:latin typeface="Calibri" panose="020F0502020204030204" pitchFamily="34" charset="0"/>
                <a:cs typeface="Calibri" panose="020F0502020204030204" pitchFamily="34" charset="0"/>
              </a:rPr>
              <a:t>soby vracející se na trh práce po návratu z mateřské/rodičovské dovolené </a:t>
            </a:r>
            <a:r>
              <a:rPr lang="cs-CZ" sz="2000" dirty="0" smtClean="0">
                <a:solidFill>
                  <a:srgbClr val="002060"/>
                </a:solidFill>
                <a:latin typeface="Calibri" panose="020F0502020204030204" pitchFamily="34" charset="0"/>
                <a:cs typeface="Calibri" panose="020F0502020204030204" pitchFamily="34" charset="0"/>
              </a:rPr>
              <a:t>= osoby</a:t>
            </a:r>
            <a:r>
              <a:rPr lang="cs-CZ" sz="2000" dirty="0">
                <a:solidFill>
                  <a:srgbClr val="002060"/>
                </a:solidFill>
                <a:latin typeface="Calibri" panose="020F0502020204030204" pitchFamily="34" charset="0"/>
                <a:cs typeface="Calibri" panose="020F0502020204030204" pitchFamily="34" charset="0"/>
              </a:rPr>
              <a:t>, které nevykonávaly zaměstnání nebo samostatnou výdělečnou činnost po dobu mateřské/rodičovské dovolené a v řádu měsíců se u nich očekává návrat na trh </a:t>
            </a:r>
            <a:r>
              <a:rPr lang="cs-CZ" sz="2000" dirty="0" smtClean="0">
                <a:solidFill>
                  <a:srgbClr val="002060"/>
                </a:solidFill>
                <a:latin typeface="Calibri" panose="020F0502020204030204" pitchFamily="34" charset="0"/>
                <a:cs typeface="Calibri" panose="020F0502020204030204" pitchFamily="34" charset="0"/>
              </a:rPr>
              <a:t>práce</a:t>
            </a:r>
          </a:p>
          <a:p>
            <a:pPr marL="0" indent="0">
              <a:lnSpc>
                <a:spcPct val="100000"/>
              </a:lnSpc>
              <a:spcBef>
                <a:spcPts val="0"/>
              </a:spcBef>
              <a:spcAft>
                <a:spcPts val="0"/>
              </a:spcAft>
              <a:buNone/>
            </a:pPr>
            <a:endParaRPr lang="cs-CZ" sz="1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5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Partneři projektu:</a:t>
            </a:r>
          </a:p>
          <a:p>
            <a:pPr>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Partneři </a:t>
            </a:r>
            <a:r>
              <a:rPr lang="cs-CZ" sz="2000" dirty="0">
                <a:solidFill>
                  <a:srgbClr val="002060"/>
                </a:solidFill>
                <a:latin typeface="Calibri" panose="020F0502020204030204" pitchFamily="34" charset="0"/>
                <a:cs typeface="Calibri" panose="020F0502020204030204" pitchFamily="34" charset="0"/>
              </a:rPr>
              <a:t>s finančním </a:t>
            </a:r>
            <a:r>
              <a:rPr lang="cs-CZ" sz="2000" dirty="0" smtClean="0">
                <a:solidFill>
                  <a:srgbClr val="002060"/>
                </a:solidFill>
                <a:latin typeface="Calibri" panose="020F0502020204030204" pitchFamily="34" charset="0"/>
                <a:cs typeface="Calibri" panose="020F0502020204030204" pitchFamily="34" charset="0"/>
              </a:rPr>
              <a:t>příspěvkem</a:t>
            </a:r>
          </a:p>
          <a:p>
            <a:pPr>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Partneři </a:t>
            </a:r>
            <a:r>
              <a:rPr lang="cs-CZ" sz="2000" dirty="0">
                <a:solidFill>
                  <a:srgbClr val="002060"/>
                </a:solidFill>
                <a:latin typeface="Calibri" panose="020F0502020204030204" pitchFamily="34" charset="0"/>
                <a:cs typeface="Calibri" panose="020F0502020204030204" pitchFamily="34" charset="0"/>
              </a:rPr>
              <a:t>bez finančního příspěvku</a:t>
            </a:r>
          </a:p>
          <a:p>
            <a:pPr marL="0" indent="0">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b="1"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4920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Financování projektu</a:t>
            </a:r>
            <a:endParaRPr lang="cs-CZ" dirty="0"/>
          </a:p>
        </p:txBody>
      </p:sp>
      <p:sp>
        <p:nvSpPr>
          <p:cNvPr id="3" name="Zástupný symbol pro obsah 2"/>
          <p:cNvSpPr>
            <a:spLocks noGrp="1"/>
          </p:cNvSpPr>
          <p:nvPr>
            <p:ph idx="1"/>
          </p:nvPr>
        </p:nvSpPr>
        <p:spPr>
          <a:xfrm>
            <a:off x="395536" y="1412776"/>
            <a:ext cx="8388464" cy="4563208"/>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Míra podpory: </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Obce, příspěvkové </a:t>
            </a:r>
            <a:r>
              <a:rPr lang="cs-CZ" sz="2000" dirty="0">
                <a:solidFill>
                  <a:srgbClr val="002060"/>
                </a:solidFill>
                <a:latin typeface="Calibri" panose="020F0502020204030204" pitchFamily="34" charset="0"/>
                <a:cs typeface="Calibri" panose="020F0502020204030204" pitchFamily="34" charset="0"/>
              </a:rPr>
              <a:t>organizace zřizované kraji a </a:t>
            </a:r>
            <a:r>
              <a:rPr lang="cs-CZ" sz="2000" dirty="0" smtClean="0">
                <a:solidFill>
                  <a:srgbClr val="002060"/>
                </a:solidFill>
                <a:latin typeface="Calibri" panose="020F0502020204030204" pitchFamily="34" charset="0"/>
                <a:cs typeface="Calibri" panose="020F0502020204030204" pitchFamily="34" charset="0"/>
              </a:rPr>
              <a:t>obcemi (s výjimkou škol a školských zařízení), dobrovolné </a:t>
            </a:r>
            <a:r>
              <a:rPr lang="cs-CZ" sz="2000" dirty="0">
                <a:solidFill>
                  <a:srgbClr val="002060"/>
                </a:solidFill>
                <a:latin typeface="Calibri" panose="020F0502020204030204" pitchFamily="34" charset="0"/>
                <a:cs typeface="Calibri" panose="020F0502020204030204" pitchFamily="34" charset="0"/>
              </a:rPr>
              <a:t>svazky </a:t>
            </a:r>
            <a:r>
              <a:rPr lang="cs-CZ" sz="2000" dirty="0" smtClean="0">
                <a:solidFill>
                  <a:srgbClr val="002060"/>
                </a:solidFill>
                <a:latin typeface="Calibri" panose="020F0502020204030204" pitchFamily="34" charset="0"/>
                <a:cs typeface="Calibri" panose="020F0502020204030204" pitchFamily="34" charset="0"/>
              </a:rPr>
              <a:t>obcí  95%</a:t>
            </a: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Soukromoprávní subjekty vykonávající veřejně prospěšnou </a:t>
            </a:r>
            <a:r>
              <a:rPr lang="cs-CZ" sz="2000" dirty="0" smtClean="0">
                <a:solidFill>
                  <a:srgbClr val="002060"/>
                </a:solidFill>
                <a:latin typeface="Calibri" panose="020F0502020204030204" pitchFamily="34" charset="0"/>
                <a:cs typeface="Calibri" panose="020F0502020204030204" pitchFamily="34" charset="0"/>
              </a:rPr>
              <a:t>činnost – </a:t>
            </a:r>
            <a:r>
              <a:rPr lang="cs-CZ" sz="2000" dirty="0" err="1" smtClean="0">
                <a:solidFill>
                  <a:srgbClr val="002060"/>
                </a:solidFill>
                <a:latin typeface="Calibri" panose="020F0502020204030204" pitchFamily="34" charset="0"/>
                <a:cs typeface="Calibri" panose="020F0502020204030204" pitchFamily="34" charset="0"/>
              </a:rPr>
              <a:t>ops</a:t>
            </a:r>
            <a:r>
              <a:rPr lang="cs-CZ" sz="2000" dirty="0" smtClean="0">
                <a:solidFill>
                  <a:srgbClr val="002060"/>
                </a:solidFill>
                <a:latin typeface="Calibri" panose="020F0502020204030204" pitchFamily="34" charset="0"/>
                <a:cs typeface="Calibri" panose="020F0502020204030204" pitchFamily="34" charset="0"/>
              </a:rPr>
              <a:t>, spolky, ústavy, církve </a:t>
            </a:r>
            <a:r>
              <a:rPr lang="cs-CZ" sz="2000" dirty="0">
                <a:solidFill>
                  <a:srgbClr val="002060"/>
                </a:solidFill>
                <a:latin typeface="Calibri" panose="020F0502020204030204" pitchFamily="34" charset="0"/>
                <a:cs typeface="Calibri" panose="020F0502020204030204" pitchFamily="34" charset="0"/>
              </a:rPr>
              <a:t>a náboženské </a:t>
            </a:r>
            <a:r>
              <a:rPr lang="cs-CZ" sz="2000" dirty="0" smtClean="0">
                <a:solidFill>
                  <a:srgbClr val="002060"/>
                </a:solidFill>
                <a:latin typeface="Calibri" panose="020F0502020204030204" pitchFamily="34" charset="0"/>
                <a:cs typeface="Calibri" panose="020F0502020204030204" pitchFamily="34" charset="0"/>
              </a:rPr>
              <a:t>společnosti, nadace </a:t>
            </a:r>
            <a:r>
              <a:rPr lang="cs-CZ" sz="2000" dirty="0">
                <a:solidFill>
                  <a:srgbClr val="002060"/>
                </a:solidFill>
                <a:latin typeface="Calibri" panose="020F0502020204030204" pitchFamily="34" charset="0"/>
                <a:cs typeface="Calibri" panose="020F0502020204030204" pitchFamily="34" charset="0"/>
              </a:rPr>
              <a:t>a nadační </a:t>
            </a:r>
            <a:r>
              <a:rPr lang="cs-CZ" sz="2000" dirty="0" smtClean="0">
                <a:solidFill>
                  <a:srgbClr val="002060"/>
                </a:solidFill>
                <a:latin typeface="Calibri" panose="020F0502020204030204" pitchFamily="34" charset="0"/>
                <a:cs typeface="Calibri" panose="020F0502020204030204" pitchFamily="34" charset="0"/>
              </a:rPr>
              <a:t>fondy, místní </a:t>
            </a:r>
            <a:r>
              <a:rPr lang="cs-CZ" sz="2000" dirty="0">
                <a:solidFill>
                  <a:srgbClr val="002060"/>
                </a:solidFill>
                <a:latin typeface="Calibri" panose="020F0502020204030204" pitchFamily="34" charset="0"/>
                <a:cs typeface="Calibri" panose="020F0502020204030204" pitchFamily="34" charset="0"/>
              </a:rPr>
              <a:t>akční </a:t>
            </a:r>
            <a:r>
              <a:rPr lang="cs-CZ" sz="2000" dirty="0" smtClean="0">
                <a:solidFill>
                  <a:srgbClr val="002060"/>
                </a:solidFill>
                <a:latin typeface="Calibri" panose="020F0502020204030204" pitchFamily="34" charset="0"/>
                <a:cs typeface="Calibri" panose="020F0502020204030204" pitchFamily="34" charset="0"/>
              </a:rPr>
              <a:t>skupiny, hospodářská </a:t>
            </a:r>
            <a:r>
              <a:rPr lang="cs-CZ" sz="2000" dirty="0">
                <a:solidFill>
                  <a:srgbClr val="002060"/>
                </a:solidFill>
                <a:latin typeface="Calibri" panose="020F0502020204030204" pitchFamily="34" charset="0"/>
                <a:cs typeface="Calibri" panose="020F0502020204030204" pitchFamily="34" charset="0"/>
              </a:rPr>
              <a:t>komora, </a:t>
            </a:r>
            <a:r>
              <a:rPr lang="cs-CZ" sz="2000" dirty="0" smtClean="0">
                <a:solidFill>
                  <a:srgbClr val="002060"/>
                </a:solidFill>
                <a:latin typeface="Calibri" panose="020F0502020204030204" pitchFamily="34" charset="0"/>
                <a:cs typeface="Calibri" panose="020F0502020204030204" pitchFamily="34" charset="0"/>
              </a:rPr>
              <a:t>agrární komora, svazy</a:t>
            </a:r>
            <a:r>
              <a:rPr lang="cs-CZ" sz="2000" dirty="0">
                <a:solidFill>
                  <a:srgbClr val="002060"/>
                </a:solidFill>
                <a:latin typeface="Calibri" panose="020F0502020204030204" pitchFamily="34" charset="0"/>
                <a:cs typeface="Calibri" panose="020F0502020204030204" pitchFamily="34" charset="0"/>
              </a:rPr>
              <a:t>, asociace </a:t>
            </a:r>
            <a:r>
              <a:rPr lang="cs-CZ" sz="2000" dirty="0" smtClean="0">
                <a:solidFill>
                  <a:srgbClr val="002060"/>
                </a:solidFill>
                <a:latin typeface="Calibri" panose="020F0502020204030204" pitchFamily="34" charset="0"/>
                <a:cs typeface="Calibri" panose="020F0502020204030204" pitchFamily="34" charset="0"/>
              </a:rPr>
              <a:t>100%</a:t>
            </a: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Školy a školská zařízení zřizovaná ministerstvy dle školského zákona (č. 561/2004 Sb</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p</a:t>
            </a:r>
            <a:r>
              <a:rPr lang="cs-CZ" sz="2000" dirty="0" smtClean="0">
                <a:solidFill>
                  <a:srgbClr val="002060"/>
                </a:solidFill>
                <a:latin typeface="Calibri" panose="020F0502020204030204" pitchFamily="34" charset="0"/>
                <a:cs typeface="Calibri" panose="020F0502020204030204" pitchFamily="34" charset="0"/>
              </a:rPr>
              <a:t>rávnické </a:t>
            </a:r>
            <a:r>
              <a:rPr lang="cs-CZ" sz="2000" dirty="0">
                <a:solidFill>
                  <a:srgbClr val="002060"/>
                </a:solidFill>
                <a:latin typeface="Calibri" panose="020F0502020204030204" pitchFamily="34" charset="0"/>
                <a:cs typeface="Calibri" panose="020F0502020204030204" pitchFamily="34" charset="0"/>
              </a:rPr>
              <a:t>osoby vykonávající činnost škol a školských zařízení (zapsané ve školském rejstříku</a:t>
            </a:r>
            <a:r>
              <a:rPr lang="cs-CZ" sz="2000" dirty="0" smtClean="0">
                <a:solidFill>
                  <a:srgbClr val="002060"/>
                </a:solidFill>
                <a:latin typeface="Calibri" panose="020F0502020204030204" pitchFamily="34" charset="0"/>
                <a:cs typeface="Calibri" panose="020F0502020204030204" pitchFamily="34" charset="0"/>
              </a:rPr>
              <a:t>) 100%</a:t>
            </a:r>
          </a:p>
          <a:p>
            <a:pPr algn="just">
              <a:lnSpc>
                <a:spcPct val="100000"/>
              </a:lnSpc>
              <a:spcBef>
                <a:spcPts val="0"/>
              </a:spcBef>
              <a:spcAft>
                <a:spcPts val="0"/>
              </a:spcAft>
              <a:buFont typeface="Courier New" panose="02070309020205020404" pitchFamily="49" charset="0"/>
              <a:buChar char="o"/>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Rozsah způsobilých výdajů: </a:t>
            </a:r>
            <a:r>
              <a:rPr lang="cs-CZ" sz="2000" dirty="0" smtClean="0">
                <a:solidFill>
                  <a:srgbClr val="002060"/>
                </a:solidFill>
                <a:latin typeface="Calibri" panose="020F0502020204030204" pitchFamily="34" charset="0"/>
                <a:cs typeface="Calibri" panose="020F0502020204030204" pitchFamily="34" charset="0"/>
              </a:rPr>
              <a:t>400 000 – 1 800 000 Kč</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Nepřímé náklady: </a:t>
            </a:r>
            <a:r>
              <a:rPr lang="cs-CZ" sz="2000" dirty="0" smtClean="0">
                <a:solidFill>
                  <a:srgbClr val="002060"/>
                </a:solidFill>
                <a:latin typeface="Calibri" panose="020F0502020204030204" pitchFamily="34" charset="0"/>
                <a:cs typeface="Calibri" panose="020F0502020204030204" pitchFamily="34" charset="0"/>
              </a:rPr>
              <a:t>25% (resp. 15%, 5% podle podílu nákupu služeb v rozpočtu projektu)</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Investice</a:t>
            </a:r>
            <a:r>
              <a:rPr lang="cs-CZ" sz="2000" dirty="0" smtClean="0">
                <a:solidFill>
                  <a:srgbClr val="002060"/>
                </a:solidFill>
                <a:latin typeface="Calibri" panose="020F0502020204030204" pitchFamily="34" charset="0"/>
                <a:cs typeface="Calibri" panose="020F0502020204030204" pitchFamily="34" charset="0"/>
              </a:rPr>
              <a:t>: technické zhodnocení budov, max. 50% celkových přímých způsobilých výdajů</a:t>
            </a:r>
          </a:p>
          <a:p>
            <a:pPr marL="0" indent="0" algn="just">
              <a:lnSpc>
                <a:spcPct val="100000"/>
              </a:lnSpc>
              <a:spcBef>
                <a:spcPts val="0"/>
              </a:spcBef>
              <a:spcAft>
                <a:spcPts val="0"/>
              </a:spcAft>
              <a:buSzPct val="200000"/>
              <a:buNone/>
            </a:pPr>
            <a:endParaRPr lang="cs-CZ" sz="2000" dirty="0" smtClean="0">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Arial" panose="020B0604020202020204" pitchFamily="34" charset="0"/>
              <a:buChar char="•"/>
            </a:pPr>
            <a:endParaRPr lang="cs-CZ" sz="2000"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6450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a:t>Financování projektu</a:t>
            </a:r>
          </a:p>
        </p:txBody>
      </p:sp>
      <p:sp>
        <p:nvSpPr>
          <p:cNvPr id="3" name="Zástupný symbol pro obsah 2"/>
          <p:cNvSpPr>
            <a:spLocks noGrp="1"/>
          </p:cNvSpPr>
          <p:nvPr>
            <p:ph idx="1"/>
          </p:nvPr>
        </p:nvSpPr>
        <p:spPr>
          <a:xfrm>
            <a:off x="467544" y="1484784"/>
            <a:ext cx="8191400" cy="4320000"/>
          </a:xfrm>
        </p:spPr>
        <p:txBody>
          <a:bodyPr/>
          <a:lstStyle/>
          <a:p>
            <a:pPr marL="0" indent="0" algn="just">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Forma financování:  </a:t>
            </a:r>
            <a:r>
              <a:rPr lang="cs-CZ" sz="2000" dirty="0">
                <a:solidFill>
                  <a:srgbClr val="002060"/>
                </a:solidFill>
                <a:latin typeface="Calibri" panose="020F0502020204030204" pitchFamily="34" charset="0"/>
                <a:cs typeface="Calibri" panose="020F0502020204030204" pitchFamily="34" charset="0"/>
              </a:rPr>
              <a:t>ex </a:t>
            </a:r>
            <a:r>
              <a:rPr lang="cs-CZ" sz="2000" dirty="0" smtClean="0">
                <a:solidFill>
                  <a:srgbClr val="002060"/>
                </a:solidFill>
                <a:latin typeface="Calibri" panose="020F0502020204030204" pitchFamily="34" charset="0"/>
                <a:cs typeface="Calibri" panose="020F0502020204030204" pitchFamily="34" charset="0"/>
              </a:rPr>
              <a:t>ante</a:t>
            </a: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pPr>
            <a:r>
              <a:rPr lang="cs-CZ" b="1" dirty="0" smtClean="0">
                <a:solidFill>
                  <a:srgbClr val="002060"/>
                </a:solidFill>
                <a:latin typeface="Calibri" panose="020F0502020204030204" pitchFamily="34" charset="0"/>
                <a:cs typeface="Calibri" panose="020F0502020204030204" pitchFamily="34" charset="0"/>
              </a:rPr>
              <a:t>Spolufinancování projektu</a:t>
            </a:r>
            <a:r>
              <a:rPr lang="cs-CZ" dirty="0" smtClean="0">
                <a:solidFill>
                  <a:srgbClr val="002060"/>
                </a:solidFill>
                <a:latin typeface="Calibri" panose="020F0502020204030204" pitchFamily="34" charset="0"/>
                <a:cs typeface="Calibri" panose="020F0502020204030204" pitchFamily="34" charset="0"/>
              </a:rPr>
              <a:t>: Případné </a:t>
            </a:r>
            <a:r>
              <a:rPr lang="cs-CZ" dirty="0">
                <a:solidFill>
                  <a:srgbClr val="002060"/>
                </a:solidFill>
                <a:latin typeface="Calibri" panose="020F0502020204030204" pitchFamily="34" charset="0"/>
                <a:cs typeface="Calibri" panose="020F0502020204030204" pitchFamily="34" charset="0"/>
              </a:rPr>
              <a:t>příspěvky rodičů (ponížené o úhradu výdajů mimo rozpočet projektu, např. stravné dětí) mohou být zahrnuty do spolufinancování ze strany příjemce. Pokud by částka vybraných příspěvků přesáhla výši spolufinancování, bude se jednat o příjmy projektu, což by vedlo ke snížení </a:t>
            </a:r>
            <a:r>
              <a:rPr lang="pl-PL" dirty="0">
                <a:solidFill>
                  <a:srgbClr val="002060"/>
                </a:solidFill>
                <a:latin typeface="Calibri" panose="020F0502020204030204" pitchFamily="34" charset="0"/>
                <a:cs typeface="Calibri" panose="020F0502020204030204" pitchFamily="34" charset="0"/>
              </a:rPr>
              <a:t>podpory projektu ze zdrojů ŘO</a:t>
            </a:r>
            <a:r>
              <a:rPr lang="pl-PL" dirty="0" smtClean="0">
                <a:solidFill>
                  <a:srgbClr val="002060"/>
                </a:solidFill>
                <a:latin typeface="Calibri" panose="020F0502020204030204" pitchFamily="34" charset="0"/>
                <a:cs typeface="Calibri" panose="020F0502020204030204" pitchFamily="34" charset="0"/>
              </a:rPr>
              <a:t>.</a:t>
            </a:r>
          </a:p>
          <a:p>
            <a:pPr marL="0" lvl="1" indent="0" algn="just">
              <a:lnSpc>
                <a:spcPct val="100000"/>
              </a:lnSpc>
              <a:spcBef>
                <a:spcPts val="0"/>
              </a:spcBef>
              <a:spcAft>
                <a:spcPts val="0"/>
              </a:spcAft>
              <a:buSzPct val="100000"/>
              <a:buNone/>
            </a:pPr>
            <a:endParaRPr lang="pl-PL" sz="6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Veřejná podpora: </a:t>
            </a:r>
            <a:r>
              <a:rPr lang="cs-CZ" sz="2000" dirty="0">
                <a:solidFill>
                  <a:srgbClr val="002060"/>
                </a:solidFill>
                <a:latin typeface="Calibri" panose="020F0502020204030204" pitchFamily="34" charset="0"/>
                <a:cs typeface="Calibri" panose="020F0502020204030204" pitchFamily="34" charset="0"/>
              </a:rPr>
              <a:t>de </a:t>
            </a:r>
            <a:r>
              <a:rPr lang="cs-CZ" sz="2000" dirty="0" err="1" smtClean="0">
                <a:solidFill>
                  <a:srgbClr val="002060"/>
                </a:solidFill>
                <a:latin typeface="Calibri" panose="020F0502020204030204" pitchFamily="34" charset="0"/>
                <a:cs typeface="Calibri" panose="020F0502020204030204" pitchFamily="34" charset="0"/>
              </a:rPr>
              <a:t>minimis</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Způsobilost projektu:</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Věcná = přijatelnost výdajů</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Časová = datum zahájení projektu až po vyhlášení výzvy MAS (26. 2. 2018)</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Územní = projekt je realizován na území MAS Sdružení SPLAV (</a:t>
            </a:r>
            <a:r>
              <a:rPr lang="cs-CZ" sz="2000" dirty="0" smtClean="0">
                <a:solidFill>
                  <a:srgbClr val="002060"/>
                </a:solidFill>
                <a:latin typeface="Calibri" panose="020F0502020204030204" pitchFamily="34" charset="0"/>
                <a:cs typeface="Calibri" panose="020F0502020204030204" pitchFamily="34" charset="0"/>
              </a:rPr>
              <a:t>30 </a:t>
            </a:r>
            <a:r>
              <a:rPr lang="cs-CZ" sz="2000" dirty="0" smtClean="0">
                <a:solidFill>
                  <a:srgbClr val="002060"/>
                </a:solidFill>
                <a:latin typeface="Calibri" panose="020F0502020204030204" pitchFamily="34" charset="0"/>
                <a:cs typeface="Calibri" panose="020F0502020204030204" pitchFamily="34" charset="0"/>
              </a:rPr>
              <a:t>obcí)</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Tx/>
              <a:buChar char="-"/>
            </a:pPr>
            <a:endParaRPr lang="cs-CZ" sz="2000"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8489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Nepřímé a nepřijatelné výdaje </a:t>
            </a:r>
            <a:endParaRPr lang="cs-CZ" dirty="0"/>
          </a:p>
        </p:txBody>
      </p:sp>
      <p:sp>
        <p:nvSpPr>
          <p:cNvPr id="3" name="Zástupný symbol pro obsah 2"/>
          <p:cNvSpPr>
            <a:spLocks noGrp="1"/>
          </p:cNvSpPr>
          <p:nvPr>
            <p:ph idx="1"/>
          </p:nvPr>
        </p:nvSpPr>
        <p:spPr>
          <a:xfrm>
            <a:off x="360000" y="1484784"/>
            <a:ext cx="8298944" cy="4320000"/>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Nepřímé náklady:</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p</a:t>
            </a:r>
            <a:r>
              <a:rPr lang="cs-CZ" sz="2000" dirty="0" smtClean="0">
                <a:solidFill>
                  <a:srgbClr val="002060"/>
                </a:solidFill>
                <a:latin typeface="Calibri" panose="020F0502020204030204" pitchFamily="34" charset="0"/>
                <a:cs typeface="Calibri" panose="020F0502020204030204" pitchFamily="34" charset="0"/>
              </a:rPr>
              <a:t>ojištění </a:t>
            </a:r>
            <a:r>
              <a:rPr lang="cs-CZ" sz="2000" dirty="0">
                <a:solidFill>
                  <a:srgbClr val="002060"/>
                </a:solidFill>
                <a:latin typeface="Calibri" panose="020F0502020204030204" pitchFamily="34" charset="0"/>
                <a:cs typeface="Calibri" panose="020F0502020204030204" pitchFamily="34" charset="0"/>
              </a:rPr>
              <a:t>odpovědnosti za </a:t>
            </a:r>
            <a:r>
              <a:rPr lang="cs-CZ" sz="2000" dirty="0" smtClean="0">
                <a:solidFill>
                  <a:srgbClr val="002060"/>
                </a:solidFill>
                <a:latin typeface="Calibri" panose="020F0502020204030204" pitchFamily="34" charset="0"/>
                <a:cs typeface="Calibri" panose="020F0502020204030204" pitchFamily="34" charset="0"/>
              </a:rPr>
              <a:t>škodu</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c</a:t>
            </a:r>
            <a:r>
              <a:rPr lang="cs-CZ" sz="2000" dirty="0" smtClean="0">
                <a:solidFill>
                  <a:srgbClr val="002060"/>
                </a:solidFill>
                <a:latin typeface="Calibri" panose="020F0502020204030204" pitchFamily="34" charset="0"/>
                <a:cs typeface="Calibri" panose="020F0502020204030204" pitchFamily="34" charset="0"/>
              </a:rPr>
              <a:t>estovné pečujících/doprovázejících osob </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n</a:t>
            </a:r>
            <a:r>
              <a:rPr lang="cs-CZ" sz="2000" dirty="0" smtClean="0">
                <a:solidFill>
                  <a:srgbClr val="002060"/>
                </a:solidFill>
                <a:latin typeface="Calibri" panose="020F0502020204030204" pitchFamily="34" charset="0"/>
                <a:cs typeface="Calibri" panose="020F0502020204030204" pitchFamily="34" charset="0"/>
              </a:rPr>
              <a:t>ájem prostor pro administrativní zajištění projektu</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n</a:t>
            </a:r>
            <a:r>
              <a:rPr lang="cs-CZ" sz="2000" dirty="0" smtClean="0">
                <a:solidFill>
                  <a:srgbClr val="002060"/>
                </a:solidFill>
                <a:latin typeface="Calibri" panose="020F0502020204030204" pitchFamily="34" charset="0"/>
                <a:cs typeface="Calibri" panose="020F0502020204030204" pitchFamily="34" charset="0"/>
              </a:rPr>
              <a:t>áklady na úklid </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k</a:t>
            </a:r>
            <a:r>
              <a:rPr lang="cs-CZ" sz="2000" dirty="0" smtClean="0">
                <a:solidFill>
                  <a:srgbClr val="002060"/>
                </a:solidFill>
                <a:latin typeface="Calibri" panose="020F0502020204030204" pitchFamily="34" charset="0"/>
                <a:cs typeface="Calibri" panose="020F0502020204030204" pitchFamily="34" charset="0"/>
              </a:rPr>
              <a:t>ancelářské prostředky</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n</a:t>
            </a:r>
            <a:r>
              <a:rPr lang="cs-CZ" sz="2000" dirty="0" smtClean="0">
                <a:solidFill>
                  <a:srgbClr val="002060"/>
                </a:solidFill>
                <a:latin typeface="Calibri" panose="020F0502020204030204" pitchFamily="34" charset="0"/>
                <a:cs typeface="Calibri" panose="020F0502020204030204" pitchFamily="34" charset="0"/>
              </a:rPr>
              <a:t>áklady na vedení projektu (zpráva o realizaci)</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p</a:t>
            </a:r>
            <a:r>
              <a:rPr lang="cs-CZ" sz="2000" dirty="0" smtClean="0">
                <a:solidFill>
                  <a:srgbClr val="002060"/>
                </a:solidFill>
                <a:latin typeface="Calibri" panose="020F0502020204030204" pitchFamily="34" charset="0"/>
                <a:cs typeface="Calibri" panose="020F0502020204030204" pitchFamily="34" charset="0"/>
              </a:rPr>
              <a:t>ropagace příměstských táborů</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Nepřijatelné výdaje</a:t>
            </a:r>
            <a:r>
              <a:rPr lang="cs-CZ" sz="2000" dirty="0" smtClean="0">
                <a:solidFill>
                  <a:srgbClr val="002060"/>
                </a:solidFill>
                <a:latin typeface="Calibri" panose="020F0502020204030204" pitchFamily="34" charset="0"/>
                <a:cs typeface="Calibri" panose="020F0502020204030204" pitchFamily="34" charset="0"/>
              </a:rPr>
              <a:t>: </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Výdaje, které nebudou součástí projektu (stravné dětí), ale jsou nezbytné pro realizaci projektu, je potřeba přesně definovat v projektové žádosti.</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Nezpůsobilé </a:t>
            </a:r>
            <a:r>
              <a:rPr lang="cs-CZ" sz="2000" b="1" dirty="0">
                <a:solidFill>
                  <a:srgbClr val="002060"/>
                </a:solidFill>
                <a:latin typeface="Calibri" panose="020F0502020204030204" pitchFamily="34" charset="0"/>
                <a:cs typeface="Calibri" panose="020F0502020204030204" pitchFamily="34" charset="0"/>
              </a:rPr>
              <a:t>výdaje</a:t>
            </a:r>
            <a:r>
              <a:rPr lang="cs-CZ" sz="2000" dirty="0">
                <a:solidFill>
                  <a:srgbClr val="002060"/>
                </a:solidFill>
                <a:latin typeface="Calibri" panose="020F0502020204030204" pitchFamily="34" charset="0"/>
                <a:cs typeface="Calibri" panose="020F0502020204030204" pitchFamily="34" charset="0"/>
              </a:rPr>
              <a:t>:</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stravné pro děti, </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náklady na dopravu/cestovné, vstupné, potravinové balíčky</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náklady na napsání projektu</a:t>
            </a:r>
            <a:endParaRPr lang="cs-CZ" sz="20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smtClean="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0517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Příklady </a:t>
            </a:r>
            <a:endParaRPr lang="cs-CZ" dirty="0"/>
          </a:p>
        </p:txBody>
      </p:sp>
      <p:sp>
        <p:nvSpPr>
          <p:cNvPr id="3" name="Zástupný symbol pro obsah 2"/>
          <p:cNvSpPr>
            <a:spLocks noGrp="1"/>
          </p:cNvSpPr>
          <p:nvPr>
            <p:ph idx="1"/>
          </p:nvPr>
        </p:nvSpPr>
        <p:spPr>
          <a:xfrm>
            <a:off x="468440" y="1516396"/>
            <a:ext cx="8315560" cy="4563208"/>
          </a:xfrm>
        </p:spPr>
        <p:txBody>
          <a:bodyPr/>
          <a:lstStyle/>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Cestovné dětí – nezpůsobilé výdaje X cestovné pečujících osob – nepřímé náklady </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Nákup vybavení samotného zařízení, které je pracovištěm pracujících osob – přímé náklady X nákup kancelářských potřeb – nepřímé náklady </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Stavební úpravy prostor zařízení určených pro práci s dětmi – přímé náklady X stavební úpravy pro projekt samotný – nepřímé náklady </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Společná </a:t>
            </a:r>
            <a:r>
              <a:rPr lang="cs-CZ" sz="2000" dirty="0">
                <a:solidFill>
                  <a:srgbClr val="002060"/>
                </a:solidFill>
                <a:latin typeface="Calibri" panose="020F0502020204030204" pitchFamily="34" charset="0"/>
                <a:cs typeface="Calibri" panose="020F0502020204030204" pitchFamily="34" charset="0"/>
              </a:rPr>
              <a:t>doprava dětí  – přímé náklady (Nákup služeb</a:t>
            </a:r>
            <a:r>
              <a:rPr lang="cs-CZ" sz="2000" dirty="0" smtClean="0">
                <a:solidFill>
                  <a:srgbClr val="002060"/>
                </a:solidFill>
                <a:latin typeface="Calibri" panose="020F0502020204030204" pitchFamily="34" charset="0"/>
                <a:cs typeface="Calibri" panose="020F0502020204030204" pitchFamily="34" charset="0"/>
              </a:rPr>
              <a:t>)</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Služby </a:t>
            </a:r>
            <a:r>
              <a:rPr lang="cs-CZ" sz="2000" dirty="0">
                <a:solidFill>
                  <a:srgbClr val="002060"/>
                </a:solidFill>
                <a:latin typeface="Calibri" panose="020F0502020204030204" pitchFamily="34" charset="0"/>
                <a:cs typeface="Calibri" panose="020F0502020204030204" pitchFamily="34" charset="0"/>
              </a:rPr>
              <a:t>péče o děti vykonávané pečující osobou s ŽL – přímé náklady </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Nájemné </a:t>
            </a:r>
            <a:r>
              <a:rPr lang="cs-CZ" sz="2000" dirty="0">
                <a:solidFill>
                  <a:srgbClr val="002060"/>
                </a:solidFill>
                <a:latin typeface="Calibri" panose="020F0502020204030204" pitchFamily="34" charset="0"/>
                <a:cs typeface="Calibri" panose="020F0502020204030204" pitchFamily="34" charset="0"/>
              </a:rPr>
              <a:t>pro družinu – přímé náklady </a:t>
            </a:r>
            <a:r>
              <a:rPr lang="cs-CZ" sz="2000" dirty="0" smtClean="0">
                <a:solidFill>
                  <a:srgbClr val="002060"/>
                </a:solidFill>
                <a:latin typeface="Calibri" panose="020F0502020204030204" pitchFamily="34" charset="0"/>
                <a:cs typeface="Calibri" panose="020F0502020204030204" pitchFamily="34" charset="0"/>
              </a:rPr>
              <a:t>X </a:t>
            </a:r>
            <a:r>
              <a:rPr lang="cs-CZ" sz="2000" dirty="0">
                <a:solidFill>
                  <a:srgbClr val="002060"/>
                </a:solidFill>
                <a:latin typeface="Calibri" panose="020F0502020204030204" pitchFamily="34" charset="0"/>
                <a:cs typeface="Calibri" panose="020F0502020204030204" pitchFamily="34" charset="0"/>
              </a:rPr>
              <a:t>nájemné využívané k administraci projektu – nepřímé náklady </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Kurz </a:t>
            </a:r>
            <a:r>
              <a:rPr lang="cs-CZ" sz="2000" dirty="0">
                <a:solidFill>
                  <a:srgbClr val="002060"/>
                </a:solidFill>
                <a:latin typeface="Calibri" panose="020F0502020204030204" pitchFamily="34" charset="0"/>
                <a:cs typeface="Calibri" panose="020F0502020204030204" pitchFamily="34" charset="0"/>
              </a:rPr>
              <a:t>zdravotníka – přímé náklady </a:t>
            </a:r>
            <a:endParaRPr lang="cs-CZ" sz="2000"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848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Povinné přílohy žádosti o podporu</a:t>
            </a:r>
            <a:endParaRPr lang="cs-CZ" dirty="0"/>
          </a:p>
        </p:txBody>
      </p:sp>
      <p:sp>
        <p:nvSpPr>
          <p:cNvPr id="3" name="Zástupný symbol pro obsah 2"/>
          <p:cNvSpPr>
            <a:spLocks noGrp="1"/>
          </p:cNvSpPr>
          <p:nvPr>
            <p:ph idx="1"/>
          </p:nvPr>
        </p:nvSpPr>
        <p:spPr>
          <a:xfrm>
            <a:off x="395536" y="1484784"/>
            <a:ext cx="8064000" cy="648072"/>
          </a:xfrm>
        </p:spPr>
        <p:txBody>
          <a:bodyPr/>
          <a:lstStyle/>
          <a:p>
            <a:pPr marL="0" indent="0">
              <a:lnSpc>
                <a:spcPct val="100000"/>
              </a:lnSpc>
              <a:buNone/>
            </a:pPr>
            <a:r>
              <a:rPr lang="cs-CZ" sz="2000" b="1" dirty="0">
                <a:solidFill>
                  <a:srgbClr val="002060"/>
                </a:solidFill>
                <a:latin typeface="Calibri" panose="020F0502020204030204" pitchFamily="34" charset="0"/>
                <a:cs typeface="Calibri" panose="020F0502020204030204" pitchFamily="34" charset="0"/>
              </a:rPr>
              <a:t>Všechny aktivity: </a:t>
            </a:r>
            <a:r>
              <a:rPr lang="cs-CZ" sz="2000" dirty="0">
                <a:solidFill>
                  <a:srgbClr val="002060"/>
                </a:solidFill>
                <a:latin typeface="Calibri" panose="020F0502020204030204" pitchFamily="34" charset="0"/>
                <a:cs typeface="Calibri" panose="020F0502020204030204" pitchFamily="34" charset="0"/>
              </a:rPr>
              <a:t>Analýza cílové skupiny</a:t>
            </a:r>
          </a:p>
          <a:p>
            <a:pPr>
              <a:lnSpc>
                <a:spcPct val="100000"/>
              </a:lnSpc>
              <a:buFontTx/>
              <a:buChar char="-"/>
            </a:pPr>
            <a:endParaRPr lang="cs-CZ" sz="2000" dirty="0" smtClean="0">
              <a:latin typeface="Calibri" panose="020F0502020204030204" pitchFamily="34" charset="0"/>
              <a:cs typeface="Calibri" panose="020F0502020204030204" pitchFamily="34" charset="0"/>
            </a:endParaRPr>
          </a:p>
          <a:p>
            <a:pPr marL="0" indent="0">
              <a:lnSpc>
                <a:spcPct val="100000"/>
              </a:lnSpc>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69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a:xfrm>
            <a:off x="360000" y="1484784"/>
            <a:ext cx="8424000" cy="4320000"/>
          </a:xfrm>
        </p:spPr>
        <p:txBody>
          <a:bodyPr/>
          <a:lstStyle/>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Zákon 247/2014 Sb</a:t>
            </a:r>
            <a:r>
              <a:rPr lang="cs-CZ" sz="2000" dirty="0" smtClean="0">
                <a:solidFill>
                  <a:srgbClr val="002060"/>
                </a:solidFill>
                <a:latin typeface="Calibri" panose="020F0502020204030204" pitchFamily="34" charset="0"/>
                <a:cs typeface="Calibri" panose="020F0502020204030204" pitchFamily="34" charset="0"/>
              </a:rPr>
              <a:t>., o </a:t>
            </a:r>
            <a:r>
              <a:rPr lang="cs-CZ" sz="2000" dirty="0">
                <a:solidFill>
                  <a:srgbClr val="002060"/>
                </a:solidFill>
                <a:latin typeface="Calibri" panose="020F0502020204030204" pitchFamily="34" charset="0"/>
                <a:cs typeface="Calibri" panose="020F0502020204030204" pitchFamily="34" charset="0"/>
              </a:rPr>
              <a:t>poskytování služby péče o dítě v dětské skupině a o změně souvisejících zákonů</a:t>
            </a: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Vyhláška 281/2014 Sb</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o</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hygienických požadavcích na prostory a provoz dětské skupiny do 12 dětí</a:t>
            </a: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Vyhláška 410/2005 Sb</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o</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hygienických požadavcích na prostory a provoz zařízení a provozoven pro výchovu a vzdělávání dětí a mladistvých</a:t>
            </a:r>
          </a:p>
          <a:p>
            <a:pPr algn="just">
              <a:spcBef>
                <a:spcPts val="0"/>
              </a:spcBef>
              <a:spcAft>
                <a:spcPts val="0"/>
              </a:spcAft>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793400" y="46524"/>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2167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75656" y="3212976"/>
            <a:ext cx="5976664" cy="1728192"/>
          </a:xfrm>
        </p:spPr>
        <p:txBody>
          <a:bodyPr/>
          <a:lstStyle/>
          <a:p>
            <a:r>
              <a:rPr lang="cs-CZ" sz="3000" b="0" dirty="0">
                <a:latin typeface="Calibri" panose="020F0502020204030204" pitchFamily="34" charset="0"/>
                <a:cs typeface="Calibri" panose="020F0502020204030204" pitchFamily="34" charset="0"/>
              </a:rPr>
              <a:t>373/03_16_047/CLLD_15_01_036 	</a:t>
            </a:r>
            <a:br>
              <a:rPr lang="cs-CZ" sz="3000" b="0" dirty="0">
                <a:latin typeface="Calibri" panose="020F0502020204030204" pitchFamily="34" charset="0"/>
                <a:cs typeface="Calibri" panose="020F0502020204030204" pitchFamily="34" charset="0"/>
              </a:rPr>
            </a:br>
            <a:r>
              <a:rPr lang="cs-CZ" sz="3000" dirty="0" smtClean="0">
                <a:solidFill>
                  <a:schemeClr val="accent6"/>
                </a:solidFill>
                <a:latin typeface="Calibri" panose="020F0502020204030204" pitchFamily="34" charset="0"/>
                <a:cs typeface="Calibri" panose="020F0502020204030204" pitchFamily="34" charset="0"/>
              </a:rPr>
              <a:t>Sdružení SPLAV – zaměstnanost (I.)</a:t>
            </a:r>
            <a:endParaRPr lang="cs-CZ" sz="3000" dirty="0">
              <a:solidFill>
                <a:schemeClr val="accent6"/>
              </a:solidFill>
              <a:latin typeface="Calibri" panose="020F0502020204030204" pitchFamily="34" charset="0"/>
              <a:cs typeface="Calibri" panose="020F0502020204030204" pitchFamily="34" charset="0"/>
            </a:endParaRPr>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a:xfrm>
            <a:off x="827584" y="3284984"/>
            <a:ext cx="540000" cy="540000"/>
          </a:xfrm>
        </p:spPr>
      </p:pic>
      <p:sp>
        <p:nvSpPr>
          <p:cNvPr id="4" name="Zástupný symbol pro obsah 2"/>
          <p:cNvSpPr txBox="1">
            <a:spLocks/>
          </p:cNvSpPr>
          <p:nvPr/>
        </p:nvSpPr>
        <p:spPr>
          <a:xfrm>
            <a:off x="683568" y="3861048"/>
            <a:ext cx="7920432" cy="2664296"/>
          </a:xfrm>
          <a:prstGeom prst="rect">
            <a:avLst/>
          </a:prstGeom>
          <a:ln>
            <a:noFill/>
          </a:ln>
        </p:spPr>
        <p:txBody>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dirty="0"/>
          </a:p>
        </p:txBody>
      </p:sp>
      <p:pic>
        <p:nvPicPr>
          <p:cNvPr id="6" name="Picture 3" descr="Splav Logo New2"/>
          <p:cNvPicPr>
            <a:picLocks noChangeAspect="1" noChangeArrowheads="1"/>
          </p:cNvPicPr>
          <p:nvPr/>
        </p:nvPicPr>
        <p:blipFill>
          <a:blip r:embed="rId4">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31629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cíl opatření</a:t>
            </a:r>
            <a:endParaRPr lang="cs-CZ" dirty="0"/>
          </a:p>
        </p:txBody>
      </p:sp>
      <p:sp>
        <p:nvSpPr>
          <p:cNvPr id="3" name="Zástupný symbol pro obsah 2"/>
          <p:cNvSpPr>
            <a:spLocks noGrp="1"/>
          </p:cNvSpPr>
          <p:nvPr>
            <p:ph idx="1"/>
          </p:nvPr>
        </p:nvSpPr>
        <p:spPr>
          <a:xfrm>
            <a:off x="356156" y="1638000"/>
            <a:ext cx="8392308" cy="4320000"/>
          </a:xfrm>
        </p:spPr>
        <p:txBody>
          <a:bodyPr/>
          <a:lstStyle/>
          <a:p>
            <a:pPr algn="just">
              <a:lnSpc>
                <a:spcPct val="100000"/>
              </a:lnSpc>
              <a:spcBef>
                <a:spcPts val="0"/>
              </a:spcBef>
              <a:spcAft>
                <a:spcPts val="0"/>
              </a:spcAft>
              <a:buFont typeface="Courier New" panose="02070309020205020404" pitchFamily="49" charset="0"/>
              <a:buChar char="o"/>
            </a:pPr>
            <a:r>
              <a:rPr lang="cs-CZ" dirty="0" smtClean="0">
                <a:solidFill>
                  <a:srgbClr val="002060"/>
                </a:solidFill>
                <a:latin typeface="Calibri" panose="020F0502020204030204" pitchFamily="34" charset="0"/>
                <a:cs typeface="Calibri" panose="020F0502020204030204" pitchFamily="34" charset="0"/>
              </a:rPr>
              <a:t>Podporované aktivity by měly především přispět lokální nezaměstnanosti a měly by vycházet z aktuálních potřeb lokálního trhu práce (vycházet ze SCLLD)</a:t>
            </a:r>
          </a:p>
          <a:p>
            <a:pPr algn="just">
              <a:lnSpc>
                <a:spcPct val="100000"/>
              </a:lnSpc>
              <a:spcBef>
                <a:spcPts val="0"/>
              </a:spcBef>
              <a:spcAft>
                <a:spcPts val="0"/>
              </a:spcAft>
              <a:buFont typeface="Courier New" panose="02070309020205020404" pitchFamily="49" charset="0"/>
              <a:buChar char="o"/>
            </a:pPr>
            <a:r>
              <a:rPr lang="cs-CZ" dirty="0" smtClean="0">
                <a:solidFill>
                  <a:srgbClr val="002060"/>
                </a:solidFill>
                <a:latin typeface="Calibri" panose="020F0502020204030204" pitchFamily="34" charset="0"/>
                <a:cs typeface="Calibri" panose="020F0502020204030204" pitchFamily="34" charset="0"/>
              </a:rPr>
              <a:t>Realizované aktivity by neměly nahrazovat činnosti ÚP ČR, ale naopak je doplňovat a rozšiřovat s ohledem na detailní znalost lokálního trhu práce</a:t>
            </a:r>
          </a:p>
          <a:p>
            <a:pPr algn="just">
              <a:lnSpc>
                <a:spcPct val="100000"/>
              </a:lnSpc>
              <a:spcBef>
                <a:spcPts val="0"/>
              </a:spcBef>
              <a:spcAft>
                <a:spcPts val="0"/>
              </a:spcAft>
              <a:buFont typeface="Courier New" panose="02070309020205020404" pitchFamily="49" charset="0"/>
              <a:buChar char="o"/>
            </a:pPr>
            <a:r>
              <a:rPr lang="cs-CZ" dirty="0">
                <a:solidFill>
                  <a:srgbClr val="002060"/>
                </a:solidFill>
                <a:latin typeface="Calibri" panose="020F0502020204030204" pitchFamily="34" charset="0"/>
                <a:cs typeface="Calibri" panose="020F0502020204030204" pitchFamily="34" charset="0"/>
              </a:rPr>
              <a:t>Práce s jednotlivci</a:t>
            </a:r>
          </a:p>
          <a:p>
            <a:pPr algn="just">
              <a:lnSpc>
                <a:spcPct val="100000"/>
              </a:lnSpc>
              <a:spcBef>
                <a:spcPts val="0"/>
              </a:spcBef>
              <a:spcAft>
                <a:spcPts val="0"/>
              </a:spcAft>
              <a:buFont typeface="Courier New" panose="02070309020205020404" pitchFamily="49" charset="0"/>
              <a:buChar char="o"/>
            </a:pPr>
            <a:r>
              <a:rPr lang="cs-CZ" dirty="0">
                <a:solidFill>
                  <a:srgbClr val="002060"/>
                </a:solidFill>
                <a:latin typeface="Calibri" panose="020F0502020204030204" pitchFamily="34" charset="0"/>
                <a:cs typeface="Calibri" panose="020F0502020204030204" pitchFamily="34" charset="0"/>
              </a:rPr>
              <a:t>Rekvalifikace pouze s vazbou na trh </a:t>
            </a:r>
            <a:r>
              <a:rPr lang="cs-CZ" dirty="0" smtClean="0">
                <a:solidFill>
                  <a:srgbClr val="002060"/>
                </a:solidFill>
                <a:latin typeface="Calibri" panose="020F0502020204030204" pitchFamily="34" charset="0"/>
                <a:cs typeface="Calibri" panose="020F0502020204030204" pitchFamily="34" charset="0"/>
              </a:rPr>
              <a:t>práce</a:t>
            </a:r>
          </a:p>
          <a:p>
            <a:pPr algn="just">
              <a:lnSpc>
                <a:spcPct val="100000"/>
              </a:lnSpc>
              <a:spcBef>
                <a:spcPts val="0"/>
              </a:spcBef>
              <a:spcAft>
                <a:spcPts val="0"/>
              </a:spcAft>
              <a:buFont typeface="Courier New" panose="02070309020205020404" pitchFamily="49" charset="0"/>
              <a:buChar char="o"/>
            </a:pPr>
            <a:r>
              <a:rPr lang="cs-CZ" dirty="0" smtClean="0">
                <a:solidFill>
                  <a:srgbClr val="002060"/>
                </a:solidFill>
                <a:latin typeface="Calibri" panose="020F0502020204030204" pitchFamily="34" charset="0"/>
                <a:cs typeface="Calibri" panose="020F0502020204030204" pitchFamily="34" charset="0"/>
              </a:rPr>
              <a:t>Důraz na individuální přístup k osobám z cílových skupin a respektování jejich specifických potřeb</a:t>
            </a:r>
          </a:p>
          <a:p>
            <a:pPr algn="just">
              <a:lnSpc>
                <a:spcPct val="100000"/>
              </a:lnSpc>
              <a:spcBef>
                <a:spcPts val="0"/>
              </a:spcBef>
              <a:spcAft>
                <a:spcPts val="0"/>
              </a:spcAft>
              <a:buFont typeface="Courier New" panose="02070309020205020404" pitchFamily="49" charset="0"/>
              <a:buChar char="o"/>
            </a:pPr>
            <a:endParaRPr lang="cs-CZ"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endParaRPr lang="cs-CZ" dirty="0" smtClean="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endParaRPr lang="cs-CZ"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28</a:t>
            </a:fld>
            <a:endParaRPr lang="cs-CZ" dirty="0"/>
          </a:p>
        </p:txBody>
      </p:sp>
    </p:spTree>
    <p:extLst>
      <p:ext uri="{BB962C8B-B14F-4D97-AF65-F5344CB8AC3E}">
        <p14:creationId xmlns:p14="http://schemas.microsoft.com/office/powerpoint/2010/main" val="250819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sz="3200" kern="0" cap="all" baseline="0" dirty="0" smtClean="0">
                <a:solidFill>
                  <a:schemeClr val="tx2"/>
                </a:solidFill>
                <a:effectLst/>
              </a:rPr>
              <a:t>Představení výzVY – ŘO </a:t>
            </a:r>
            <a:endParaRPr lang="cs-CZ" dirty="0"/>
          </a:p>
        </p:txBody>
      </p:sp>
      <p:sp>
        <p:nvSpPr>
          <p:cNvPr id="3" name="Zástupný symbol pro obsah 2"/>
          <p:cNvSpPr>
            <a:spLocks noGrp="1"/>
          </p:cNvSpPr>
          <p:nvPr>
            <p:ph idx="1"/>
          </p:nvPr>
        </p:nvSpPr>
        <p:spPr>
          <a:xfrm>
            <a:off x="393894" y="1556792"/>
            <a:ext cx="8246105" cy="4320000"/>
          </a:xfrm>
        </p:spPr>
        <p:txBody>
          <a:bodyPr/>
          <a:lstStyle/>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Prioritní osa 2: </a:t>
            </a:r>
            <a:r>
              <a:rPr lang="cs-CZ" sz="2000" dirty="0" smtClean="0">
                <a:latin typeface="Calibri" panose="020F0502020204030204" pitchFamily="34" charset="0"/>
                <a:cs typeface="Calibri" panose="020F0502020204030204" pitchFamily="34" charset="0"/>
              </a:rPr>
              <a:t>Sociální začleňování a boj s chudobou</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Investiční priorita: </a:t>
            </a:r>
            <a:r>
              <a:rPr lang="cs-CZ" sz="2000" dirty="0" smtClean="0">
                <a:latin typeface="Calibri" panose="020F0502020204030204" pitchFamily="34" charset="0"/>
                <a:cs typeface="Calibri" panose="020F0502020204030204" pitchFamily="34" charset="0"/>
              </a:rPr>
              <a:t>2.3 Strategie komunitně vedeného místního rozvoj</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Specifický cíl: </a:t>
            </a:r>
            <a:r>
              <a:rPr lang="cs-CZ" sz="2000" dirty="0" smtClean="0">
                <a:latin typeface="Calibri" panose="020F0502020204030204" pitchFamily="34" charset="0"/>
                <a:cs typeface="Calibri" panose="020F0502020204030204" pitchFamily="34" charset="0"/>
              </a:rPr>
              <a:t>2.3.1 Zvýšit zapojení lokálních aktérů do řešení problémů nezaměstnanosti a sociálního začleňování ve venkovských oblastech</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Název výzvy: </a:t>
            </a:r>
            <a:r>
              <a:rPr lang="cs-CZ" sz="2000" dirty="0" smtClean="0">
                <a:latin typeface="Calibri" panose="020F0502020204030204" pitchFamily="34" charset="0"/>
                <a:cs typeface="Calibri" panose="020F0502020204030204" pitchFamily="34" charset="0"/>
              </a:rPr>
              <a:t>Výzva pro MAS na podporu strategií komunitně vedeného místního rozvoje</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Číslo výzvy: </a:t>
            </a:r>
            <a:r>
              <a:rPr lang="cs-CZ" sz="2000" dirty="0" smtClean="0">
                <a:latin typeface="Calibri" panose="020F0502020204030204" pitchFamily="34" charset="0"/>
                <a:cs typeface="Calibri" panose="020F0502020204030204" pitchFamily="34" charset="0"/>
              </a:rPr>
              <a:t>03_16_047</a:t>
            </a:r>
          </a:p>
          <a:p>
            <a:pPr marL="0" indent="0" algn="just">
              <a:lnSpc>
                <a:spcPct val="100000"/>
              </a:lnSpc>
              <a:spcBef>
                <a:spcPts val="0"/>
              </a:spcBef>
              <a:spcAft>
                <a:spcPts val="0"/>
              </a:spcAft>
              <a:buNone/>
            </a:pPr>
            <a:r>
              <a:rPr lang="cs-CZ" sz="2000" b="1" dirty="0" smtClean="0">
                <a:latin typeface="Calibri" panose="020F0502020204030204" pitchFamily="34" charset="0"/>
                <a:cs typeface="Calibri" panose="020F0502020204030204" pitchFamily="34" charset="0"/>
              </a:rPr>
              <a:t>Vyhlašovatel </a:t>
            </a:r>
            <a:r>
              <a:rPr lang="cs-CZ" sz="2000" b="1" dirty="0">
                <a:latin typeface="Calibri" panose="020F0502020204030204" pitchFamily="34" charset="0"/>
                <a:cs typeface="Calibri" panose="020F0502020204030204" pitchFamily="34" charset="0"/>
              </a:rPr>
              <a:t>výzvy: </a:t>
            </a:r>
            <a:r>
              <a:rPr lang="cs-CZ" sz="2000" dirty="0">
                <a:latin typeface="Calibri" panose="020F0502020204030204" pitchFamily="34" charset="0"/>
                <a:cs typeface="Calibri" panose="020F0502020204030204" pitchFamily="34" charset="0"/>
              </a:rPr>
              <a:t>MPSV, odbor Oddělení projektů CLLD, Odbor realizace programů ESF – sociální začleňování </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Vyhlášení výzev: </a:t>
            </a:r>
            <a:r>
              <a:rPr lang="cs-CZ" sz="2000" dirty="0">
                <a:latin typeface="Calibri" panose="020F0502020204030204" pitchFamily="34" charset="0"/>
                <a:cs typeface="Calibri" panose="020F0502020204030204" pitchFamily="34" charset="0"/>
              </a:rPr>
              <a:t>29. 4. 2016</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Ukončení příjmu projektových žádostí</a:t>
            </a:r>
            <a:r>
              <a:rPr lang="cs-CZ" sz="2000" dirty="0">
                <a:latin typeface="Calibri" panose="020F0502020204030204" pitchFamily="34" charset="0"/>
                <a:cs typeface="Calibri" panose="020F0502020204030204" pitchFamily="34" charset="0"/>
              </a:rPr>
              <a:t>: 31. 12. 2021</a:t>
            </a:r>
          </a:p>
          <a:p>
            <a:pPr marL="0" indent="0" algn="just">
              <a:lnSpc>
                <a:spcPct val="100000"/>
              </a:lnSpc>
              <a:spcBef>
                <a:spcPts val="0"/>
              </a:spcBef>
              <a:spcAft>
                <a:spcPts val="0"/>
              </a:spcAft>
              <a:buNone/>
            </a:pPr>
            <a:r>
              <a:rPr lang="cs-CZ" sz="2000" b="1" dirty="0">
                <a:latin typeface="Calibri" panose="020F0502020204030204" pitchFamily="34" charset="0"/>
                <a:cs typeface="Calibri" panose="020F0502020204030204" pitchFamily="34" charset="0"/>
              </a:rPr>
              <a:t>Maximální délka, na kterou je žadatel oprávněn projekt naplánovat</a:t>
            </a:r>
            <a:r>
              <a:rPr lang="cs-CZ" sz="2000" dirty="0">
                <a:latin typeface="Calibri" panose="020F0502020204030204" pitchFamily="34" charset="0"/>
                <a:cs typeface="Calibri" panose="020F0502020204030204" pitchFamily="34" charset="0"/>
              </a:rPr>
              <a:t>: 36 měsíců</a:t>
            </a:r>
          </a:p>
          <a:p>
            <a:pPr marL="0" indent="0" algn="just">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29</a:t>
            </a:fld>
            <a:endParaRPr lang="cs-CZ" dirty="0"/>
          </a:p>
        </p:txBody>
      </p:sp>
    </p:spTree>
    <p:extLst>
      <p:ext uri="{BB962C8B-B14F-4D97-AF65-F5344CB8AC3E}">
        <p14:creationId xmlns:p14="http://schemas.microsoft.com/office/powerpoint/2010/main" val="2545913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žádosti o podporu</a:t>
            </a:r>
            <a:endParaRPr lang="cs-CZ" dirty="0"/>
          </a:p>
        </p:txBody>
      </p:sp>
      <p:sp>
        <p:nvSpPr>
          <p:cNvPr id="3" name="Zástupný symbol pro obsah 2"/>
          <p:cNvSpPr>
            <a:spLocks noGrp="1"/>
          </p:cNvSpPr>
          <p:nvPr>
            <p:ph idx="1"/>
          </p:nvPr>
        </p:nvSpPr>
        <p:spPr>
          <a:xfrm>
            <a:off x="382366" y="1412776"/>
            <a:ext cx="8064000" cy="5184576"/>
          </a:xfrm>
        </p:spPr>
        <p:txBody>
          <a:bodyPr/>
          <a:lstStyle/>
          <a:p>
            <a:pPr marL="0" indent="0">
              <a:buNone/>
            </a:pPr>
            <a:r>
              <a:rPr lang="cs-CZ" b="1" u="sng" cap="all" dirty="0">
                <a:solidFill>
                  <a:srgbClr val="002060"/>
                </a:solidFill>
                <a:latin typeface="Calibri" panose="020F0502020204030204" pitchFamily="34" charset="0"/>
                <a:cs typeface="Calibri" panose="020F0502020204030204" pitchFamily="34" charset="0"/>
              </a:rPr>
              <a:t>PROJEKTOVÝ </a:t>
            </a:r>
            <a:r>
              <a:rPr lang="cs-CZ" b="1" u="sng" cap="all" dirty="0" smtClean="0">
                <a:solidFill>
                  <a:srgbClr val="002060"/>
                </a:solidFill>
                <a:latin typeface="Calibri" panose="020F0502020204030204" pitchFamily="34" charset="0"/>
                <a:cs typeface="Calibri" panose="020F0502020204030204" pitchFamily="34" charset="0"/>
              </a:rPr>
              <a:t>ZÁMĚR</a:t>
            </a:r>
          </a:p>
          <a:p>
            <a:pPr marL="342900" indent="-342900">
              <a:lnSpc>
                <a:spcPct val="150000"/>
              </a:lnSpc>
              <a:buFont typeface="+mj-lt"/>
              <a:buAutoNum type="arabicPeriod"/>
            </a:pPr>
            <a:r>
              <a:rPr lang="cs-CZ" sz="2000" b="1" cap="all" dirty="0" smtClean="0">
                <a:solidFill>
                  <a:srgbClr val="002060"/>
                </a:solidFill>
                <a:latin typeface="Calibri" panose="020F0502020204030204" pitchFamily="34" charset="0"/>
                <a:cs typeface="Calibri" panose="020F0502020204030204" pitchFamily="34" charset="0"/>
              </a:rPr>
              <a:t>Co </a:t>
            </a:r>
            <a:r>
              <a:rPr lang="cs-CZ" sz="2000" b="1" cap="all" dirty="0">
                <a:solidFill>
                  <a:srgbClr val="002060"/>
                </a:solidFill>
                <a:latin typeface="Calibri" panose="020F0502020204030204" pitchFamily="34" charset="0"/>
                <a:cs typeface="Calibri" panose="020F0502020204030204" pitchFamily="34" charset="0"/>
              </a:rPr>
              <a:t>chceme a můžeme změnit? </a:t>
            </a:r>
            <a:endParaRPr lang="cs-CZ" sz="2000" b="1" cap="all" dirty="0" smtClean="0">
              <a:solidFill>
                <a:srgbClr val="002060"/>
              </a:solidFill>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cs-CZ" sz="2000" b="1" cap="all" dirty="0" smtClean="0">
                <a:solidFill>
                  <a:srgbClr val="002060"/>
                </a:solidFill>
                <a:latin typeface="Calibri" panose="020F0502020204030204" pitchFamily="34" charset="0"/>
                <a:cs typeface="Calibri" panose="020F0502020204030204" pitchFamily="34" charset="0"/>
              </a:rPr>
              <a:t>Jak </a:t>
            </a:r>
            <a:r>
              <a:rPr lang="cs-CZ" sz="2000" b="1" cap="all" dirty="0">
                <a:solidFill>
                  <a:srgbClr val="002060"/>
                </a:solidFill>
                <a:latin typeface="Calibri" panose="020F0502020204030204" pitchFamily="34" charset="0"/>
                <a:cs typeface="Calibri" panose="020F0502020204030204" pitchFamily="34" charset="0"/>
              </a:rPr>
              <a:t>toho chceme </a:t>
            </a:r>
            <a:r>
              <a:rPr lang="cs-CZ" sz="2000" b="1" cap="all" dirty="0" smtClean="0">
                <a:solidFill>
                  <a:srgbClr val="002060"/>
                </a:solidFill>
                <a:latin typeface="Calibri" panose="020F0502020204030204" pitchFamily="34" charset="0"/>
                <a:cs typeface="Calibri" panose="020F0502020204030204" pitchFamily="34" charset="0"/>
              </a:rPr>
              <a:t>dosáhnout?</a:t>
            </a:r>
          </a:p>
          <a:p>
            <a:pPr marL="342900" indent="-342900">
              <a:lnSpc>
                <a:spcPct val="150000"/>
              </a:lnSpc>
              <a:buFont typeface="+mj-lt"/>
              <a:buAutoNum type="arabicPeriod"/>
            </a:pPr>
            <a:r>
              <a:rPr lang="cs-CZ" sz="2000" b="1" cap="all" dirty="0" smtClean="0">
                <a:solidFill>
                  <a:srgbClr val="002060"/>
                </a:solidFill>
                <a:latin typeface="Calibri" panose="020F0502020204030204" pitchFamily="34" charset="0"/>
                <a:cs typeface="Calibri" panose="020F0502020204030204" pitchFamily="34" charset="0"/>
              </a:rPr>
              <a:t>Jak </a:t>
            </a:r>
            <a:r>
              <a:rPr lang="cs-CZ" sz="2000" b="1" cap="all" dirty="0">
                <a:solidFill>
                  <a:srgbClr val="002060"/>
                </a:solidFill>
                <a:latin typeface="Calibri" panose="020F0502020204030204" pitchFamily="34" charset="0"/>
                <a:cs typeface="Calibri" panose="020F0502020204030204" pitchFamily="34" charset="0"/>
              </a:rPr>
              <a:t>ověříme, že jsme byli úspěšní</a:t>
            </a:r>
            <a:r>
              <a:rPr lang="cs-CZ" sz="2000" b="1" cap="all" dirty="0" smtClean="0">
                <a:solidFill>
                  <a:srgbClr val="002060"/>
                </a:solidFill>
                <a:latin typeface="Calibri" panose="020F0502020204030204" pitchFamily="34" charset="0"/>
                <a:cs typeface="Calibri" panose="020F0502020204030204" pitchFamily="34" charset="0"/>
              </a:rPr>
              <a:t>?</a:t>
            </a:r>
            <a:endParaRPr lang="cs-CZ" sz="2000" b="1" cap="all" dirty="0">
              <a:solidFill>
                <a:srgbClr val="002060"/>
              </a:solidFill>
              <a:latin typeface="Calibri" panose="020F0502020204030204" pitchFamily="34" charset="0"/>
              <a:cs typeface="Calibri" panose="020F0502020204030204" pitchFamily="34" charset="0"/>
            </a:endParaRPr>
          </a:p>
          <a:p>
            <a:pPr marL="414000" lvl="1" indent="0">
              <a:lnSpc>
                <a:spcPct val="100000"/>
              </a:lnSpc>
              <a:spcBef>
                <a:spcPts val="0"/>
              </a:spcBef>
              <a:buNone/>
            </a:pPr>
            <a:endParaRPr lang="cs-CZ" sz="1600" dirty="0">
              <a:latin typeface="Calibri" panose="020F0502020204030204" pitchFamily="34" charset="0"/>
              <a:cs typeface="Calibri" panose="020F0502020204030204" pitchFamily="34" charset="0"/>
            </a:endParaRPr>
          </a:p>
          <a:p>
            <a:pPr marL="342900" indent="-342900">
              <a:spcAft>
                <a:spcPts val="1200"/>
              </a:spcAft>
              <a:buAutoNum type="arabicParenR"/>
            </a:pPr>
            <a:endParaRPr lang="cs-CZ" sz="1800" b="1" u="sng" cap="all" dirty="0">
              <a:latin typeface="Calibri" panose="020F0502020204030204" pitchFamily="34" charset="0"/>
              <a:cs typeface="Calibri" panose="020F0502020204030204" pitchFamily="34" charset="0"/>
            </a:endParaRPr>
          </a:p>
          <a:p>
            <a:endParaRPr lang="cs-CZ" sz="1800" b="1" u="sng" cap="all"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a:t>
            </a:fld>
            <a:endParaRPr lang="cs-CZ" dirty="0"/>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5033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sz="3200" kern="0" cap="all" baseline="0" dirty="0" smtClean="0">
                <a:solidFill>
                  <a:schemeClr val="tx2"/>
                </a:solidFill>
                <a:effectLst/>
              </a:rPr>
              <a:t>Představení výzVY – MAS </a:t>
            </a:r>
            <a:endParaRPr lang="cs-CZ" dirty="0"/>
          </a:p>
        </p:txBody>
      </p:sp>
      <p:sp>
        <p:nvSpPr>
          <p:cNvPr id="3" name="Zástupný symbol pro obsah 2"/>
          <p:cNvSpPr>
            <a:spLocks noGrp="1"/>
          </p:cNvSpPr>
          <p:nvPr>
            <p:ph idx="1"/>
          </p:nvPr>
        </p:nvSpPr>
        <p:spPr>
          <a:xfrm>
            <a:off x="396456" y="1556792"/>
            <a:ext cx="8280000" cy="4320000"/>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Číslo výzvy: </a:t>
            </a:r>
            <a:r>
              <a:rPr lang="cs-CZ" sz="2000" dirty="0">
                <a:solidFill>
                  <a:srgbClr val="002060"/>
                </a:solidFill>
                <a:latin typeface="Calibri" panose="020F0502020204030204" pitchFamily="34" charset="0"/>
                <a:cs typeface="Calibri" panose="020F0502020204030204" pitchFamily="34" charset="0"/>
              </a:rPr>
              <a:t>376/03_16_047/CLLD_15_01_036 	</a:t>
            </a:r>
            <a:endParaRPr 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Vyhlášení výzvy: </a:t>
            </a:r>
            <a:r>
              <a:rPr lang="cs-CZ" sz="2000" dirty="0" smtClean="0">
                <a:solidFill>
                  <a:srgbClr val="002060"/>
                </a:solidFill>
                <a:latin typeface="Calibri" panose="020F0502020204030204" pitchFamily="34" charset="0"/>
                <a:cs typeface="Calibri" panose="020F0502020204030204" pitchFamily="34" charset="0"/>
              </a:rPr>
              <a:t>26. 2. 2018</a:t>
            </a: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Ukončení příjmu projektových žádostí</a:t>
            </a:r>
            <a:r>
              <a:rPr lang="cs-CZ" sz="2000" dirty="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30. 3. 2018</a:t>
            </a: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Maximální délka, na kterou je žadatel oprávněn projekt naplánovat</a:t>
            </a:r>
            <a:r>
              <a:rPr lang="cs-CZ" sz="2000" dirty="0">
                <a:solidFill>
                  <a:srgbClr val="002060"/>
                </a:solidFill>
                <a:latin typeface="Calibri" panose="020F0502020204030204" pitchFamily="34" charset="0"/>
                <a:cs typeface="Calibri" panose="020F0502020204030204" pitchFamily="34" charset="0"/>
              </a:rPr>
              <a:t>: 36 </a:t>
            </a:r>
            <a:r>
              <a:rPr lang="cs-CZ" sz="2000" dirty="0" smtClean="0">
                <a:solidFill>
                  <a:srgbClr val="002060"/>
                </a:solidFill>
                <a:latin typeface="Calibri" panose="020F0502020204030204" pitchFamily="34" charset="0"/>
                <a:cs typeface="Calibri" panose="020F0502020204030204" pitchFamily="34" charset="0"/>
              </a:rPr>
              <a:t>měsíců</a:t>
            </a: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Nejzazší datum pro ukončení fyzické realizace </a:t>
            </a:r>
            <a:r>
              <a:rPr lang="cs-CZ" sz="2000" b="1" dirty="0" smtClean="0">
                <a:solidFill>
                  <a:srgbClr val="002060"/>
                </a:solidFill>
                <a:latin typeface="Calibri" panose="020F0502020204030204" pitchFamily="34" charset="0"/>
                <a:cs typeface="Calibri" panose="020F0502020204030204" pitchFamily="34" charset="0"/>
              </a:rPr>
              <a:t>projektu: </a:t>
            </a:r>
            <a:r>
              <a:rPr lang="cs-CZ" sz="2000" dirty="0">
                <a:solidFill>
                  <a:srgbClr val="002060"/>
                </a:solidFill>
                <a:latin typeface="Calibri" panose="020F0502020204030204" pitchFamily="34" charset="0"/>
                <a:cs typeface="Calibri" panose="020F0502020204030204" pitchFamily="34" charset="0"/>
              </a:rPr>
              <a:t>31. 12. </a:t>
            </a:r>
            <a:r>
              <a:rPr lang="cs-CZ" sz="2000" dirty="0" smtClean="0">
                <a:solidFill>
                  <a:srgbClr val="002060"/>
                </a:solidFill>
                <a:latin typeface="Calibri" panose="020F0502020204030204" pitchFamily="34" charset="0"/>
                <a:cs typeface="Calibri" panose="020F0502020204030204" pitchFamily="34" charset="0"/>
              </a:rPr>
              <a:t>2022</a:t>
            </a: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Minimální výše celkových způsobilých výdajů projektu: </a:t>
            </a:r>
            <a:r>
              <a:rPr lang="cs-CZ" sz="2000" dirty="0">
                <a:solidFill>
                  <a:srgbClr val="002060"/>
                </a:solidFill>
                <a:latin typeface="Calibri" panose="020F0502020204030204" pitchFamily="34" charset="0"/>
                <a:cs typeface="Calibri" panose="020F0502020204030204" pitchFamily="34" charset="0"/>
              </a:rPr>
              <a:t>400 000 CZK </a:t>
            </a:r>
          </a:p>
          <a:p>
            <a:pPr marL="0" indent="0">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Maximální výše celkových způsobilých výdajů projektu: </a:t>
            </a:r>
            <a:r>
              <a:rPr lang="cs-CZ" sz="2000" dirty="0">
                <a:solidFill>
                  <a:srgbClr val="002060"/>
                </a:solidFill>
                <a:latin typeface="Calibri" panose="020F0502020204030204" pitchFamily="34" charset="0"/>
                <a:cs typeface="Calibri" panose="020F0502020204030204" pitchFamily="34" charset="0"/>
              </a:rPr>
              <a:t>3</a:t>
            </a:r>
            <a:r>
              <a:rPr lang="cs-CZ" sz="2000" dirty="0" smtClean="0">
                <a:solidFill>
                  <a:srgbClr val="002060"/>
                </a:solidFill>
                <a:latin typeface="Calibri" panose="020F0502020204030204" pitchFamily="34" charset="0"/>
                <a:cs typeface="Calibri" panose="020F0502020204030204" pitchFamily="34" charset="0"/>
              </a:rPr>
              <a:t> 340 </a:t>
            </a:r>
            <a:r>
              <a:rPr lang="cs-CZ" sz="2000" dirty="0">
                <a:solidFill>
                  <a:srgbClr val="002060"/>
                </a:solidFill>
                <a:latin typeface="Calibri" panose="020F0502020204030204" pitchFamily="34" charset="0"/>
                <a:cs typeface="Calibri" panose="020F0502020204030204" pitchFamily="34" charset="0"/>
              </a:rPr>
              <a:t>000 CZK </a:t>
            </a: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	</a:t>
            </a:r>
          </a:p>
          <a:p>
            <a:pPr marL="0" inden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	</a:t>
            </a:r>
          </a:p>
          <a:p>
            <a:pPr marL="0" indent="0">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30</a:t>
            </a:fld>
            <a:endParaRPr lang="cs-CZ" dirty="0"/>
          </a:p>
        </p:txBody>
      </p:sp>
    </p:spTree>
    <p:extLst>
      <p:ext uri="{BB962C8B-B14F-4D97-AF65-F5344CB8AC3E}">
        <p14:creationId xmlns:p14="http://schemas.microsoft.com/office/powerpoint/2010/main" val="366433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60000" y="1472303"/>
            <a:ext cx="8424000" cy="4635216"/>
          </a:xfrm>
        </p:spPr>
        <p:txBody>
          <a:bodyPr/>
          <a:lstStyle/>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Příprava osob z cílových skupin ke vstupu či návratu na trh práce,</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Zvyšování zaměstnanosti cílových skupin,</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Podpora udržitelnosti cílových skupin na trhu práce, </a:t>
            </a: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Podpora prostupného zaměstnávání. </a:t>
            </a:r>
          </a:p>
          <a:p>
            <a:pPr>
              <a:lnSpc>
                <a:spcPct val="100000"/>
              </a:lnSpc>
              <a:buFont typeface="+mj-lt"/>
              <a:buAutoNum type="arabicPeriod"/>
            </a:pPr>
            <a:endParaRPr lang="cs-CZ" cap="all" dirty="0">
              <a:solidFill>
                <a:srgbClr val="002060"/>
              </a:solidFill>
              <a:latin typeface="Calibri" panose="020F0502020204030204" pitchFamily="34" charset="0"/>
              <a:cs typeface="Calibri" panose="020F0502020204030204" pitchFamily="34" charset="0"/>
            </a:endParaRPr>
          </a:p>
          <a:p>
            <a:pPr>
              <a:lnSpc>
                <a:spcPct val="100000"/>
              </a:lnSpc>
              <a:buFont typeface="+mj-lt"/>
              <a:buAutoNum type="arabicPeriod"/>
            </a:pPr>
            <a:endParaRPr lang="cs-CZ" dirty="0">
              <a:latin typeface="Calibri" panose="020F0502020204030204" pitchFamily="34" charset="0"/>
              <a:cs typeface="Calibri" panose="020F0502020204030204" pitchFamily="34" charset="0"/>
            </a:endParaRPr>
          </a:p>
          <a:p>
            <a:pPr>
              <a:lnSpc>
                <a:spcPct val="100000"/>
              </a:lnSpc>
            </a:pPr>
            <a:endParaRPr lang="cs-CZ" dirty="0">
              <a:latin typeface="Calibri" panose="020F0502020204030204" pitchFamily="34" charset="0"/>
              <a:cs typeface="Calibri" panose="020F0502020204030204" pitchFamily="34" charset="0"/>
            </a:endParaRPr>
          </a:p>
          <a:p>
            <a:pPr marL="0" lvl="0" indent="0">
              <a:lnSpc>
                <a:spcPct val="100000"/>
              </a:lnSpc>
              <a:buNone/>
            </a:pPr>
            <a:endParaRPr lang="cs-CZ"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1416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96472" y="1472303"/>
            <a:ext cx="8387528" cy="4635216"/>
          </a:xfrm>
        </p:spPr>
        <p:txBody>
          <a:bodyPr/>
          <a:lstStyle/>
          <a:p>
            <a:pPr marL="342900" indent="-342900" algn="just">
              <a:lnSpc>
                <a:spcPct val="100000"/>
              </a:lnSpc>
              <a:buClr>
                <a:schemeClr val="tx1"/>
              </a:buClr>
              <a:buFont typeface="+mj-lt"/>
              <a:buAutoNum type="arabicPeriod"/>
            </a:pPr>
            <a:r>
              <a:rPr lang="cs-CZ" b="1" cap="all" dirty="0" smtClean="0">
                <a:solidFill>
                  <a:srgbClr val="002060"/>
                </a:solidFill>
                <a:latin typeface="Calibri" panose="020F0502020204030204" pitchFamily="34" charset="0"/>
                <a:cs typeface="Calibri" panose="020F0502020204030204" pitchFamily="34" charset="0"/>
              </a:rPr>
              <a:t>Příprava osob z cílových skupin ke vstupu či návratu na trh práce</a:t>
            </a:r>
            <a:endParaRPr lang="cs-CZ" sz="2000" cap="all" dirty="0">
              <a:solidFill>
                <a:srgbClr val="002060"/>
              </a:solidFill>
              <a:latin typeface="Calibri" panose="020F0502020204030204" pitchFamily="34" charset="0"/>
              <a:cs typeface="Calibri" panose="020F0502020204030204" pitchFamily="34" charset="0"/>
            </a:endParaRPr>
          </a:p>
          <a:p>
            <a:pPr lvl="0"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Nástroje a činnosti vedoucí k motivaci a aktivizaci cílových skupin k nalezení zaměstnání a jeho udržení </a:t>
            </a:r>
          </a:p>
          <a:p>
            <a:pPr lvl="0"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Rozvoj základních kompetencí osob z cílových skupin za účelem snazšího uplatnění na trhu práce </a:t>
            </a:r>
          </a:p>
          <a:p>
            <a:pPr lvl="0"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Aktivity </a:t>
            </a:r>
            <a:r>
              <a:rPr lang="cs-CZ" sz="2000" dirty="0">
                <a:solidFill>
                  <a:srgbClr val="002060"/>
                </a:solidFill>
                <a:latin typeface="Calibri" panose="020F0502020204030204" pitchFamily="34" charset="0"/>
                <a:cs typeface="Calibri" panose="020F0502020204030204" pitchFamily="34" charset="0"/>
              </a:rPr>
              <a:t>zaměřené na zvýšení orientace osob z cílových skupin v požadavcích trhu práce a realizace poradenských činností a programů, jejichž cílem je zjišťování osobnostních a kvalifikačních předpokladů osob pro volbu povolání za účelem zprostředkování vhodného zaměstnání </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6508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96472" y="1472303"/>
            <a:ext cx="8387528" cy="4635216"/>
          </a:xfrm>
        </p:spPr>
        <p:txBody>
          <a:bodyPr/>
          <a:lstStyle/>
          <a:p>
            <a:pPr marL="0" indent="0" algn="just">
              <a:lnSpc>
                <a:spcPct val="100000"/>
              </a:lnSpc>
              <a:buNone/>
            </a:pPr>
            <a:r>
              <a:rPr lang="cs-CZ" b="1" dirty="0" smtClean="0">
                <a:solidFill>
                  <a:srgbClr val="002060"/>
                </a:solidFill>
                <a:latin typeface="Calibri" panose="020F0502020204030204" pitchFamily="34" charset="0"/>
                <a:cs typeface="Calibri" panose="020F0502020204030204" pitchFamily="34" charset="0"/>
              </a:rPr>
              <a:t>2.  ZVYŠOVÁNÍ ZAMĚSTNANOSTI CÍLOVÝCH SKUPIN</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Zprostředkování </a:t>
            </a:r>
            <a:r>
              <a:rPr lang="cs-CZ" sz="2000" dirty="0">
                <a:solidFill>
                  <a:srgbClr val="002060"/>
                </a:solidFill>
                <a:latin typeface="Calibri" panose="020F0502020204030204" pitchFamily="34" charset="0"/>
                <a:cs typeface="Calibri" panose="020F0502020204030204" pitchFamily="34" charset="0"/>
              </a:rPr>
              <a:t>zaměstnání</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Realizace </a:t>
            </a:r>
            <a:r>
              <a:rPr lang="cs-CZ" sz="1600" dirty="0">
                <a:solidFill>
                  <a:srgbClr val="002060"/>
                </a:solidFill>
                <a:latin typeface="Calibri" panose="020F0502020204030204" pitchFamily="34" charset="0"/>
                <a:cs typeface="Calibri" panose="020F0502020204030204" pitchFamily="34" charset="0"/>
              </a:rPr>
              <a:t>činností souvisejících s vyhledáváním zaměstnání pro osobu, která se o práci uchází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Vyhledávání </a:t>
            </a:r>
            <a:r>
              <a:rPr lang="cs-CZ" sz="1600" dirty="0">
                <a:solidFill>
                  <a:srgbClr val="002060"/>
                </a:solidFill>
                <a:latin typeface="Calibri" panose="020F0502020204030204" pitchFamily="34" charset="0"/>
                <a:cs typeface="Calibri" panose="020F0502020204030204" pitchFamily="34" charset="0"/>
              </a:rPr>
              <a:t>zaměstnanců pro zaměstnavatele, který hledá nové pracovní síly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Poradenská </a:t>
            </a:r>
            <a:r>
              <a:rPr lang="cs-CZ" sz="1600" dirty="0">
                <a:solidFill>
                  <a:srgbClr val="002060"/>
                </a:solidFill>
                <a:latin typeface="Calibri" panose="020F0502020204030204" pitchFamily="34" charset="0"/>
                <a:cs typeface="Calibri" panose="020F0502020204030204" pitchFamily="34" charset="0"/>
              </a:rPr>
              <a:t>a informační činnost v oblasti pracovních příležitostí </a:t>
            </a:r>
            <a:endParaRPr lang="cs-CZ" sz="1600" dirty="0" smtClean="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endParaRPr lang="cs-CZ" sz="16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vytváření nových pracovních míst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Tvorba </a:t>
            </a:r>
            <a:r>
              <a:rPr lang="cs-CZ" sz="1600" dirty="0">
                <a:solidFill>
                  <a:srgbClr val="002060"/>
                </a:solidFill>
                <a:latin typeface="Calibri" panose="020F0502020204030204" pitchFamily="34" charset="0"/>
                <a:cs typeface="Calibri" panose="020F0502020204030204" pitchFamily="34" charset="0"/>
              </a:rPr>
              <a:t>pracovních míst pro osoby z cílových skupin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Podpora </a:t>
            </a:r>
            <a:r>
              <a:rPr lang="cs-CZ" sz="1600" dirty="0">
                <a:solidFill>
                  <a:srgbClr val="002060"/>
                </a:solidFill>
                <a:latin typeface="Calibri" panose="020F0502020204030204" pitchFamily="34" charset="0"/>
                <a:cs typeface="Calibri" panose="020F0502020204030204" pitchFamily="34" charset="0"/>
              </a:rPr>
              <a:t>uplatnění na trhu práce formou příspěvku na úhradu mzdových nákladů zaměstnavatelům (může zakládat veřejnou podporu) </a:t>
            </a:r>
            <a:endParaRPr lang="cs-CZ" sz="1600" dirty="0" smtClean="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endParaRPr lang="cs-CZ" sz="16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umístění na uvolněná pracovní místa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Příspěvek </a:t>
            </a:r>
            <a:r>
              <a:rPr lang="cs-CZ" sz="1600" dirty="0">
                <a:solidFill>
                  <a:srgbClr val="002060"/>
                </a:solidFill>
                <a:latin typeface="Calibri" panose="020F0502020204030204" pitchFamily="34" charset="0"/>
                <a:cs typeface="Calibri" panose="020F0502020204030204" pitchFamily="34" charset="0"/>
              </a:rPr>
              <a:t>na úhradu mzdových nákladů zaměstnavatelům na umisťování osob z cílových skupin na pracovní místa, která budou z různých příčin (např. z důvodu odchodu do důchodu) na trhu práce uvolňována (může zakládat veřejnou podporu) </a:t>
            </a: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9270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96472" y="1472303"/>
            <a:ext cx="8387528" cy="4635216"/>
          </a:xfrm>
        </p:spPr>
        <p:txBody>
          <a:bodyPr/>
          <a:lstStyle/>
          <a:p>
            <a:pPr marL="0" indent="0" algn="just">
              <a:lnSpc>
                <a:spcPct val="100000"/>
              </a:lnSpc>
              <a:buNone/>
            </a:pPr>
            <a:r>
              <a:rPr lang="cs-CZ" b="1" dirty="0" smtClean="0">
                <a:solidFill>
                  <a:srgbClr val="002060"/>
                </a:solidFill>
                <a:latin typeface="Calibri" panose="020F0502020204030204" pitchFamily="34" charset="0"/>
                <a:cs typeface="Calibri" panose="020F0502020204030204" pitchFamily="34" charset="0"/>
              </a:rPr>
              <a:t>2.  ZVYŠOVÁNÍ ZAMĚSTNANOSTI CÍLOVÝCH SKUPIN</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zahájení podnikatelské činnosti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Aktivity </a:t>
            </a:r>
            <a:r>
              <a:rPr lang="cs-CZ" sz="1600" dirty="0">
                <a:solidFill>
                  <a:srgbClr val="002060"/>
                </a:solidFill>
                <a:latin typeface="Calibri" panose="020F0502020204030204" pitchFamily="34" charset="0"/>
                <a:cs typeface="Calibri" panose="020F0502020204030204" pitchFamily="34" charset="0"/>
              </a:rPr>
              <a:t>před zahájením podnikání a na ně navazující aktivity po zahájení podnikání formou vzdělávání a poradenství</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Podpora </a:t>
            </a:r>
            <a:r>
              <a:rPr lang="cs-CZ" sz="1600" dirty="0">
                <a:solidFill>
                  <a:srgbClr val="002060"/>
                </a:solidFill>
                <a:latin typeface="Calibri" panose="020F0502020204030204" pitchFamily="34" charset="0"/>
                <a:cs typeface="Calibri" panose="020F0502020204030204" pitchFamily="34" charset="0"/>
              </a:rPr>
              <a:t>osob, které při zahájení projektu nebyly OSVČ (neměly oprávnění), nevylučuje se ale jejich předchozí zařazení mezi OSVČ, které již bylo ukončeno, nebo přerušeno (podpora pro osoby, které zahájí podnikání, může trvat maximálně 2 roky po zahájení podnikání a bude se jednat o veřejnou podporu) </a:t>
            </a:r>
            <a:endParaRPr lang="cs-CZ" sz="1600" dirty="0" smtClean="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endParaRPr lang="cs-CZ" sz="16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spolupráce lokálních partnerů na trhu práce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Podpora </a:t>
            </a:r>
            <a:r>
              <a:rPr lang="cs-CZ" sz="1600" dirty="0">
                <a:solidFill>
                  <a:srgbClr val="002060"/>
                </a:solidFill>
                <a:latin typeface="Calibri" panose="020F0502020204030204" pitchFamily="34" charset="0"/>
                <a:cs typeface="Calibri" panose="020F0502020204030204" pitchFamily="34" charset="0"/>
              </a:rPr>
              <a:t>vzájemné spolupráce subjektů veřejného, neziskového a soukromého sektoru na úrovni MAS s cílem pomoci cílovým skupinám při uplatnění na trhu práce, a to i s využitím nových a netradičních metod podporujících zaměstnanost na lokální úrovni</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Monitoring </a:t>
            </a:r>
            <a:r>
              <a:rPr lang="cs-CZ" sz="1600" dirty="0">
                <a:solidFill>
                  <a:srgbClr val="002060"/>
                </a:solidFill>
                <a:latin typeface="Calibri" panose="020F0502020204030204" pitchFamily="34" charset="0"/>
                <a:cs typeface="Calibri" panose="020F0502020204030204" pitchFamily="34" charset="0"/>
              </a:rPr>
              <a:t>lokálního trhu práce pro potřeby zprostředkování pracovních míst cílovým skupinám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Vytvoření </a:t>
            </a:r>
            <a:r>
              <a:rPr lang="cs-CZ" sz="1600" dirty="0">
                <a:solidFill>
                  <a:srgbClr val="002060"/>
                </a:solidFill>
                <a:latin typeface="Calibri" panose="020F0502020204030204" pitchFamily="34" charset="0"/>
                <a:cs typeface="Calibri" panose="020F0502020204030204" pitchFamily="34" charset="0"/>
              </a:rPr>
              <a:t>a provoz lokální burzy práce nebo </a:t>
            </a:r>
            <a:r>
              <a:rPr lang="cs-CZ" sz="1600" dirty="0" err="1">
                <a:solidFill>
                  <a:srgbClr val="002060"/>
                </a:solidFill>
                <a:latin typeface="Calibri" panose="020F0502020204030204" pitchFamily="34" charset="0"/>
                <a:cs typeface="Calibri" panose="020F0502020204030204" pitchFamily="34" charset="0"/>
              </a:rPr>
              <a:t>job</a:t>
            </a:r>
            <a:r>
              <a:rPr lang="cs-CZ" sz="1600" dirty="0">
                <a:solidFill>
                  <a:srgbClr val="002060"/>
                </a:solidFill>
                <a:latin typeface="Calibri" panose="020F0502020204030204" pitchFamily="34" charset="0"/>
                <a:cs typeface="Calibri" panose="020F0502020204030204" pitchFamily="34" charset="0"/>
              </a:rPr>
              <a:t> centra (tj. systém sloužící ke zprostředkování volných pracovních pozic nabízených lokálními zaměstnavateli ve prospěch osob hledajících zaměstnání) </a:t>
            </a: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0068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23528" y="1472303"/>
            <a:ext cx="8406488" cy="4635216"/>
          </a:xfrm>
        </p:spPr>
        <p:txBody>
          <a:bodyPr/>
          <a:lstStyle/>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3. PODPORA UDRŽITELNOSTI CÍLOVÝCH SKUPIN NA TRHU PRÁCE</a:t>
            </a:r>
          </a:p>
          <a:p>
            <a:pPr marL="0" indent="0" algn="just">
              <a:lnSpc>
                <a:spcPct val="100000"/>
              </a:lnSpc>
              <a:spcBef>
                <a:spcPts val="0"/>
              </a:spcBef>
              <a:spcAft>
                <a:spcPts val="0"/>
              </a:spcAft>
              <a:buNone/>
            </a:pPr>
            <a:endParaRPr lang="cs-CZ" sz="600" b="1" cap="all" dirty="0" smtClean="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flexibilních forem zaměstnání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Vytváření </a:t>
            </a:r>
            <a:r>
              <a:rPr lang="cs-CZ" sz="1600" dirty="0">
                <a:solidFill>
                  <a:srgbClr val="002060"/>
                </a:solidFill>
                <a:latin typeface="Calibri" panose="020F0502020204030204" pitchFamily="34" charset="0"/>
                <a:cs typeface="Calibri" panose="020F0502020204030204" pitchFamily="34" charset="0"/>
              </a:rPr>
              <a:t>podmínek pro snazší uplatnění cílových skupin na trhu práce prostřednictvím flexibilních forem zaměstnávání (včetně poskytování mzdových příspěvků na nově vytvořená pracovní místa; může zakládat veřejnou podporu)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Mezi </a:t>
            </a:r>
            <a:r>
              <a:rPr lang="cs-CZ" sz="1600" dirty="0">
                <a:solidFill>
                  <a:srgbClr val="002060"/>
                </a:solidFill>
                <a:latin typeface="Calibri" panose="020F0502020204030204" pitchFamily="34" charset="0"/>
                <a:cs typeface="Calibri" panose="020F0502020204030204" pitchFamily="34" charset="0"/>
              </a:rPr>
              <a:t>flexibilní formy zaměstnání patří například zkrácený úvazek, rotace na pracovním místě, sdílení pracovního místa, práce na dálku </a:t>
            </a: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Zprostředkování </a:t>
            </a:r>
            <a:r>
              <a:rPr lang="cs-CZ" sz="2000" dirty="0">
                <a:solidFill>
                  <a:srgbClr val="002060"/>
                </a:solidFill>
                <a:latin typeface="Calibri" panose="020F0502020204030204" pitchFamily="34" charset="0"/>
                <a:cs typeface="Calibri" panose="020F0502020204030204" pitchFamily="34" charset="0"/>
              </a:rPr>
              <a:t>dočasného přidělení zaměstnance k jinému zaměstnavateli </a:t>
            </a:r>
          </a:p>
          <a:p>
            <a:pPr marL="0" indent="0" algn="just">
              <a:lnSpc>
                <a:spcPct val="100000"/>
              </a:lnSpc>
              <a:spcBef>
                <a:spcPts val="0"/>
              </a:spcBef>
              <a:spcAft>
                <a:spcPts val="0"/>
              </a:spcAft>
              <a:buNone/>
            </a:pPr>
            <a:r>
              <a:rPr lang="cs-CZ" sz="1600" dirty="0">
                <a:solidFill>
                  <a:srgbClr val="002060"/>
                </a:solidFill>
                <a:latin typeface="Calibri" panose="020F0502020204030204" pitchFamily="34" charset="0"/>
                <a:cs typeface="Calibri" panose="020F0502020204030204" pitchFamily="34" charset="0"/>
              </a:rPr>
              <a:t>Zprostředkování dočasného přidělení zaměstnance k jinému zaměstnavateli dle § </a:t>
            </a:r>
            <a:r>
              <a:rPr lang="cs-CZ" sz="1600" dirty="0" smtClean="0">
                <a:solidFill>
                  <a:srgbClr val="002060"/>
                </a:solidFill>
                <a:latin typeface="Calibri" panose="020F0502020204030204" pitchFamily="34" charset="0"/>
                <a:cs typeface="Calibri" panose="020F0502020204030204" pitchFamily="34" charset="0"/>
              </a:rPr>
              <a:t>43 a </a:t>
            </a:r>
            <a:r>
              <a:rPr lang="cs-CZ" sz="1600" dirty="0">
                <a:solidFill>
                  <a:srgbClr val="002060"/>
                </a:solidFill>
                <a:latin typeface="Calibri" panose="020F0502020204030204" pitchFamily="34" charset="0"/>
                <a:cs typeface="Calibri" panose="020F0502020204030204" pitchFamily="34" charset="0"/>
              </a:rPr>
              <a:t>zákona č. 262/2006 Sb., zákoník práce (nejedná se o agenturní zaměstnávání). Veřejnou podporu získá ten zaměstnavatel, kterému vznikne výhoda při dočasném přidělení zaměstnance v případě čerpání mzdového příspěvku. </a:t>
            </a: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Podpora </a:t>
            </a:r>
            <a:r>
              <a:rPr lang="cs-CZ" sz="2000" dirty="0">
                <a:solidFill>
                  <a:srgbClr val="002060"/>
                </a:solidFill>
                <a:latin typeface="Calibri" panose="020F0502020204030204" pitchFamily="34" charset="0"/>
                <a:cs typeface="Calibri" panose="020F0502020204030204" pitchFamily="34" charset="0"/>
              </a:rPr>
              <a:t>zaměstnanců </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Poradenství </a:t>
            </a:r>
            <a:r>
              <a:rPr lang="cs-CZ" sz="1600" dirty="0">
                <a:solidFill>
                  <a:srgbClr val="002060"/>
                </a:solidFill>
                <a:latin typeface="Calibri" panose="020F0502020204030204" pitchFamily="34" charset="0"/>
                <a:cs typeface="Calibri" panose="020F0502020204030204" pitchFamily="34" charset="0"/>
              </a:rPr>
              <a:t>a rekvalifikace pro zaměstnance ve výpovědi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Vzdělávání </a:t>
            </a:r>
            <a:r>
              <a:rPr lang="cs-CZ" sz="1600" dirty="0">
                <a:solidFill>
                  <a:srgbClr val="002060"/>
                </a:solidFill>
                <a:latin typeface="Calibri" panose="020F0502020204030204" pitchFamily="34" charset="0"/>
                <a:cs typeface="Calibri" panose="020F0502020204030204" pitchFamily="34" charset="0"/>
              </a:rPr>
              <a:t>nových zaměstnanců, kteří byli v projektech přijati na nově vytvořená nebo uvolněná pracovní místa (může zakládat veřejnou podporu) </a:t>
            </a: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 </a:t>
            </a:r>
          </a:p>
          <a:p>
            <a:pPr marL="0" indent="0" algn="just">
              <a:lnSpc>
                <a:spcPct val="100000"/>
              </a:lnSpc>
              <a:spcBef>
                <a:spcPts val="0"/>
              </a:spcBef>
              <a:spcAft>
                <a:spcPts val="0"/>
              </a:spcAft>
              <a:buNone/>
            </a:pPr>
            <a:endParaRPr lang="cs-CZ" sz="2000" b="1" cap="all"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641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Podporované aktivity</a:t>
            </a:r>
            <a:endParaRPr lang="cs-CZ" dirty="0"/>
          </a:p>
        </p:txBody>
      </p:sp>
      <p:sp>
        <p:nvSpPr>
          <p:cNvPr id="3" name="Zástupný symbol pro obsah 2"/>
          <p:cNvSpPr>
            <a:spLocks noGrp="1"/>
          </p:cNvSpPr>
          <p:nvPr>
            <p:ph idx="1"/>
          </p:nvPr>
        </p:nvSpPr>
        <p:spPr>
          <a:xfrm>
            <a:off x="377512" y="1472303"/>
            <a:ext cx="8406488" cy="4635216"/>
          </a:xfrm>
        </p:spPr>
        <p:txBody>
          <a:bodyPr/>
          <a:lstStyle/>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4. PODPORA PROSTUPNÉHO ZAMĚSTNÁVÁNÍ</a:t>
            </a:r>
          </a:p>
          <a:p>
            <a:pPr marL="0" indent="0" algn="just">
              <a:lnSpc>
                <a:spcPct val="100000"/>
              </a:lnSpc>
              <a:spcBef>
                <a:spcPts val="0"/>
              </a:spcBef>
              <a:spcAft>
                <a:spcPts val="0"/>
              </a:spcAft>
              <a:buNone/>
            </a:pPr>
            <a:r>
              <a:rPr lang="cs-CZ" sz="1600" u="sng" dirty="0">
                <a:solidFill>
                  <a:srgbClr val="002060"/>
                </a:solidFill>
                <a:latin typeface="Calibri" panose="020F0502020204030204" pitchFamily="34" charset="0"/>
                <a:cs typeface="Calibri" panose="020F0502020204030204" pitchFamily="34" charset="0"/>
              </a:rPr>
              <a:t>Příklady podporovaných aktivit: </a:t>
            </a:r>
            <a:endParaRPr lang="cs-CZ" sz="1600" dirty="0">
              <a:solidFill>
                <a:srgbClr val="002060"/>
              </a:solidFill>
              <a:latin typeface="Calibri" panose="020F0502020204030204" pitchFamily="34" charset="0"/>
              <a:cs typeface="Calibri" panose="020F0502020204030204" pitchFamily="34" charset="0"/>
            </a:endParaRP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Aktivity </a:t>
            </a:r>
            <a:r>
              <a:rPr lang="cs-CZ" sz="1600" dirty="0">
                <a:solidFill>
                  <a:srgbClr val="002060"/>
                </a:solidFill>
                <a:latin typeface="Calibri" panose="020F0502020204030204" pitchFamily="34" charset="0"/>
                <a:cs typeface="Calibri" panose="020F0502020204030204" pitchFamily="34" charset="0"/>
              </a:rPr>
              <a:t>umožňující za pomoci doprovodných opatření podle individuálních potřeb (podporované zaměstnávání, komplexní práce s cílovou skupinou) postupné zapojování dlouhodobě nezaměstnaných osob a osob s minimálními pracovními zkušenostmi na trh práce, získávání pracovních návyků a zkušeností, a to i s využitím nástrojů podpory zaměstnanosti, které povedou k dlouhodobému uplatnění těchto osob na trhu práce </a:t>
            </a:r>
          </a:p>
          <a:p>
            <a:pPr marL="0" lvl="0" indent="0" algn="just">
              <a:lnSpc>
                <a:spcPct val="100000"/>
              </a:lnSpc>
              <a:spcBef>
                <a:spcPts val="0"/>
              </a:spcBef>
              <a:spcAft>
                <a:spcPts val="0"/>
              </a:spcAft>
              <a:buNone/>
            </a:pPr>
            <a:r>
              <a:rPr lang="cs-CZ" sz="1600" dirty="0" smtClean="0">
                <a:solidFill>
                  <a:srgbClr val="002060"/>
                </a:solidFill>
                <a:latin typeface="Calibri" panose="020F0502020204030204" pitchFamily="34" charset="0"/>
                <a:cs typeface="Calibri" panose="020F0502020204030204" pitchFamily="34" charset="0"/>
              </a:rPr>
              <a:t>- Zvyšování </a:t>
            </a:r>
            <a:r>
              <a:rPr lang="cs-CZ" sz="1600" dirty="0">
                <a:solidFill>
                  <a:srgbClr val="002060"/>
                </a:solidFill>
                <a:latin typeface="Calibri" panose="020F0502020204030204" pitchFamily="34" charset="0"/>
                <a:cs typeface="Calibri" panose="020F0502020204030204" pitchFamily="34" charset="0"/>
              </a:rPr>
              <a:t>motivace zaměstnavatelů k vytváření udržitelných pracovních míst s využitím nástrojů jako jsou pracovní místa na zkoušku, pracovní místa ve prospěch obcí a veřejně prospěšných institucí, pracovní místa u soukromých zaměstnavatelů, krátkodobé pracovní příležitosti, sezónní pracovní místa, pracovní trénink, placené odborné praxe a stáže, </a:t>
            </a:r>
            <a:r>
              <a:rPr lang="cs-CZ" sz="1600" dirty="0" err="1">
                <a:solidFill>
                  <a:srgbClr val="002060"/>
                </a:solidFill>
                <a:latin typeface="Calibri" panose="020F0502020204030204" pitchFamily="34" charset="0"/>
                <a:cs typeface="Calibri" panose="020F0502020204030204" pitchFamily="34" charset="0"/>
              </a:rPr>
              <a:t>mentoring</a:t>
            </a:r>
            <a:r>
              <a:rPr lang="cs-CZ" sz="1600" dirty="0">
                <a:solidFill>
                  <a:srgbClr val="002060"/>
                </a:solidFill>
                <a:latin typeface="Calibri" panose="020F0502020204030204" pitchFamily="34" charset="0"/>
                <a:cs typeface="Calibri" panose="020F0502020204030204" pitchFamily="34" charset="0"/>
              </a:rPr>
              <a:t> apod. </a:t>
            </a:r>
          </a:p>
          <a:p>
            <a:pPr marL="0" indent="0">
              <a:buNone/>
            </a:pP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1417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Cílové skupiny, partneři</a:t>
            </a:r>
            <a:endParaRPr lang="cs-CZ" dirty="0"/>
          </a:p>
        </p:txBody>
      </p:sp>
      <p:sp>
        <p:nvSpPr>
          <p:cNvPr id="3" name="Zástupný symbol pro obsah 2"/>
          <p:cNvSpPr>
            <a:spLocks noGrp="1"/>
          </p:cNvSpPr>
          <p:nvPr>
            <p:ph idx="1"/>
          </p:nvPr>
        </p:nvSpPr>
        <p:spPr>
          <a:xfrm>
            <a:off x="467544" y="1556792"/>
            <a:ext cx="8316456" cy="5040560"/>
          </a:xfrm>
        </p:spPr>
        <p:txBody>
          <a:bodyPr/>
          <a:lstStyle/>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Cílové skupiny:</a:t>
            </a: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Zaměstnanci</a:t>
            </a: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Uchazeči o zaměstnání</a:t>
            </a: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Zájemci o zaměstnání</a:t>
            </a: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Neaktivní osoby </a:t>
            </a:r>
          </a:p>
          <a:p>
            <a:pPr marL="0" indent="0" algn="just">
              <a:lnSpc>
                <a:spcPct val="100000"/>
              </a:lnSpc>
              <a:spcBef>
                <a:spcPts val="0"/>
              </a:spcBef>
              <a:spcAft>
                <a:spcPts val="0"/>
              </a:spcAft>
              <a:buNone/>
            </a:pPr>
            <a:endParaRPr lang="cs-CZ" sz="1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5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b="1" cap="all" dirty="0" smtClean="0">
                <a:solidFill>
                  <a:srgbClr val="002060"/>
                </a:solidFill>
                <a:latin typeface="Calibri" panose="020F0502020204030204" pitchFamily="34" charset="0"/>
                <a:cs typeface="Calibri" panose="020F0502020204030204" pitchFamily="34" charset="0"/>
              </a:rPr>
              <a:t>Partneři projektu:</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Partneři </a:t>
            </a:r>
            <a:r>
              <a:rPr lang="cs-CZ" sz="2000" dirty="0">
                <a:solidFill>
                  <a:srgbClr val="002060"/>
                </a:solidFill>
                <a:latin typeface="Calibri" panose="020F0502020204030204" pitchFamily="34" charset="0"/>
                <a:cs typeface="Calibri" panose="020F0502020204030204" pitchFamily="34" charset="0"/>
              </a:rPr>
              <a:t>s finančním </a:t>
            </a:r>
            <a:r>
              <a:rPr lang="cs-CZ" sz="2000" dirty="0" smtClean="0">
                <a:solidFill>
                  <a:srgbClr val="002060"/>
                </a:solidFill>
                <a:latin typeface="Calibri" panose="020F0502020204030204" pitchFamily="34" charset="0"/>
                <a:cs typeface="Calibri" panose="020F0502020204030204" pitchFamily="34" charset="0"/>
              </a:rPr>
              <a:t>příspěvkem</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Partneři </a:t>
            </a:r>
            <a:r>
              <a:rPr lang="cs-CZ" sz="2000" dirty="0">
                <a:solidFill>
                  <a:srgbClr val="002060"/>
                </a:solidFill>
                <a:latin typeface="Calibri" panose="020F0502020204030204" pitchFamily="34" charset="0"/>
                <a:cs typeface="Calibri" panose="020F0502020204030204" pitchFamily="34" charset="0"/>
              </a:rPr>
              <a:t>bez finančního </a:t>
            </a:r>
            <a:r>
              <a:rPr lang="cs-CZ" sz="2000" dirty="0" smtClean="0">
                <a:solidFill>
                  <a:srgbClr val="002060"/>
                </a:solidFill>
                <a:latin typeface="Calibri" panose="020F0502020204030204" pitchFamily="34" charset="0"/>
                <a:cs typeface="Calibri" panose="020F0502020204030204" pitchFamily="34" charset="0"/>
              </a:rPr>
              <a:t>příspěvku</a:t>
            </a:r>
          </a:p>
          <a:p>
            <a:pPr marL="0" indent="0" algn="just">
              <a:lnSpc>
                <a:spcPct val="100000"/>
              </a:lnSpc>
              <a:spcBef>
                <a:spcPts val="0"/>
              </a:spcBef>
              <a:spcAft>
                <a:spcPts val="0"/>
              </a:spcAft>
              <a:buNone/>
            </a:pPr>
            <a:endParaRPr lang="cs-CZ" sz="1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b="1" dirty="0" smtClean="0">
                <a:solidFill>
                  <a:srgbClr val="002060"/>
                </a:solidFill>
                <a:latin typeface="Calibri" panose="020F0502020204030204" pitchFamily="34" charset="0"/>
                <a:cs typeface="Calibri" panose="020F0502020204030204" pitchFamily="34" charset="0"/>
              </a:rPr>
              <a:t>ZAPOJENÍ ÚP ČR DO PROJEKTU:</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Pouze </a:t>
            </a:r>
            <a:r>
              <a:rPr lang="cs-CZ" sz="2000" dirty="0">
                <a:solidFill>
                  <a:srgbClr val="002060"/>
                </a:solidFill>
                <a:latin typeface="Calibri" panose="020F0502020204030204" pitchFamily="34" charset="0"/>
                <a:cs typeface="Calibri" panose="020F0502020204030204" pitchFamily="34" charset="0"/>
              </a:rPr>
              <a:t>formou partnera bez finančního příspěvku</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Z </a:t>
            </a:r>
            <a:r>
              <a:rPr lang="cs-CZ" sz="2000" dirty="0">
                <a:solidFill>
                  <a:srgbClr val="002060"/>
                </a:solidFill>
                <a:latin typeface="Calibri" panose="020F0502020204030204" pitchFamily="34" charset="0"/>
                <a:cs typeface="Calibri" panose="020F0502020204030204" pitchFamily="34" charset="0"/>
              </a:rPr>
              <a:t>nástrojů APZ budou podporovány pouze rekvalifikace, jinak ÚP ČR realizují samostatně (VPP, SÚPM)</a:t>
            </a: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 Doporučená </a:t>
            </a:r>
            <a:r>
              <a:rPr lang="cs-CZ" sz="2000" dirty="0">
                <a:solidFill>
                  <a:srgbClr val="002060"/>
                </a:solidFill>
                <a:latin typeface="Calibri" panose="020F0502020204030204" pitchFamily="34" charset="0"/>
                <a:cs typeface="Calibri" panose="020F0502020204030204" pitchFamily="34" charset="0"/>
              </a:rPr>
              <a:t>konzultace MAS zaměření výzev s příslušnými kontaktními pracovišti ÚP ČR </a:t>
            </a:r>
            <a:r>
              <a:rPr lang="cs-CZ" sz="2000" dirty="0" smtClean="0">
                <a:solidFill>
                  <a:srgbClr val="002060"/>
                </a:solidFill>
                <a:latin typeface="Calibri" panose="020F0502020204030204" pitchFamily="34" charset="0"/>
                <a:cs typeface="Calibri" panose="020F0502020204030204" pitchFamily="34" charset="0"/>
              </a:rPr>
              <a:t> </a:t>
            </a: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2000" b="1"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04962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Financování projektu</a:t>
            </a:r>
            <a:endParaRPr lang="cs-CZ" dirty="0"/>
          </a:p>
        </p:txBody>
      </p:sp>
      <p:sp>
        <p:nvSpPr>
          <p:cNvPr id="3" name="Zástupný symbol pro obsah 2"/>
          <p:cNvSpPr>
            <a:spLocks noGrp="1"/>
          </p:cNvSpPr>
          <p:nvPr>
            <p:ph idx="1"/>
          </p:nvPr>
        </p:nvSpPr>
        <p:spPr>
          <a:xfrm>
            <a:off x="395536" y="1412776"/>
            <a:ext cx="8388464" cy="4563208"/>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Míra podpory: </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Obce, dobrovolné svazky obcí (s výjimkou škol a školských zařízení), dobrovolné </a:t>
            </a:r>
            <a:r>
              <a:rPr lang="cs-CZ" sz="2000" dirty="0">
                <a:solidFill>
                  <a:srgbClr val="002060"/>
                </a:solidFill>
                <a:latin typeface="Calibri" panose="020F0502020204030204" pitchFamily="34" charset="0"/>
                <a:cs typeface="Calibri" panose="020F0502020204030204" pitchFamily="34" charset="0"/>
              </a:rPr>
              <a:t>svazky </a:t>
            </a:r>
            <a:r>
              <a:rPr lang="cs-CZ" sz="2000" dirty="0" smtClean="0">
                <a:solidFill>
                  <a:srgbClr val="002060"/>
                </a:solidFill>
                <a:latin typeface="Calibri" panose="020F0502020204030204" pitchFamily="34" charset="0"/>
                <a:cs typeface="Calibri" panose="020F0502020204030204" pitchFamily="34" charset="0"/>
              </a:rPr>
              <a:t>obcí  95%</a:t>
            </a: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Soukromoprávní subjekty vykonávající veřejně prospěšnou </a:t>
            </a:r>
            <a:r>
              <a:rPr lang="cs-CZ" sz="2000" dirty="0" smtClean="0">
                <a:solidFill>
                  <a:srgbClr val="002060"/>
                </a:solidFill>
                <a:latin typeface="Calibri" panose="020F0502020204030204" pitchFamily="34" charset="0"/>
                <a:cs typeface="Calibri" panose="020F0502020204030204" pitchFamily="34" charset="0"/>
              </a:rPr>
              <a:t>činnost – </a:t>
            </a:r>
            <a:r>
              <a:rPr lang="cs-CZ" sz="2000" dirty="0" err="1" smtClean="0">
                <a:solidFill>
                  <a:srgbClr val="002060"/>
                </a:solidFill>
                <a:latin typeface="Calibri" panose="020F0502020204030204" pitchFamily="34" charset="0"/>
                <a:cs typeface="Calibri" panose="020F0502020204030204" pitchFamily="34" charset="0"/>
              </a:rPr>
              <a:t>ops</a:t>
            </a:r>
            <a:r>
              <a:rPr lang="cs-CZ" sz="2000" dirty="0" smtClean="0">
                <a:solidFill>
                  <a:srgbClr val="002060"/>
                </a:solidFill>
                <a:latin typeface="Calibri" panose="020F0502020204030204" pitchFamily="34" charset="0"/>
                <a:cs typeface="Calibri" panose="020F0502020204030204" pitchFamily="34" charset="0"/>
              </a:rPr>
              <a:t>, spolky, ústavy, církve </a:t>
            </a:r>
            <a:r>
              <a:rPr lang="cs-CZ" sz="2000" dirty="0">
                <a:solidFill>
                  <a:srgbClr val="002060"/>
                </a:solidFill>
                <a:latin typeface="Calibri" panose="020F0502020204030204" pitchFamily="34" charset="0"/>
                <a:cs typeface="Calibri" panose="020F0502020204030204" pitchFamily="34" charset="0"/>
              </a:rPr>
              <a:t>a náboženské </a:t>
            </a:r>
            <a:r>
              <a:rPr lang="cs-CZ" sz="2000" dirty="0" smtClean="0">
                <a:solidFill>
                  <a:srgbClr val="002060"/>
                </a:solidFill>
                <a:latin typeface="Calibri" panose="020F0502020204030204" pitchFamily="34" charset="0"/>
                <a:cs typeface="Calibri" panose="020F0502020204030204" pitchFamily="34" charset="0"/>
              </a:rPr>
              <a:t>společnosti, nadace </a:t>
            </a:r>
            <a:r>
              <a:rPr lang="cs-CZ" sz="2000" dirty="0">
                <a:solidFill>
                  <a:srgbClr val="002060"/>
                </a:solidFill>
                <a:latin typeface="Calibri" panose="020F0502020204030204" pitchFamily="34" charset="0"/>
                <a:cs typeface="Calibri" panose="020F0502020204030204" pitchFamily="34" charset="0"/>
              </a:rPr>
              <a:t>a nadační </a:t>
            </a:r>
            <a:r>
              <a:rPr lang="cs-CZ" sz="2000" dirty="0" smtClean="0">
                <a:solidFill>
                  <a:srgbClr val="002060"/>
                </a:solidFill>
                <a:latin typeface="Calibri" panose="020F0502020204030204" pitchFamily="34" charset="0"/>
                <a:cs typeface="Calibri" panose="020F0502020204030204" pitchFamily="34" charset="0"/>
              </a:rPr>
              <a:t>fondy, místní </a:t>
            </a:r>
            <a:r>
              <a:rPr lang="cs-CZ" sz="2000" dirty="0">
                <a:solidFill>
                  <a:srgbClr val="002060"/>
                </a:solidFill>
                <a:latin typeface="Calibri" panose="020F0502020204030204" pitchFamily="34" charset="0"/>
                <a:cs typeface="Calibri" panose="020F0502020204030204" pitchFamily="34" charset="0"/>
              </a:rPr>
              <a:t>akční </a:t>
            </a:r>
            <a:r>
              <a:rPr lang="cs-CZ" sz="2000" dirty="0" smtClean="0">
                <a:solidFill>
                  <a:srgbClr val="002060"/>
                </a:solidFill>
                <a:latin typeface="Calibri" panose="020F0502020204030204" pitchFamily="34" charset="0"/>
                <a:cs typeface="Calibri" panose="020F0502020204030204" pitchFamily="34" charset="0"/>
              </a:rPr>
              <a:t>skupiny, hospodářská </a:t>
            </a:r>
            <a:r>
              <a:rPr lang="cs-CZ" sz="2000" dirty="0">
                <a:solidFill>
                  <a:srgbClr val="002060"/>
                </a:solidFill>
                <a:latin typeface="Calibri" panose="020F0502020204030204" pitchFamily="34" charset="0"/>
                <a:cs typeface="Calibri" panose="020F0502020204030204" pitchFamily="34" charset="0"/>
              </a:rPr>
              <a:t>komora, </a:t>
            </a:r>
            <a:r>
              <a:rPr lang="cs-CZ" sz="2000" dirty="0" smtClean="0">
                <a:solidFill>
                  <a:srgbClr val="002060"/>
                </a:solidFill>
                <a:latin typeface="Calibri" panose="020F0502020204030204" pitchFamily="34" charset="0"/>
                <a:cs typeface="Calibri" panose="020F0502020204030204" pitchFamily="34" charset="0"/>
              </a:rPr>
              <a:t>agrární komora, svazy</a:t>
            </a:r>
            <a:r>
              <a:rPr lang="cs-CZ" sz="2000" dirty="0">
                <a:solidFill>
                  <a:srgbClr val="002060"/>
                </a:solidFill>
                <a:latin typeface="Calibri" panose="020F0502020204030204" pitchFamily="34" charset="0"/>
                <a:cs typeface="Calibri" panose="020F0502020204030204" pitchFamily="34" charset="0"/>
              </a:rPr>
              <a:t>, asociace </a:t>
            </a:r>
            <a:r>
              <a:rPr lang="cs-CZ" sz="2000" dirty="0" smtClean="0">
                <a:solidFill>
                  <a:srgbClr val="002060"/>
                </a:solidFill>
                <a:latin typeface="Calibri" panose="020F0502020204030204" pitchFamily="34" charset="0"/>
                <a:cs typeface="Calibri" panose="020F0502020204030204" pitchFamily="34" charset="0"/>
              </a:rPr>
              <a:t>100%</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Obchodní společnosti, družstva, OSVČ 85%</a:t>
            </a:r>
          </a:p>
          <a:p>
            <a:pPr algn="just">
              <a:lnSpc>
                <a:spcPct val="100000"/>
              </a:lnSpc>
              <a:spcBef>
                <a:spcPts val="0"/>
              </a:spcBef>
              <a:spcAft>
                <a:spcPts val="0"/>
              </a:spcAft>
              <a:buFont typeface="Courier New" panose="02070309020205020404" pitchFamily="49" charset="0"/>
              <a:buChar char="o"/>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Rozsah způsobilých výdajů: </a:t>
            </a:r>
            <a:r>
              <a:rPr lang="cs-CZ" sz="2000" dirty="0" smtClean="0">
                <a:solidFill>
                  <a:srgbClr val="002060"/>
                </a:solidFill>
                <a:latin typeface="Calibri" panose="020F0502020204030204" pitchFamily="34" charset="0"/>
                <a:cs typeface="Calibri" panose="020F0502020204030204" pitchFamily="34" charset="0"/>
              </a:rPr>
              <a:t>400 000 – 3 340 000 Kč</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Nepřímé náklady: </a:t>
            </a:r>
            <a:r>
              <a:rPr lang="cs-CZ" sz="2000" dirty="0" smtClean="0">
                <a:solidFill>
                  <a:srgbClr val="002060"/>
                </a:solidFill>
                <a:latin typeface="Calibri" panose="020F0502020204030204" pitchFamily="34" charset="0"/>
                <a:cs typeface="Calibri" panose="020F0502020204030204" pitchFamily="34" charset="0"/>
              </a:rPr>
              <a:t>25% (resp. 15%, 5% podle podílu nákupu služeb v rozpočtu projektu)</a:t>
            </a:r>
          </a:p>
          <a:p>
            <a:pPr marL="0" indent="0" algn="just">
              <a:lnSpc>
                <a:spcPct val="100000"/>
              </a:lnSpc>
              <a:spcBef>
                <a:spcPts val="0"/>
              </a:spcBef>
              <a:spcAft>
                <a:spcPts val="0"/>
              </a:spcAft>
              <a:buNone/>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Investice</a:t>
            </a:r>
            <a:r>
              <a:rPr lang="cs-CZ" sz="2000" dirty="0" smtClean="0">
                <a:solidFill>
                  <a:srgbClr val="002060"/>
                </a:solidFill>
                <a:latin typeface="Calibri" panose="020F0502020204030204" pitchFamily="34" charset="0"/>
                <a:cs typeface="Calibri" panose="020F0502020204030204" pitchFamily="34" charset="0"/>
              </a:rPr>
              <a:t>: technické zhodnocení budov, max. 50% celkových přímých způsobilých výdajů</a:t>
            </a:r>
          </a:p>
          <a:p>
            <a:pPr marL="0" indent="0" algn="just">
              <a:lnSpc>
                <a:spcPct val="100000"/>
              </a:lnSpc>
              <a:spcBef>
                <a:spcPts val="0"/>
              </a:spcBef>
              <a:spcAft>
                <a:spcPts val="0"/>
              </a:spcAft>
              <a:buSzPct val="200000"/>
              <a:buNone/>
            </a:pPr>
            <a:endParaRPr lang="cs-CZ" sz="2000" dirty="0" smtClean="0">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Arial" panose="020B0604020202020204" pitchFamily="34" charset="0"/>
              <a:buChar char="•"/>
            </a:pPr>
            <a:endParaRPr lang="cs-CZ" sz="2000"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3685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a:t>Financování projektu</a:t>
            </a:r>
          </a:p>
        </p:txBody>
      </p:sp>
      <p:sp>
        <p:nvSpPr>
          <p:cNvPr id="3" name="Zástupný symbol pro obsah 2"/>
          <p:cNvSpPr>
            <a:spLocks noGrp="1"/>
          </p:cNvSpPr>
          <p:nvPr>
            <p:ph idx="1"/>
          </p:nvPr>
        </p:nvSpPr>
        <p:spPr>
          <a:xfrm>
            <a:off x="467544" y="1484784"/>
            <a:ext cx="8191400" cy="4320000"/>
          </a:xfrm>
        </p:spPr>
        <p:txBody>
          <a:bodyPr/>
          <a:lstStyle/>
          <a:p>
            <a:pPr marL="0" indent="0" algn="just">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Forma financování:  </a:t>
            </a:r>
            <a:r>
              <a:rPr lang="cs-CZ" sz="2000" dirty="0">
                <a:solidFill>
                  <a:srgbClr val="002060"/>
                </a:solidFill>
                <a:latin typeface="Calibri" panose="020F0502020204030204" pitchFamily="34" charset="0"/>
                <a:cs typeface="Calibri" panose="020F0502020204030204" pitchFamily="34" charset="0"/>
              </a:rPr>
              <a:t>ex </a:t>
            </a:r>
            <a:r>
              <a:rPr lang="cs-CZ" sz="2000" dirty="0" smtClean="0">
                <a:solidFill>
                  <a:srgbClr val="002060"/>
                </a:solidFill>
                <a:latin typeface="Calibri" panose="020F0502020204030204" pitchFamily="34" charset="0"/>
                <a:cs typeface="Calibri" panose="020F0502020204030204" pitchFamily="34" charset="0"/>
              </a:rPr>
              <a:t>ante</a:t>
            </a: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Veřejná podpora: </a:t>
            </a:r>
            <a:r>
              <a:rPr lang="cs-CZ" sz="2000" dirty="0">
                <a:solidFill>
                  <a:srgbClr val="002060"/>
                </a:solidFill>
                <a:latin typeface="Calibri" panose="020F0502020204030204" pitchFamily="34" charset="0"/>
                <a:cs typeface="Calibri" panose="020F0502020204030204" pitchFamily="34" charset="0"/>
              </a:rPr>
              <a:t>de </a:t>
            </a:r>
            <a:r>
              <a:rPr lang="cs-CZ" sz="2000" dirty="0" err="1" smtClean="0">
                <a:solidFill>
                  <a:srgbClr val="002060"/>
                </a:solidFill>
                <a:latin typeface="Calibri" panose="020F0502020204030204" pitchFamily="34" charset="0"/>
                <a:cs typeface="Calibri" panose="020F0502020204030204" pitchFamily="34" charset="0"/>
              </a:rPr>
              <a:t>minimis</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6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Způsobilost projektu:</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Věcná = přijatelnost výdajů</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Časová = datum zahájení projektu až po vyhlášení výzvy MAS (26. 2. 2018)</a:t>
            </a: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Územní = projekt je realizován na území MAS Sdružení SPLAV (</a:t>
            </a:r>
            <a:r>
              <a:rPr lang="cs-CZ" sz="2000" dirty="0" smtClean="0">
                <a:solidFill>
                  <a:srgbClr val="002060"/>
                </a:solidFill>
                <a:latin typeface="Calibri" panose="020F0502020204030204" pitchFamily="34" charset="0"/>
                <a:cs typeface="Calibri" panose="020F0502020204030204" pitchFamily="34" charset="0"/>
              </a:rPr>
              <a:t>30 obcí</a:t>
            </a:r>
            <a:r>
              <a:rPr lang="cs-CZ" sz="2000" dirty="0" smtClean="0">
                <a:solidFill>
                  <a:srgbClr val="002060"/>
                </a:solidFill>
                <a:latin typeface="Calibri" panose="020F0502020204030204" pitchFamily="34" charset="0"/>
                <a:cs typeface="Calibri" panose="020F0502020204030204" pitchFamily="34" charset="0"/>
              </a:rPr>
              <a: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Tx/>
              <a:buChar char="-"/>
            </a:pPr>
            <a:endParaRPr lang="cs-CZ" sz="2000" dirty="0">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3030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žádosti o podporu</a:t>
            </a:r>
            <a:endParaRPr lang="cs-CZ" dirty="0"/>
          </a:p>
        </p:txBody>
      </p:sp>
      <p:sp>
        <p:nvSpPr>
          <p:cNvPr id="3" name="Zástupný symbol pro obsah 2"/>
          <p:cNvSpPr>
            <a:spLocks noGrp="1"/>
          </p:cNvSpPr>
          <p:nvPr>
            <p:ph idx="1"/>
          </p:nvPr>
        </p:nvSpPr>
        <p:spPr>
          <a:xfrm>
            <a:off x="382366" y="1331424"/>
            <a:ext cx="8510114" cy="5184576"/>
          </a:xfrm>
        </p:spPr>
        <p:txBody>
          <a:bodyPr/>
          <a:lstStyle/>
          <a:p>
            <a:pPr marL="0" indent="0">
              <a:lnSpc>
                <a:spcPct val="120000"/>
              </a:lnSpc>
              <a:buNone/>
            </a:pPr>
            <a:r>
              <a:rPr lang="cs-CZ" b="1" cap="all" dirty="0" smtClean="0">
                <a:solidFill>
                  <a:srgbClr val="002060"/>
                </a:solidFill>
                <a:latin typeface="Calibri" panose="020F0502020204030204" pitchFamily="34" charset="0"/>
                <a:cs typeface="Calibri" panose="020F0502020204030204" pitchFamily="34" charset="0"/>
              </a:rPr>
              <a:t>1. Co </a:t>
            </a:r>
            <a:r>
              <a:rPr lang="cs-CZ" b="1" cap="all" dirty="0">
                <a:solidFill>
                  <a:srgbClr val="002060"/>
                </a:solidFill>
                <a:latin typeface="Calibri" panose="020F0502020204030204" pitchFamily="34" charset="0"/>
                <a:cs typeface="Calibri" panose="020F0502020204030204" pitchFamily="34" charset="0"/>
              </a:rPr>
              <a:t>chceme a můžeme změnit? </a:t>
            </a:r>
          </a:p>
          <a:p>
            <a:pPr marL="0" indent="0">
              <a:lnSpc>
                <a:spcPct val="120000"/>
              </a:lnSpc>
              <a:spcBef>
                <a:spcPts val="0"/>
              </a:spcBef>
              <a:buNone/>
            </a:pPr>
            <a:r>
              <a:rPr lang="cs-CZ" sz="2000" dirty="0" smtClean="0">
                <a:solidFill>
                  <a:srgbClr val="002060"/>
                </a:solidFill>
                <a:latin typeface="Calibri" panose="020F0502020204030204" pitchFamily="34" charset="0"/>
                <a:cs typeface="Calibri" panose="020F0502020204030204" pitchFamily="34" charset="0"/>
              </a:rPr>
              <a:t>Definování </a:t>
            </a:r>
            <a:r>
              <a:rPr lang="cs-CZ" sz="2000" dirty="0">
                <a:solidFill>
                  <a:srgbClr val="002060"/>
                </a:solidFill>
                <a:latin typeface="Calibri" panose="020F0502020204030204" pitchFamily="34" charset="0"/>
                <a:cs typeface="Calibri" panose="020F0502020204030204" pitchFamily="34" charset="0"/>
              </a:rPr>
              <a:t>konkrétních problémů (</a:t>
            </a:r>
            <a:r>
              <a:rPr lang="cs-CZ" sz="2000" b="1" dirty="0">
                <a:solidFill>
                  <a:srgbClr val="002060"/>
                </a:solidFill>
                <a:latin typeface="Calibri" panose="020F0502020204030204" pitchFamily="34" charset="0"/>
                <a:cs typeface="Calibri" panose="020F0502020204030204" pitchFamily="34" charset="0"/>
              </a:rPr>
              <a:t>identifikování potřeb</a:t>
            </a:r>
            <a:r>
              <a:rPr lang="cs-CZ" sz="2000" dirty="0">
                <a:solidFill>
                  <a:srgbClr val="002060"/>
                </a:solidFill>
                <a:latin typeface="Calibri" panose="020F0502020204030204" pitchFamily="34" charset="0"/>
                <a:cs typeface="Calibri" panose="020F0502020204030204" pitchFamily="34" charset="0"/>
              </a:rPr>
              <a:t> </a:t>
            </a:r>
            <a:r>
              <a:rPr lang="cs-CZ" sz="2000" b="1" dirty="0">
                <a:solidFill>
                  <a:srgbClr val="002060"/>
                </a:solidFill>
                <a:latin typeface="Calibri" panose="020F0502020204030204" pitchFamily="34" charset="0"/>
                <a:cs typeface="Calibri" panose="020F0502020204030204" pitchFamily="34" charset="0"/>
              </a:rPr>
              <a:t>cílové skupiny</a:t>
            </a:r>
            <a:r>
              <a:rPr lang="cs-CZ" sz="2000" dirty="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
            </a:r>
            <a:br>
              <a:rPr lang="cs-CZ" sz="2000" dirty="0" smtClean="0">
                <a:solidFill>
                  <a:srgbClr val="002060"/>
                </a:solidFill>
                <a:latin typeface="Calibri" panose="020F0502020204030204" pitchFamily="34" charset="0"/>
                <a:cs typeface="Calibri" panose="020F0502020204030204" pitchFamily="34" charset="0"/>
              </a:rPr>
            </a:br>
            <a:r>
              <a:rPr lang="cs-CZ" sz="2000" dirty="0" smtClean="0">
                <a:solidFill>
                  <a:srgbClr val="002060"/>
                </a:solidFill>
                <a:latin typeface="Calibri" panose="020F0502020204030204" pitchFamily="34" charset="0"/>
                <a:cs typeface="Calibri" panose="020F0502020204030204" pitchFamily="34" charset="0"/>
              </a:rPr>
              <a:t>které </a:t>
            </a:r>
            <a:r>
              <a:rPr lang="cs-CZ" sz="2000" dirty="0">
                <a:solidFill>
                  <a:srgbClr val="002060"/>
                </a:solidFill>
                <a:latin typeface="Calibri" panose="020F0502020204030204" pitchFamily="34" charset="0"/>
                <a:cs typeface="Calibri" panose="020F0502020204030204" pitchFamily="34" charset="0"/>
              </a:rPr>
              <a:t>chceme a jsme schopni projektem </a:t>
            </a:r>
            <a:r>
              <a:rPr lang="cs-CZ" sz="2000" dirty="0" smtClean="0">
                <a:solidFill>
                  <a:srgbClr val="002060"/>
                </a:solidFill>
                <a:latin typeface="Calibri" panose="020F0502020204030204" pitchFamily="34" charset="0"/>
                <a:cs typeface="Calibri" panose="020F0502020204030204" pitchFamily="34" charset="0"/>
              </a:rPr>
              <a:t>změnit.</a:t>
            </a:r>
          </a:p>
          <a:p>
            <a:pPr marL="0" indent="0" hangingPunct="0">
              <a:lnSpc>
                <a:spcPct val="120000"/>
              </a:lnSpc>
              <a:buNone/>
            </a:pPr>
            <a:r>
              <a:rPr lang="cs-CZ" sz="2000" b="1" dirty="0">
                <a:solidFill>
                  <a:srgbClr val="002060"/>
                </a:solidFill>
                <a:latin typeface="Calibri" panose="020F0502020204030204" pitchFamily="34" charset="0"/>
                <a:cs typeface="Calibri" panose="020F0502020204030204" pitchFamily="34" charset="0"/>
              </a:rPr>
              <a:t>Doporučení:</a:t>
            </a: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jedna z nejdůležitějších částí žádosti, neodbývejte </a:t>
            </a:r>
            <a:r>
              <a:rPr lang="cs-CZ" sz="1600" dirty="0" smtClean="0">
                <a:solidFill>
                  <a:srgbClr val="002060"/>
                </a:solidFill>
                <a:latin typeface="Calibri" panose="020F0502020204030204" pitchFamily="34" charset="0"/>
                <a:cs typeface="Calibri" panose="020F0502020204030204" pitchFamily="34" charset="0"/>
              </a:rPr>
              <a:t>ji,</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nemudrujte, nefilosofujte, nebásněte, buďte konkrétní a exaktní: čísla, </a:t>
            </a:r>
            <a:r>
              <a:rPr lang="cs-CZ" sz="1600" dirty="0" smtClean="0">
                <a:solidFill>
                  <a:srgbClr val="002060"/>
                </a:solidFill>
                <a:latin typeface="Calibri" panose="020F0502020204030204" pitchFamily="34" charset="0"/>
                <a:cs typeface="Calibri" panose="020F0502020204030204" pitchFamily="34" charset="0"/>
              </a:rPr>
              <a:t>data,</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soustřeďte se na ty potřeby, které korespondují s cíli a aktivitami projektu, </a:t>
            </a:r>
            <a:br>
              <a:rPr lang="cs-CZ" sz="1600" dirty="0">
                <a:solidFill>
                  <a:srgbClr val="002060"/>
                </a:solidFill>
                <a:latin typeface="Calibri" panose="020F0502020204030204" pitchFamily="34" charset="0"/>
                <a:cs typeface="Calibri" panose="020F0502020204030204" pitchFamily="34" charset="0"/>
              </a:rPr>
            </a:br>
            <a:r>
              <a:rPr lang="cs-CZ" sz="1600" dirty="0" smtClean="0">
                <a:solidFill>
                  <a:srgbClr val="002060"/>
                </a:solidFill>
                <a:latin typeface="Calibri" panose="020F0502020204030204" pitchFamily="34" charset="0"/>
                <a:cs typeface="Calibri" panose="020F0502020204030204" pitchFamily="34" charset="0"/>
              </a:rPr>
              <a:t>a </a:t>
            </a:r>
            <a:r>
              <a:rPr lang="cs-CZ" sz="1600" dirty="0">
                <a:solidFill>
                  <a:srgbClr val="002060"/>
                </a:solidFill>
                <a:latin typeface="Calibri" panose="020F0502020204030204" pitchFamily="34" charset="0"/>
                <a:cs typeface="Calibri" panose="020F0502020204030204" pitchFamily="34" charset="0"/>
              </a:rPr>
              <a:t>tuto vazbu </a:t>
            </a:r>
            <a:r>
              <a:rPr lang="cs-CZ" sz="1600" dirty="0" smtClean="0">
                <a:solidFill>
                  <a:srgbClr val="002060"/>
                </a:solidFill>
                <a:latin typeface="Calibri" panose="020F0502020204030204" pitchFamily="34" charset="0"/>
                <a:cs typeface="Calibri" panose="020F0502020204030204" pitchFamily="34" charset="0"/>
              </a:rPr>
              <a:t>prokažte,</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držte se cílové skupiny/cílových </a:t>
            </a:r>
            <a:r>
              <a:rPr lang="cs-CZ" sz="1600" dirty="0" smtClean="0">
                <a:solidFill>
                  <a:srgbClr val="002060"/>
                </a:solidFill>
                <a:latin typeface="Calibri" panose="020F0502020204030204" pitchFamily="34" charset="0"/>
                <a:cs typeface="Calibri" panose="020F0502020204030204" pitchFamily="34" charset="0"/>
              </a:rPr>
              <a:t>skupin,</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odvolejte se na analytické materiály, dejte je do </a:t>
            </a:r>
            <a:r>
              <a:rPr lang="cs-CZ" sz="1600" dirty="0" smtClean="0">
                <a:solidFill>
                  <a:srgbClr val="002060"/>
                </a:solidFill>
                <a:latin typeface="Calibri" panose="020F0502020204030204" pitchFamily="34" charset="0"/>
                <a:cs typeface="Calibri" panose="020F0502020204030204" pitchFamily="34" charset="0"/>
              </a:rPr>
              <a:t>přílohy,</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odvolejte se na strategické dokumenty, dejte je do </a:t>
            </a:r>
            <a:r>
              <a:rPr lang="cs-CZ" sz="1600" dirty="0" smtClean="0">
                <a:solidFill>
                  <a:srgbClr val="002060"/>
                </a:solidFill>
                <a:latin typeface="Calibri" panose="020F0502020204030204" pitchFamily="34" charset="0"/>
                <a:cs typeface="Calibri" panose="020F0502020204030204" pitchFamily="34" charset="0"/>
              </a:rPr>
              <a:t>přílohy.</a:t>
            </a:r>
            <a:endParaRPr lang="cs-CZ" sz="1600" dirty="0">
              <a:solidFill>
                <a:srgbClr val="002060"/>
              </a:solidFill>
              <a:latin typeface="Calibri" panose="020F0502020204030204" pitchFamily="34" charset="0"/>
              <a:cs typeface="Calibri" panose="020F0502020204030204" pitchFamily="34" charset="0"/>
            </a:endParaRPr>
          </a:p>
          <a:p>
            <a:pPr lvl="1">
              <a:lnSpc>
                <a:spcPct val="120000"/>
              </a:lnSpc>
              <a:spcBef>
                <a:spcPts val="0"/>
              </a:spcBef>
            </a:pPr>
            <a:endParaRPr lang="cs-CZ" sz="1600" dirty="0">
              <a:latin typeface="Calibri" panose="020F0502020204030204" pitchFamily="34" charset="0"/>
              <a:cs typeface="Calibri" panose="020F0502020204030204" pitchFamily="34" charset="0"/>
            </a:endParaRPr>
          </a:p>
          <a:p>
            <a:pPr marL="342900" indent="-342900">
              <a:lnSpc>
                <a:spcPct val="120000"/>
              </a:lnSpc>
              <a:spcAft>
                <a:spcPts val="1200"/>
              </a:spcAft>
              <a:buAutoNum type="arabicParenR"/>
            </a:pPr>
            <a:endParaRPr lang="cs-CZ" sz="1800" b="1" u="sng" cap="all" dirty="0">
              <a:latin typeface="Calibri" panose="020F0502020204030204" pitchFamily="34" charset="0"/>
              <a:cs typeface="Calibri" panose="020F0502020204030204" pitchFamily="34" charset="0"/>
            </a:endParaRPr>
          </a:p>
          <a:p>
            <a:pPr>
              <a:lnSpc>
                <a:spcPct val="120000"/>
              </a:lnSpc>
            </a:pPr>
            <a:endParaRPr lang="cs-CZ" sz="1800" b="1" u="sng" cap="all"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a:t>
            </a:fld>
            <a:endParaRPr lang="cs-CZ" dirty="0"/>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37462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Způsobilé a nezpůsobilé výdaje</a:t>
            </a:r>
            <a:endParaRPr lang="cs-CZ" dirty="0"/>
          </a:p>
        </p:txBody>
      </p:sp>
      <p:sp>
        <p:nvSpPr>
          <p:cNvPr id="3" name="Zástupný symbol pro obsah 2"/>
          <p:cNvSpPr>
            <a:spLocks noGrp="1"/>
          </p:cNvSpPr>
          <p:nvPr>
            <p:ph idx="1"/>
          </p:nvPr>
        </p:nvSpPr>
        <p:spPr>
          <a:xfrm>
            <a:off x="360929" y="1638000"/>
            <a:ext cx="8064000" cy="4320000"/>
          </a:xfrm>
        </p:spPr>
        <p:txBody>
          <a:bodyPr/>
          <a:lstStyle/>
          <a:p>
            <a:pPr marL="0" inden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Způsobilé výdaje:</a:t>
            </a:r>
          </a:p>
          <a:p>
            <a:pPr marL="0" indent="0">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m</a:t>
            </a:r>
            <a:r>
              <a:rPr lang="cs-CZ" sz="2000" dirty="0" smtClean="0">
                <a:solidFill>
                  <a:srgbClr val="002060"/>
                </a:solidFill>
                <a:latin typeface="Calibri" panose="020F0502020204030204" pitchFamily="34" charset="0"/>
                <a:cs typeface="Calibri" panose="020F0502020204030204" pitchFamily="34" charset="0"/>
              </a:rPr>
              <a:t>zdové příspěvky, vzdělávání, rekvalifikace, placené stáže, soft </a:t>
            </a:r>
            <a:r>
              <a:rPr lang="cs-CZ" sz="2000" dirty="0" err="1" smtClean="0">
                <a:solidFill>
                  <a:srgbClr val="002060"/>
                </a:solidFill>
                <a:latin typeface="Calibri" panose="020F0502020204030204" pitchFamily="34" charset="0"/>
                <a:cs typeface="Calibri" panose="020F0502020204030204" pitchFamily="34" charset="0"/>
              </a:rPr>
              <a:t>skills</a:t>
            </a:r>
            <a:endParaRPr 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Nezpůsobilé výdaje:</a:t>
            </a:r>
          </a:p>
          <a:p>
            <a:pPr marL="0" indent="0">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p</a:t>
            </a:r>
            <a:r>
              <a:rPr lang="cs-CZ" sz="2000" dirty="0" smtClean="0">
                <a:solidFill>
                  <a:srgbClr val="002060"/>
                </a:solidFill>
                <a:latin typeface="Calibri" panose="020F0502020204030204" pitchFamily="34" charset="0"/>
                <a:cs typeface="Calibri" panose="020F0502020204030204" pitchFamily="34" charset="0"/>
              </a:rPr>
              <a:t>odnikové vzdělávání stávajících zaměstnanců</a:t>
            </a: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mzdové příspěvky stávajících zaměstnanců</a:t>
            </a: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kariérové poradenství pro žáky ZŠ</a:t>
            </a:r>
          </a:p>
          <a:p>
            <a:pPr marL="0" indent="0">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akreditace – příprava rekvalifikačních kurzů</a:t>
            </a: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dirty="0" smtClean="0">
              <a:solidFill>
                <a:srgbClr val="002060"/>
              </a:solidFill>
              <a:latin typeface="Calibri" panose="020F0502020204030204" pitchFamily="34" charset="0"/>
              <a:cs typeface="Calibri" panose="020F0502020204030204" pitchFamily="34" charset="0"/>
            </a:endParaRPr>
          </a:p>
          <a:p>
            <a:pPr>
              <a:lnSpc>
                <a:spcPct val="100000"/>
              </a:lnSpc>
              <a:spcBef>
                <a:spcPts val="0"/>
              </a:spcBef>
              <a:spcAft>
                <a:spcPts val="0"/>
              </a:spcAft>
              <a:buFont typeface="Arial" panose="020B0604020202020204" pitchFamily="34" charset="0"/>
              <a:buChar char="•"/>
            </a:pPr>
            <a:endParaRPr lang="cs-CZ" sz="2000"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40</a:t>
            </a:fld>
            <a:endParaRPr lang="cs-CZ" dirty="0"/>
          </a:p>
        </p:txBody>
      </p:sp>
    </p:spTree>
    <p:extLst>
      <p:ext uri="{BB962C8B-B14F-4D97-AF65-F5344CB8AC3E}">
        <p14:creationId xmlns:p14="http://schemas.microsoft.com/office/powerpoint/2010/main" val="3531441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Povinné přílohy žádosti o podporu</a:t>
            </a:r>
            <a:endParaRPr lang="cs-CZ" dirty="0"/>
          </a:p>
        </p:txBody>
      </p:sp>
      <p:sp>
        <p:nvSpPr>
          <p:cNvPr id="3" name="Zástupný symbol pro obsah 2"/>
          <p:cNvSpPr>
            <a:spLocks noGrp="1"/>
          </p:cNvSpPr>
          <p:nvPr>
            <p:ph idx="1"/>
          </p:nvPr>
        </p:nvSpPr>
        <p:spPr>
          <a:xfrm>
            <a:off x="395536" y="1484784"/>
            <a:ext cx="8064000" cy="648072"/>
          </a:xfrm>
        </p:spPr>
        <p:txBody>
          <a:bodyPr/>
          <a:lstStyle/>
          <a:p>
            <a:pPr marL="0" indent="0">
              <a:lnSpc>
                <a:spcPct val="100000"/>
              </a:lnSpc>
              <a:buNone/>
            </a:pPr>
            <a:r>
              <a:rPr lang="cs-CZ" sz="2000" b="1" dirty="0">
                <a:solidFill>
                  <a:srgbClr val="002060"/>
                </a:solidFill>
                <a:latin typeface="Calibri" panose="020F0502020204030204" pitchFamily="34" charset="0"/>
                <a:cs typeface="Calibri" panose="020F0502020204030204" pitchFamily="34" charset="0"/>
              </a:rPr>
              <a:t>Všechny aktivity: </a:t>
            </a:r>
            <a:r>
              <a:rPr lang="cs-CZ" sz="2000" dirty="0">
                <a:solidFill>
                  <a:srgbClr val="002060"/>
                </a:solidFill>
                <a:latin typeface="Calibri" panose="020F0502020204030204" pitchFamily="34" charset="0"/>
                <a:cs typeface="Calibri" panose="020F0502020204030204" pitchFamily="34" charset="0"/>
              </a:rPr>
              <a:t>Analýza cílové skupiny</a:t>
            </a:r>
          </a:p>
          <a:p>
            <a:pPr>
              <a:lnSpc>
                <a:spcPct val="100000"/>
              </a:lnSpc>
              <a:buFontTx/>
              <a:buChar char="-"/>
            </a:pPr>
            <a:endParaRPr lang="cs-CZ" sz="2000" dirty="0" smtClean="0">
              <a:latin typeface="Calibri" panose="020F0502020204030204" pitchFamily="34" charset="0"/>
              <a:cs typeface="Calibri" panose="020F0502020204030204" pitchFamily="34" charset="0"/>
            </a:endParaRPr>
          </a:p>
          <a:p>
            <a:pPr marL="0" indent="0">
              <a:lnSpc>
                <a:spcPct val="100000"/>
              </a:lnSpc>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0965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a:xfrm>
            <a:off x="360000" y="1484784"/>
            <a:ext cx="8424000" cy="4320000"/>
          </a:xfrm>
        </p:spPr>
        <p:txBody>
          <a:bodyPr/>
          <a:lstStyle/>
          <a:p>
            <a:pPr>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Zákon č. 435/2004 Sb., o zaměstnanosti</a:t>
            </a:r>
          </a:p>
          <a:p>
            <a:pPr>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Zákon č. 262/2006 Sb., zákoník práce</a:t>
            </a:r>
          </a:p>
          <a:p>
            <a:pPr marL="0" indent="0" algn="just">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793400" y="46524"/>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72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a:xfrm>
            <a:off x="831376" y="3249040"/>
            <a:ext cx="540000" cy="540000"/>
          </a:xfrm>
        </p:spPr>
      </p:pic>
      <p:sp>
        <p:nvSpPr>
          <p:cNvPr id="4" name="Zástupný symbol pro obsah 2"/>
          <p:cNvSpPr txBox="1">
            <a:spLocks/>
          </p:cNvSpPr>
          <p:nvPr/>
        </p:nvSpPr>
        <p:spPr>
          <a:xfrm>
            <a:off x="683568" y="3861048"/>
            <a:ext cx="7920432" cy="2664296"/>
          </a:xfrm>
          <a:prstGeom prst="rect">
            <a:avLst/>
          </a:prstGeom>
          <a:ln>
            <a:noFill/>
          </a:ln>
        </p:spPr>
        <p:txBody>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dirty="0"/>
          </a:p>
        </p:txBody>
      </p:sp>
      <p:pic>
        <p:nvPicPr>
          <p:cNvPr id="6" name="Picture 3" descr="Splav Logo New2"/>
          <p:cNvPicPr>
            <a:picLocks noChangeAspect="1" noChangeArrowheads="1"/>
          </p:cNvPicPr>
          <p:nvPr/>
        </p:nvPicPr>
        <p:blipFill>
          <a:blip r:embed="rId4">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Nadpis 4"/>
          <p:cNvSpPr>
            <a:spLocks noGrp="1"/>
          </p:cNvSpPr>
          <p:nvPr>
            <p:ph type="title"/>
          </p:nvPr>
        </p:nvSpPr>
        <p:spPr>
          <a:xfrm>
            <a:off x="1475656" y="3140968"/>
            <a:ext cx="7272808" cy="2160240"/>
          </a:xfrm>
        </p:spPr>
        <p:txBody>
          <a:bodyPr/>
          <a:lstStyle/>
          <a:p>
            <a:r>
              <a:rPr lang="cs-CZ" sz="3000" b="0" dirty="0" smtClean="0">
                <a:latin typeface="Calibri" panose="020F0502020204030204" pitchFamily="34" charset="0"/>
                <a:cs typeface="Calibri" panose="020F0502020204030204" pitchFamily="34" charset="0"/>
              </a:rPr>
              <a:t>Operační program zaměstnanost</a:t>
            </a:r>
            <a:br>
              <a:rPr lang="cs-CZ" sz="3000" b="0" dirty="0" smtClean="0">
                <a:latin typeface="Calibri" panose="020F0502020204030204" pitchFamily="34" charset="0"/>
                <a:cs typeface="Calibri" panose="020F0502020204030204" pitchFamily="34" charset="0"/>
              </a:rPr>
            </a:br>
            <a:r>
              <a:rPr lang="cs-CZ" sz="3000" b="0" dirty="0" smtClean="0">
                <a:latin typeface="Calibri" panose="020F0502020204030204" pitchFamily="34" charset="0"/>
                <a:cs typeface="Calibri" panose="020F0502020204030204" pitchFamily="34" charset="0"/>
              </a:rPr>
              <a:t>Programový rámce zaměstnanost</a:t>
            </a:r>
            <a:br>
              <a:rPr lang="cs-CZ" sz="3000" b="0" dirty="0" smtClean="0">
                <a:latin typeface="Calibri" panose="020F0502020204030204" pitchFamily="34" charset="0"/>
                <a:cs typeface="Calibri" panose="020F0502020204030204" pitchFamily="34" charset="0"/>
              </a:rPr>
            </a:br>
            <a:r>
              <a:rPr lang="cs-CZ" sz="3000" dirty="0" smtClean="0">
                <a:latin typeface="Calibri" panose="020F0502020204030204" pitchFamily="34" charset="0"/>
                <a:cs typeface="Calibri" panose="020F0502020204030204" pitchFamily="34" charset="0"/>
              </a:rPr>
              <a:t>způsobilé výdaje</a:t>
            </a:r>
            <a:endParaRPr lang="cs-CZ"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3285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5536" y="1484784"/>
            <a:ext cx="8568952" cy="4824536"/>
          </a:xfrm>
        </p:spPr>
        <p:txBody>
          <a:bodyPr/>
          <a:lstStyle/>
          <a:p>
            <a:pPr marL="0" indent="0">
              <a:lnSpc>
                <a:spcPct val="100000"/>
              </a:lnSpc>
              <a:spcBef>
                <a:spcPts val="0"/>
              </a:spcBef>
              <a:spcAft>
                <a:spcPts val="0"/>
              </a:spcAft>
              <a:buNone/>
            </a:pPr>
            <a:r>
              <a:rPr lang="cs-CZ" b="1" cap="all" dirty="0">
                <a:solidFill>
                  <a:srgbClr val="002060"/>
                </a:solidFill>
                <a:latin typeface="Calibri" panose="020F0502020204030204" pitchFamily="34" charset="0"/>
                <a:cs typeface="Calibri" panose="020F0502020204030204" pitchFamily="34" charset="0"/>
              </a:rPr>
              <a:t>Způsobilý </a:t>
            </a:r>
            <a:r>
              <a:rPr lang="cs-CZ" b="1" cap="all" dirty="0" smtClean="0">
                <a:solidFill>
                  <a:srgbClr val="002060"/>
                </a:solidFill>
                <a:latin typeface="Calibri" panose="020F0502020204030204" pitchFamily="34" charset="0"/>
                <a:cs typeface="Calibri" panose="020F0502020204030204" pitchFamily="34" charset="0"/>
              </a:rPr>
              <a:t>výdaj: </a:t>
            </a:r>
          </a:p>
          <a:p>
            <a:pPr marL="342900" lvl="1" indent="-342900">
              <a:lnSpc>
                <a:spcPct val="100000"/>
              </a:lnSpc>
              <a:spcBef>
                <a:spcPts val="0"/>
              </a:spcBef>
              <a:spcAft>
                <a:spcPts val="0"/>
              </a:spcAft>
              <a:buSzPct val="100000"/>
              <a:buFont typeface="Adobe Arabic" panose="02040503050201020203" pitchFamily="18" charset="-78"/>
              <a:buChar char="-"/>
            </a:pPr>
            <a:r>
              <a:rPr lang="cs-CZ" dirty="0" smtClean="0">
                <a:solidFill>
                  <a:srgbClr val="002060"/>
                </a:solidFill>
                <a:latin typeface="Calibri" panose="020F0502020204030204" pitchFamily="34" charset="0"/>
                <a:cs typeface="Calibri" panose="020F0502020204030204" pitchFamily="34" charset="0"/>
              </a:rPr>
              <a:t>je </a:t>
            </a:r>
            <a:r>
              <a:rPr lang="cs-CZ" dirty="0">
                <a:solidFill>
                  <a:srgbClr val="002060"/>
                </a:solidFill>
                <a:latin typeface="Calibri" panose="020F0502020204030204" pitchFamily="34" charset="0"/>
                <a:cs typeface="Calibri" panose="020F0502020204030204" pitchFamily="34" charset="0"/>
              </a:rPr>
              <a:t>v souladu s právními předpisy (zejména legislativou EU a ČR</a:t>
            </a:r>
            <a:r>
              <a:rPr lang="cs-CZ" dirty="0" smtClean="0">
                <a:solidFill>
                  <a:srgbClr val="002060"/>
                </a:solidFill>
                <a:latin typeface="Calibri" panose="020F0502020204030204" pitchFamily="34" charset="0"/>
                <a:cs typeface="Calibri" panose="020F0502020204030204" pitchFamily="34" charset="0"/>
              </a:rPr>
              <a:t>) </a:t>
            </a:r>
          </a:p>
          <a:p>
            <a:pPr marL="342900" lvl="1" indent="-342900">
              <a:lnSpc>
                <a:spcPct val="100000"/>
              </a:lnSpc>
              <a:spcBef>
                <a:spcPts val="0"/>
              </a:spcBef>
              <a:spcAft>
                <a:spcPts val="0"/>
              </a:spcAft>
              <a:buSzPct val="100000"/>
              <a:buFont typeface="Adobe Arabic" panose="02040503050201020203" pitchFamily="18" charset="-78"/>
              <a:buChar char="-"/>
            </a:pPr>
            <a:r>
              <a:rPr lang="pl-PL" dirty="0" smtClean="0">
                <a:solidFill>
                  <a:srgbClr val="002060"/>
                </a:solidFill>
                <a:latin typeface="Calibri" panose="020F0502020204030204" pitchFamily="34" charset="0"/>
                <a:cs typeface="Calibri" panose="020F0502020204030204" pitchFamily="34" charset="0"/>
              </a:rPr>
              <a:t>je </a:t>
            </a:r>
            <a:r>
              <a:rPr lang="pl-PL" dirty="0">
                <a:solidFill>
                  <a:srgbClr val="002060"/>
                </a:solidFill>
                <a:latin typeface="Calibri" panose="020F0502020204030204" pitchFamily="34" charset="0"/>
                <a:cs typeface="Calibri" panose="020F0502020204030204" pitchFamily="34" charset="0"/>
              </a:rPr>
              <a:t>v souladu s pravidly programu a s podmínkami poskytnutí </a:t>
            </a:r>
            <a:r>
              <a:rPr lang="pl-PL" dirty="0" smtClean="0">
                <a:solidFill>
                  <a:srgbClr val="002060"/>
                </a:solidFill>
                <a:latin typeface="Calibri" panose="020F0502020204030204" pitchFamily="34" charset="0"/>
                <a:cs typeface="Calibri" panose="020F0502020204030204" pitchFamily="34" charset="0"/>
              </a:rPr>
              <a:t>podpory </a:t>
            </a:r>
          </a:p>
          <a:p>
            <a:pPr marL="342900" lvl="1" indent="-342900">
              <a:lnSpc>
                <a:spcPct val="100000"/>
              </a:lnSpc>
              <a:spcBef>
                <a:spcPts val="0"/>
              </a:spcBef>
              <a:spcAft>
                <a:spcPts val="0"/>
              </a:spcAft>
              <a:buSzPct val="100000"/>
              <a:buFont typeface="Adobe Arabic" panose="02040503050201020203" pitchFamily="18" charset="-78"/>
              <a:buChar char="-"/>
            </a:pPr>
            <a:r>
              <a:rPr lang="cs-CZ" dirty="0" smtClean="0">
                <a:solidFill>
                  <a:srgbClr val="002060"/>
                </a:solidFill>
                <a:latin typeface="Calibri" panose="020F0502020204030204" pitchFamily="34" charset="0"/>
                <a:cs typeface="Calibri" panose="020F0502020204030204" pitchFamily="34" charset="0"/>
              </a:rPr>
              <a:t>je </a:t>
            </a:r>
            <a:r>
              <a:rPr lang="cs-CZ" dirty="0">
                <a:solidFill>
                  <a:srgbClr val="002060"/>
                </a:solidFill>
                <a:latin typeface="Calibri" panose="020F0502020204030204" pitchFamily="34" charset="0"/>
                <a:cs typeface="Calibri" panose="020F0502020204030204" pitchFamily="34" charset="0"/>
              </a:rPr>
              <a:t>přiměřený (viz kapitola 6.1 Specifické části pravidel pro žadatele a příjemce</a:t>
            </a:r>
            <a:r>
              <a:rPr lang="cs-CZ" dirty="0" smtClean="0">
                <a:solidFill>
                  <a:srgbClr val="002060"/>
                </a:solidFill>
                <a:latin typeface="Calibri" panose="020F0502020204030204" pitchFamily="34" charset="0"/>
                <a:cs typeface="Calibri" panose="020F0502020204030204" pitchFamily="34" charset="0"/>
              </a:rPr>
              <a:t>)</a:t>
            </a:r>
          </a:p>
          <a:p>
            <a:pPr marL="342900" lvl="1" indent="-342900">
              <a:lnSpc>
                <a:spcPct val="100000"/>
              </a:lnSpc>
              <a:spcBef>
                <a:spcPts val="0"/>
              </a:spcBef>
              <a:spcAft>
                <a:spcPts val="0"/>
              </a:spcAft>
              <a:buSzPct val="100000"/>
              <a:buFont typeface="Adobe Arabic" panose="02040503050201020203" pitchFamily="18" charset="-78"/>
              <a:buChar char="-"/>
            </a:pPr>
            <a:r>
              <a:rPr lang="cs-CZ" dirty="0" smtClean="0">
                <a:solidFill>
                  <a:srgbClr val="002060"/>
                </a:solidFill>
                <a:latin typeface="Calibri" panose="020F0502020204030204" pitchFamily="34" charset="0"/>
                <a:cs typeface="Calibri" panose="020F0502020204030204" pitchFamily="34" charset="0"/>
              </a:rPr>
              <a:t>vznikl </a:t>
            </a:r>
            <a:r>
              <a:rPr lang="cs-CZ" dirty="0">
                <a:solidFill>
                  <a:srgbClr val="002060"/>
                </a:solidFill>
                <a:latin typeface="Calibri" panose="020F0502020204030204" pitchFamily="34" charset="0"/>
                <a:cs typeface="Calibri" panose="020F0502020204030204" pitchFamily="34" charset="0"/>
              </a:rPr>
              <a:t>v době realizace projektu a byl uhrazen nejpozději do okamžiku </a:t>
            </a:r>
            <a:r>
              <a:rPr lang="cs-CZ" dirty="0" smtClean="0">
                <a:solidFill>
                  <a:srgbClr val="002060"/>
                </a:solidFill>
                <a:latin typeface="Calibri" panose="020F0502020204030204" pitchFamily="34" charset="0"/>
                <a:cs typeface="Calibri" panose="020F0502020204030204" pitchFamily="34" charset="0"/>
              </a:rPr>
              <a:t>ukončení </a:t>
            </a:r>
            <a:r>
              <a:rPr lang="cs-CZ" dirty="0">
                <a:solidFill>
                  <a:srgbClr val="002060"/>
                </a:solidFill>
                <a:latin typeface="Calibri" panose="020F0502020204030204" pitchFamily="34" charset="0"/>
                <a:cs typeface="Calibri" panose="020F0502020204030204" pitchFamily="34" charset="0"/>
              </a:rPr>
              <a:t>administrace závěrečné </a:t>
            </a:r>
            <a:r>
              <a:rPr lang="cs-CZ" dirty="0" smtClean="0">
                <a:solidFill>
                  <a:srgbClr val="002060"/>
                </a:solidFill>
                <a:latin typeface="Calibri" panose="020F0502020204030204" pitchFamily="34" charset="0"/>
                <a:cs typeface="Calibri" panose="020F0502020204030204" pitchFamily="34" charset="0"/>
              </a:rPr>
              <a:t>zprávy o </a:t>
            </a:r>
            <a:r>
              <a:rPr lang="cs-CZ" dirty="0">
                <a:solidFill>
                  <a:srgbClr val="002060"/>
                </a:solidFill>
                <a:latin typeface="Calibri" panose="020F0502020204030204" pitchFamily="34" charset="0"/>
                <a:cs typeface="Calibri" panose="020F0502020204030204" pitchFamily="34" charset="0"/>
              </a:rPr>
              <a:t>realizaci </a:t>
            </a:r>
            <a:r>
              <a:rPr lang="cs-CZ" dirty="0" smtClean="0">
                <a:solidFill>
                  <a:srgbClr val="002060"/>
                </a:solidFill>
                <a:latin typeface="Calibri" panose="020F0502020204030204" pitchFamily="34" charset="0"/>
                <a:cs typeface="Calibri" panose="020F0502020204030204" pitchFamily="34" charset="0"/>
              </a:rPr>
              <a:t>projektu</a:t>
            </a:r>
          </a:p>
          <a:p>
            <a:pPr marL="342900" lvl="1" indent="-342900">
              <a:lnSpc>
                <a:spcPct val="100000"/>
              </a:lnSpc>
              <a:spcBef>
                <a:spcPts val="0"/>
              </a:spcBef>
              <a:spcAft>
                <a:spcPts val="0"/>
              </a:spcAft>
              <a:buSzPct val="100000"/>
              <a:buFont typeface="Adobe Arabic" panose="02040503050201020203" pitchFamily="18" charset="-78"/>
              <a:buChar char="-"/>
            </a:pPr>
            <a:r>
              <a:rPr lang="cs-CZ" dirty="0" smtClean="0">
                <a:solidFill>
                  <a:srgbClr val="002060"/>
                </a:solidFill>
                <a:latin typeface="Calibri" panose="020F0502020204030204" pitchFamily="34" charset="0"/>
                <a:cs typeface="Calibri" panose="020F0502020204030204" pitchFamily="34" charset="0"/>
              </a:rPr>
              <a:t>váže </a:t>
            </a:r>
            <a:r>
              <a:rPr lang="cs-CZ" dirty="0">
                <a:solidFill>
                  <a:srgbClr val="002060"/>
                </a:solidFill>
                <a:latin typeface="Calibri" panose="020F0502020204030204" pitchFamily="34" charset="0"/>
                <a:cs typeface="Calibri" panose="020F0502020204030204" pitchFamily="34" charset="0"/>
              </a:rPr>
              <a:t>se na aktivity projektu, které jsou územně </a:t>
            </a:r>
            <a:r>
              <a:rPr lang="cs-CZ" dirty="0" smtClean="0">
                <a:solidFill>
                  <a:srgbClr val="002060"/>
                </a:solidFill>
                <a:latin typeface="Calibri" panose="020F0502020204030204" pitchFamily="34" charset="0"/>
                <a:cs typeface="Calibri" panose="020F0502020204030204" pitchFamily="34" charset="0"/>
              </a:rPr>
              <a:t>způsobilé</a:t>
            </a:r>
          </a:p>
          <a:p>
            <a:pPr marL="342900" lvl="1" indent="-342900">
              <a:lnSpc>
                <a:spcPct val="100000"/>
              </a:lnSpc>
              <a:spcBef>
                <a:spcPts val="0"/>
              </a:spcBef>
              <a:spcAft>
                <a:spcPts val="0"/>
              </a:spcAft>
              <a:buSzPct val="100000"/>
              <a:buFont typeface="Adobe Arabic" panose="02040503050201020203" pitchFamily="18" charset="-78"/>
              <a:buChar char="-"/>
            </a:pPr>
            <a:r>
              <a:rPr lang="cs-CZ" dirty="0" smtClean="0">
                <a:solidFill>
                  <a:srgbClr val="002060"/>
                </a:solidFill>
                <a:latin typeface="Calibri" panose="020F0502020204030204" pitchFamily="34" charset="0"/>
                <a:cs typeface="Calibri" panose="020F0502020204030204" pitchFamily="34" charset="0"/>
              </a:rPr>
              <a:t>je </a:t>
            </a:r>
            <a:r>
              <a:rPr lang="cs-CZ" dirty="0">
                <a:solidFill>
                  <a:srgbClr val="002060"/>
                </a:solidFill>
                <a:latin typeface="Calibri" panose="020F0502020204030204" pitchFamily="34" charset="0"/>
                <a:cs typeface="Calibri" panose="020F0502020204030204" pitchFamily="34" charset="0"/>
              </a:rPr>
              <a:t>řádně identifikovatelný, prokazatelný a </a:t>
            </a:r>
            <a:r>
              <a:rPr lang="cs-CZ" dirty="0" smtClean="0">
                <a:solidFill>
                  <a:srgbClr val="002060"/>
                </a:solidFill>
                <a:latin typeface="Calibri" panose="020F0502020204030204" pitchFamily="34" charset="0"/>
                <a:cs typeface="Calibri" panose="020F0502020204030204" pitchFamily="34" charset="0"/>
              </a:rPr>
              <a:t>doložitelný</a:t>
            </a:r>
            <a:endParaRPr lang="cs-CZ" b="1" dirty="0" smtClean="0">
              <a:solidFill>
                <a:srgbClr val="002060"/>
              </a:solidFill>
              <a:latin typeface="Calibri" panose="020F0502020204030204" pitchFamily="34" charset="0"/>
              <a:cs typeface="Calibri" panose="020F0502020204030204" pitchFamily="34" charset="0"/>
            </a:endParaRPr>
          </a:p>
          <a:p>
            <a:pPr marL="0" lvl="1" indent="0">
              <a:lnSpc>
                <a:spcPct val="100000"/>
              </a:lnSpc>
              <a:spcBef>
                <a:spcPts val="0"/>
              </a:spcBef>
              <a:spcAft>
                <a:spcPts val="0"/>
              </a:spcAft>
              <a:buSzPct val="100000"/>
              <a:buNone/>
            </a:pPr>
            <a:endParaRPr lang="cs-CZ" b="1" u="sng" dirty="0" smtClean="0">
              <a:latin typeface="Calibri" panose="020F0502020204030204" pitchFamily="34" charset="0"/>
              <a:cs typeface="Calibri" panose="020F0502020204030204" pitchFamily="34" charset="0"/>
            </a:endParaRPr>
          </a:p>
          <a:p>
            <a:pPr marL="432000" lvl="1" indent="-432000">
              <a:lnSpc>
                <a:spcPct val="100000"/>
              </a:lnSpc>
              <a:spcBef>
                <a:spcPts val="0"/>
              </a:spcBef>
              <a:spcAft>
                <a:spcPts val="0"/>
              </a:spcAft>
              <a:buSzPct val="100000"/>
              <a:buFont typeface="Wingdings" panose="05000000000000000000" pitchFamily="2" charset="2"/>
              <a:buChar char=""/>
            </a:pPr>
            <a:endParaRPr lang="cs-CZ" dirty="0">
              <a:latin typeface="Calibri" panose="020F0502020204030204" pitchFamily="34" charset="0"/>
              <a:cs typeface="Calibri" panose="020F0502020204030204" pitchFamily="34" charset="0"/>
            </a:endParaRPr>
          </a:p>
          <a:p>
            <a:pPr marL="0" indent="0">
              <a:lnSpc>
                <a:spcPct val="100000"/>
              </a:lnSpc>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43768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5536" y="1196752"/>
            <a:ext cx="8568952" cy="5472608"/>
          </a:xfrm>
        </p:spPr>
        <p:txBody>
          <a:bodyPr/>
          <a:lstStyle/>
          <a:p>
            <a:pPr marL="0" lvl="1" indent="0">
              <a:lnSpc>
                <a:spcPct val="100000"/>
              </a:lnSpc>
              <a:spcBef>
                <a:spcPts val="0"/>
              </a:spcBef>
              <a:spcAft>
                <a:spcPts val="0"/>
              </a:spcAft>
              <a:buSzPct val="100000"/>
              <a:buNone/>
            </a:pPr>
            <a:endParaRPr lang="cs-CZ" b="1" u="sng" dirty="0" smtClean="0">
              <a:latin typeface="Calibri" panose="020F0502020204030204" pitchFamily="34" charset="0"/>
              <a:cs typeface="Calibri" panose="020F0502020204030204" pitchFamily="34" charset="0"/>
            </a:endParaRPr>
          </a:p>
          <a:p>
            <a:pPr marL="0" lvl="1" indent="0">
              <a:lnSpc>
                <a:spcPct val="100000"/>
              </a:lnSpc>
              <a:spcBef>
                <a:spcPts val="0"/>
              </a:spcBef>
              <a:spcAft>
                <a:spcPts val="0"/>
              </a:spcAft>
              <a:buSzPct val="100000"/>
              <a:buNone/>
            </a:pPr>
            <a:r>
              <a:rPr lang="cs-CZ" sz="2400" b="1" cap="all" dirty="0" smtClean="0">
                <a:solidFill>
                  <a:srgbClr val="002060"/>
                </a:solidFill>
                <a:latin typeface="Calibri" panose="020F0502020204030204" pitchFamily="34" charset="0"/>
                <a:cs typeface="Calibri" panose="020F0502020204030204" pitchFamily="34" charset="0"/>
              </a:rPr>
              <a:t>Kategorie </a:t>
            </a:r>
            <a:r>
              <a:rPr lang="cs-CZ" sz="2400" b="1" cap="all" dirty="0">
                <a:solidFill>
                  <a:srgbClr val="002060"/>
                </a:solidFill>
                <a:latin typeface="Calibri" panose="020F0502020204030204" pitchFamily="34" charset="0"/>
                <a:cs typeface="Calibri" panose="020F0502020204030204" pitchFamily="34" charset="0"/>
              </a:rPr>
              <a:t>způsobilých výdajů OPZ</a:t>
            </a:r>
          </a:p>
          <a:p>
            <a:pPr marL="0" lvl="1" indent="0" algn="ctr">
              <a:lnSpc>
                <a:spcPct val="100000"/>
              </a:lnSpc>
              <a:spcBef>
                <a:spcPts val="0"/>
              </a:spcBef>
              <a:spcAft>
                <a:spcPts val="0"/>
              </a:spcAft>
              <a:buSzPct val="100000"/>
              <a:buNone/>
            </a:pPr>
            <a:endParaRPr lang="cs-CZ" sz="600" b="1"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altLang="cs-CZ" sz="2000" b="1" dirty="0" smtClean="0">
                <a:solidFill>
                  <a:srgbClr val="002060"/>
                </a:solidFill>
                <a:latin typeface="Calibri" panose="020F0502020204030204" pitchFamily="34" charset="0"/>
                <a:cs typeface="Calibri" panose="020F0502020204030204" pitchFamily="34" charset="0"/>
              </a:rPr>
              <a:t>1. Celkové </a:t>
            </a:r>
            <a:r>
              <a:rPr lang="cs-CZ" altLang="cs-CZ" sz="2000" b="1" dirty="0">
                <a:solidFill>
                  <a:srgbClr val="002060"/>
                </a:solidFill>
                <a:latin typeface="Calibri" panose="020F0502020204030204" pitchFamily="34" charset="0"/>
                <a:cs typeface="Calibri" panose="020F0502020204030204" pitchFamily="34" charset="0"/>
              </a:rPr>
              <a:t>způsobilé </a:t>
            </a:r>
            <a:r>
              <a:rPr lang="cs-CZ" altLang="cs-CZ" sz="2000" b="1" dirty="0" smtClean="0">
                <a:solidFill>
                  <a:srgbClr val="002060"/>
                </a:solidFill>
                <a:latin typeface="Calibri" panose="020F0502020204030204" pitchFamily="34" charset="0"/>
                <a:cs typeface="Calibri" panose="020F0502020204030204" pitchFamily="34" charset="0"/>
              </a:rPr>
              <a:t>výdaje</a:t>
            </a:r>
          </a:p>
          <a:p>
            <a:pPr marL="0" indent="0">
              <a:lnSpc>
                <a:spcPct val="100000"/>
              </a:lnSpc>
              <a:spcBef>
                <a:spcPts val="0"/>
              </a:spcBef>
              <a:spcAft>
                <a:spcPts val="0"/>
              </a:spcAft>
              <a:buNone/>
              <a:defRPr/>
            </a:pPr>
            <a:r>
              <a:rPr lang="cs-CZ" altLang="cs-CZ" sz="2000" b="1" dirty="0" smtClean="0">
                <a:solidFill>
                  <a:srgbClr val="002060"/>
                </a:solidFill>
                <a:latin typeface="Calibri" panose="020F0502020204030204" pitchFamily="34" charset="0"/>
                <a:cs typeface="Calibri" panose="020F0502020204030204" pitchFamily="34" charset="0"/>
              </a:rPr>
              <a:t>1.1 </a:t>
            </a:r>
            <a:r>
              <a:rPr lang="cs-CZ" altLang="cs-CZ" sz="2000" b="1" dirty="0">
                <a:solidFill>
                  <a:srgbClr val="002060"/>
                </a:solidFill>
                <a:latin typeface="Calibri" panose="020F0502020204030204" pitchFamily="34" charset="0"/>
                <a:cs typeface="Calibri" panose="020F0502020204030204" pitchFamily="34" charset="0"/>
              </a:rPr>
              <a:t>Přímé náklady</a:t>
            </a:r>
            <a:r>
              <a:rPr lang="cs-CZ" altLang="cs-CZ" sz="2000" dirty="0">
                <a:solidFill>
                  <a:srgbClr val="002060"/>
                </a:solidFill>
                <a:latin typeface="Calibri" panose="020F0502020204030204" pitchFamily="34" charset="0"/>
                <a:cs typeface="Calibri" panose="020F0502020204030204" pitchFamily="34" charset="0"/>
              </a:rPr>
              <a:t>		</a:t>
            </a: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1.1.1  </a:t>
            </a:r>
            <a:r>
              <a:rPr lang="cs-CZ" altLang="cs-CZ" sz="2000" dirty="0">
                <a:solidFill>
                  <a:srgbClr val="002060"/>
                </a:solidFill>
                <a:latin typeface="Calibri" panose="020F0502020204030204" pitchFamily="34" charset="0"/>
                <a:cs typeface="Calibri" panose="020F0502020204030204" pitchFamily="34" charset="0"/>
              </a:rPr>
              <a:t>Osobní náklady  </a:t>
            </a: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1.1.2  Cestovné</a:t>
            </a: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1.1.3  Zařízení, vybavení a </a:t>
            </a:r>
            <a:r>
              <a:rPr lang="cs-CZ" altLang="cs-CZ" sz="2000" dirty="0">
                <a:solidFill>
                  <a:srgbClr val="002060"/>
                </a:solidFill>
                <a:latin typeface="Calibri" panose="020F0502020204030204" pitchFamily="34" charset="0"/>
                <a:cs typeface="Calibri" panose="020F0502020204030204" pitchFamily="34" charset="0"/>
              </a:rPr>
              <a:t>spotřební </a:t>
            </a:r>
            <a:r>
              <a:rPr lang="cs-CZ" altLang="cs-CZ" sz="2000" dirty="0" smtClean="0">
                <a:solidFill>
                  <a:srgbClr val="002060"/>
                </a:solidFill>
                <a:latin typeface="Calibri" panose="020F0502020204030204" pitchFamily="34" charset="0"/>
                <a:cs typeface="Calibri" panose="020F0502020204030204" pitchFamily="34" charset="0"/>
              </a:rPr>
              <a:t>materiál</a:t>
            </a: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1.1.4  </a:t>
            </a:r>
            <a:r>
              <a:rPr lang="cs-CZ" altLang="cs-CZ" sz="2000" dirty="0">
                <a:solidFill>
                  <a:srgbClr val="002060"/>
                </a:solidFill>
                <a:latin typeface="Calibri" panose="020F0502020204030204" pitchFamily="34" charset="0"/>
                <a:cs typeface="Calibri" panose="020F0502020204030204" pitchFamily="34" charset="0"/>
              </a:rPr>
              <a:t>Nákup služeb </a:t>
            </a: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1.1.5  </a:t>
            </a:r>
            <a:r>
              <a:rPr lang="cs-CZ" altLang="cs-CZ" sz="2000" dirty="0">
                <a:solidFill>
                  <a:srgbClr val="002060"/>
                </a:solidFill>
                <a:latin typeface="Calibri" panose="020F0502020204030204" pitchFamily="34" charset="0"/>
                <a:cs typeface="Calibri" panose="020F0502020204030204" pitchFamily="34" charset="0"/>
              </a:rPr>
              <a:t>Drobné stavební úpravy (do 40 tis. </a:t>
            </a:r>
            <a:r>
              <a:rPr lang="cs-CZ" altLang="cs-CZ" sz="2000" dirty="0" smtClean="0">
                <a:solidFill>
                  <a:srgbClr val="002060"/>
                </a:solidFill>
                <a:latin typeface="Calibri" panose="020F0502020204030204" pitchFamily="34" charset="0"/>
                <a:cs typeface="Calibri" panose="020F0502020204030204" pitchFamily="34" charset="0"/>
              </a:rPr>
              <a:t>Kč)</a:t>
            </a: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1.1.6  </a:t>
            </a:r>
            <a:r>
              <a:rPr lang="cs-CZ" altLang="cs-CZ" sz="2000" dirty="0">
                <a:solidFill>
                  <a:srgbClr val="002060"/>
                </a:solidFill>
                <a:latin typeface="Calibri" panose="020F0502020204030204" pitchFamily="34" charset="0"/>
                <a:cs typeface="Calibri" panose="020F0502020204030204" pitchFamily="34" charset="0"/>
              </a:rPr>
              <a:t>Přímá podpora CS </a:t>
            </a: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altLang="cs-CZ" sz="2000" dirty="0" smtClean="0">
                <a:solidFill>
                  <a:srgbClr val="002060"/>
                </a:solidFill>
                <a:latin typeface="Calibri" panose="020F0502020204030204" pitchFamily="34" charset="0"/>
                <a:cs typeface="Calibri" panose="020F0502020204030204" pitchFamily="34" charset="0"/>
              </a:rPr>
              <a:t>1.1.7  Investice do infrastruktury</a:t>
            </a:r>
            <a:endParaRPr lang="cs-CZ" alt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r>
              <a:rPr lang="cs-CZ" sz="2000" b="1" dirty="0" smtClean="0">
                <a:solidFill>
                  <a:srgbClr val="002060"/>
                </a:solidFill>
                <a:latin typeface="Calibri" panose="020F0502020204030204" pitchFamily="34" charset="0"/>
                <a:cs typeface="Calibri" panose="020F0502020204030204" pitchFamily="34" charset="0"/>
              </a:rPr>
              <a:t>1.2 </a:t>
            </a:r>
            <a:r>
              <a:rPr lang="cs-CZ" sz="2000" b="1" dirty="0">
                <a:solidFill>
                  <a:srgbClr val="002060"/>
                </a:solidFill>
                <a:latin typeface="Calibri" panose="020F0502020204030204" pitchFamily="34" charset="0"/>
                <a:cs typeface="Calibri" panose="020F0502020204030204" pitchFamily="34" charset="0"/>
              </a:rPr>
              <a:t>Nepřímé náklady </a:t>
            </a:r>
          </a:p>
          <a:p>
            <a:pPr marL="0" lvl="1" indent="0">
              <a:lnSpc>
                <a:spcPct val="100000"/>
              </a:lnSpc>
              <a:spcBef>
                <a:spcPts val="0"/>
              </a:spcBef>
              <a:spcAft>
                <a:spcPts val="0"/>
              </a:spcAft>
              <a:buSzPct val="100000"/>
              <a:buNone/>
            </a:pPr>
            <a:endParaRPr lang="cs-CZ"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2031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noFill/>
        </p:spPr>
        <p:txBody>
          <a:bodyPr/>
          <a:lstStyle/>
          <a:p>
            <a:r>
              <a:rPr lang="cs-CZ" dirty="0" smtClean="0"/>
              <a:t>Věcná způsobilost výdajů </a:t>
            </a:r>
            <a:endParaRPr lang="cs-CZ" dirty="0"/>
          </a:p>
        </p:txBody>
      </p:sp>
      <p:sp>
        <p:nvSpPr>
          <p:cNvPr id="3" name="Zástupný symbol pro obsah 2"/>
          <p:cNvSpPr>
            <a:spLocks noGrp="1"/>
          </p:cNvSpPr>
          <p:nvPr>
            <p:ph idx="1"/>
          </p:nvPr>
        </p:nvSpPr>
        <p:spPr>
          <a:xfrm>
            <a:off x="360000" y="1340768"/>
            <a:ext cx="8424000" cy="5472608"/>
          </a:xfrm>
        </p:spPr>
        <p:txBody>
          <a:bodyPr/>
          <a:lstStyle/>
          <a:p>
            <a:pPr marL="0" lvl="1" indent="0">
              <a:lnSpc>
                <a:spcPts val="2880"/>
              </a:lnSpc>
              <a:spcBef>
                <a:spcPts val="600"/>
              </a:spcBef>
              <a:spcAft>
                <a:spcPts val="60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1.1.1</a:t>
            </a:r>
            <a:r>
              <a:rPr lang="cs-CZ" b="1" dirty="0" smtClean="0">
                <a:solidFill>
                  <a:srgbClr val="002060"/>
                </a:solidFill>
                <a:latin typeface="Calibri" panose="020F0502020204030204" pitchFamily="34" charset="0"/>
                <a:cs typeface="Calibri" panose="020F0502020204030204" pitchFamily="34" charset="0"/>
              </a:rPr>
              <a:t> Osobní náklady</a:t>
            </a:r>
            <a:endParaRPr lang="cs-CZ" altLang="cs-CZ" b="1" dirty="0">
              <a:solidFill>
                <a:srgbClr val="002060"/>
              </a:solidFill>
              <a:latin typeface="Calibri" panose="020F0502020204030204" pitchFamily="34" charset="0"/>
              <a:cs typeface="Calibri" panose="020F0502020204030204" pitchFamily="34" charset="0"/>
            </a:endParaRPr>
          </a:p>
          <a:p>
            <a:pPr marL="432000" lvl="1" indent="-432000" algn="just">
              <a:lnSpc>
                <a:spcPct val="100000"/>
              </a:lnSpc>
              <a:spcBef>
                <a:spcPts val="0"/>
              </a:spcBef>
              <a:spcAft>
                <a:spcPts val="0"/>
              </a:spcAft>
              <a:buSzPct val="100000"/>
              <a:buFont typeface="Courier New" panose="02070309020205020404" pitchFamily="49" charset="0"/>
              <a:buChar char="o"/>
              <a:defRPr/>
            </a:pPr>
            <a:r>
              <a:rPr lang="cs-CZ" altLang="cs-CZ" dirty="0">
                <a:solidFill>
                  <a:srgbClr val="002060"/>
                </a:solidFill>
                <a:latin typeface="Calibri" panose="020F0502020204030204" pitchFamily="34" charset="0"/>
                <a:cs typeface="Calibri" panose="020F0502020204030204" pitchFamily="34" charset="0"/>
              </a:rPr>
              <a:t>m</a:t>
            </a:r>
            <a:r>
              <a:rPr lang="cs-CZ" altLang="cs-CZ" dirty="0" smtClean="0">
                <a:solidFill>
                  <a:srgbClr val="002060"/>
                </a:solidFill>
                <a:latin typeface="Calibri" panose="020F0502020204030204" pitchFamily="34" charset="0"/>
                <a:cs typeface="Calibri" panose="020F0502020204030204" pitchFamily="34" charset="0"/>
              </a:rPr>
              <a:t>zdy a platy pracovníků zaměstnaní výhradně pro projekt</a:t>
            </a:r>
          </a:p>
          <a:p>
            <a:pPr marL="432000" lvl="1" indent="-432000" algn="just">
              <a:lnSpc>
                <a:spcPct val="100000"/>
              </a:lnSpc>
              <a:spcBef>
                <a:spcPts val="0"/>
              </a:spcBef>
              <a:spcAft>
                <a:spcPts val="0"/>
              </a:spcAft>
              <a:buSzPct val="100000"/>
              <a:buFont typeface="Courier New" panose="02070309020205020404" pitchFamily="49" charset="0"/>
              <a:buChar char="o"/>
              <a:defRPr/>
            </a:pPr>
            <a:r>
              <a:rPr lang="cs-CZ" altLang="cs-CZ" dirty="0" smtClean="0">
                <a:solidFill>
                  <a:srgbClr val="002060"/>
                </a:solidFill>
                <a:latin typeface="Calibri" panose="020F0502020204030204" pitchFamily="34" charset="0"/>
                <a:cs typeface="Calibri" panose="020F0502020204030204" pitchFamily="34" charset="0"/>
              </a:rPr>
              <a:t>příslušná část mezd nebo platů zaměstnanců, kteří se na realizaci projektu podílejí pouze částí svého úvazku</a:t>
            </a:r>
          </a:p>
          <a:p>
            <a:pPr marL="432000" lvl="1" indent="-432000" algn="just">
              <a:lnSpc>
                <a:spcPct val="100000"/>
              </a:lnSpc>
              <a:spcBef>
                <a:spcPts val="0"/>
              </a:spcBef>
              <a:spcAft>
                <a:spcPts val="0"/>
              </a:spcAft>
              <a:buSzPct val="100000"/>
              <a:buFont typeface="Courier New" panose="02070309020205020404" pitchFamily="49" charset="0"/>
              <a:buChar char="o"/>
              <a:defRPr/>
            </a:pPr>
            <a:r>
              <a:rPr lang="cs-CZ" altLang="cs-CZ" dirty="0" smtClean="0">
                <a:solidFill>
                  <a:srgbClr val="002060"/>
                </a:solidFill>
                <a:latin typeface="Calibri" panose="020F0502020204030204" pitchFamily="34" charset="0"/>
                <a:cs typeface="Calibri" panose="020F0502020204030204" pitchFamily="34" charset="0"/>
              </a:rPr>
              <a:t>ostatní osobní náklady na zaměstnance, kteří jsou zaměstnáni na DPČ nebo DPP, náhrady za dovolenou, </a:t>
            </a:r>
            <a:r>
              <a:rPr lang="cs-CZ" dirty="0" smtClean="0">
                <a:solidFill>
                  <a:srgbClr val="002060"/>
                </a:solidFill>
                <a:latin typeface="Calibri" panose="020F0502020204030204" pitchFamily="34" charset="0"/>
                <a:cs typeface="Calibri" panose="020F0502020204030204" pitchFamily="34" charset="0"/>
              </a:rPr>
              <a:t>v </a:t>
            </a:r>
            <a:r>
              <a:rPr lang="cs-CZ" dirty="0">
                <a:solidFill>
                  <a:srgbClr val="002060"/>
                </a:solidFill>
                <a:latin typeface="Calibri" panose="020F0502020204030204" pitchFamily="34" charset="0"/>
                <a:cs typeface="Calibri" panose="020F0502020204030204" pitchFamily="34" charset="0"/>
              </a:rPr>
              <a:t>případě překážek v </a:t>
            </a:r>
            <a:r>
              <a:rPr lang="cs-CZ" dirty="0" smtClean="0">
                <a:solidFill>
                  <a:srgbClr val="002060"/>
                </a:solidFill>
                <a:latin typeface="Calibri" panose="020F0502020204030204" pitchFamily="34" charset="0"/>
                <a:cs typeface="Calibri" panose="020F0502020204030204" pitchFamily="34" charset="0"/>
              </a:rPr>
              <a:t>práci,</a:t>
            </a:r>
            <a:r>
              <a:rPr lang="cs-CZ" dirty="0">
                <a:solidFill>
                  <a:srgbClr val="002060"/>
                </a:solidFill>
                <a:latin typeface="Calibri" panose="020F0502020204030204" pitchFamily="34" charset="0"/>
                <a:cs typeface="Calibri" panose="020F0502020204030204" pitchFamily="34" charset="0"/>
              </a:rPr>
              <a:t> za dny dočasné pracovní neschopnosti nebo karantény</a:t>
            </a:r>
            <a:r>
              <a:rPr lang="cs-CZ" dirty="0" smtClean="0">
                <a:solidFill>
                  <a:srgbClr val="002060"/>
                </a:solidFill>
                <a:latin typeface="Calibri" panose="020F0502020204030204" pitchFamily="34" charset="0"/>
                <a:cs typeface="Calibri" panose="020F0502020204030204" pitchFamily="34" charset="0"/>
              </a:rPr>
              <a:t> (vždy </a:t>
            </a:r>
            <a:r>
              <a:rPr lang="cs-CZ" dirty="0">
                <a:solidFill>
                  <a:srgbClr val="002060"/>
                </a:solidFill>
                <a:latin typeface="Calibri" panose="020F0502020204030204" pitchFamily="34" charset="0"/>
                <a:cs typeface="Calibri" panose="020F0502020204030204" pitchFamily="34" charset="0"/>
              </a:rPr>
              <a:t>v rozsahu, v jakém odpovídají zapojení </a:t>
            </a:r>
            <a:r>
              <a:rPr lang="cs-CZ" dirty="0" smtClean="0">
                <a:solidFill>
                  <a:srgbClr val="002060"/>
                </a:solidFill>
                <a:latin typeface="Calibri" panose="020F0502020204030204" pitchFamily="34" charset="0"/>
                <a:cs typeface="Calibri" panose="020F0502020204030204" pitchFamily="34" charset="0"/>
              </a:rPr>
              <a:t>zaměstnance </a:t>
            </a:r>
            <a:r>
              <a:rPr lang="cs-CZ" dirty="0">
                <a:solidFill>
                  <a:srgbClr val="002060"/>
                </a:solidFill>
                <a:latin typeface="Calibri" panose="020F0502020204030204" pitchFamily="34" charset="0"/>
                <a:cs typeface="Calibri" panose="020F0502020204030204" pitchFamily="34" charset="0"/>
              </a:rPr>
              <a:t>do realizace </a:t>
            </a:r>
            <a:r>
              <a:rPr lang="cs-CZ" dirty="0" smtClean="0">
                <a:solidFill>
                  <a:srgbClr val="002060"/>
                </a:solidFill>
                <a:latin typeface="Calibri" panose="020F0502020204030204" pitchFamily="34" charset="0"/>
                <a:cs typeface="Calibri" panose="020F0502020204030204" pitchFamily="34" charset="0"/>
              </a:rPr>
              <a:t>projektu)</a:t>
            </a:r>
            <a:endParaRPr lang="cs-CZ" dirty="0">
              <a:solidFill>
                <a:srgbClr val="002060"/>
              </a:solidFill>
              <a:latin typeface="Calibri" panose="020F0502020204030204" pitchFamily="34" charset="0"/>
              <a:cs typeface="Calibri" panose="020F0502020204030204" pitchFamily="34" charset="0"/>
            </a:endParaRPr>
          </a:p>
          <a:p>
            <a:pPr marL="432000" lvl="1" indent="-432000" algn="just">
              <a:lnSpc>
                <a:spcPct val="100000"/>
              </a:lnSpc>
              <a:spcBef>
                <a:spcPts val="0"/>
              </a:spcBef>
              <a:spcAft>
                <a:spcPts val="0"/>
              </a:spcAft>
              <a:buSzPct val="100000"/>
              <a:buFont typeface="Courier New" panose="02070309020205020404" pitchFamily="49" charset="0"/>
              <a:buChar char="o"/>
              <a:defRPr/>
            </a:pPr>
            <a:r>
              <a:rPr lang="cs-CZ" altLang="cs-CZ" dirty="0" smtClean="0">
                <a:solidFill>
                  <a:srgbClr val="002060"/>
                </a:solidFill>
                <a:latin typeface="Calibri" panose="020F0502020204030204" pitchFamily="34" charset="0"/>
                <a:cs typeface="Calibri" panose="020F0502020204030204" pitchFamily="34" charset="0"/>
              </a:rPr>
              <a:t>výdaje na odměny</a:t>
            </a:r>
            <a:endParaRPr lang="cs-CZ" altLang="cs-CZ"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Mzdy nesmí </a:t>
            </a:r>
            <a:r>
              <a:rPr lang="cs-CZ" altLang="cs-CZ" b="1" dirty="0">
                <a:solidFill>
                  <a:srgbClr val="002060"/>
                </a:solidFill>
                <a:latin typeface="Calibri" panose="020F0502020204030204" pitchFamily="34" charset="0"/>
                <a:cs typeface="Calibri" panose="020F0502020204030204" pitchFamily="34" charset="0"/>
              </a:rPr>
              <a:t>přesáhnout obvyklou výši v daném místě, čase a oboru! </a:t>
            </a:r>
            <a:r>
              <a:rPr lang="cs-CZ" altLang="cs-CZ" b="1" dirty="0" smtClean="0">
                <a:solidFill>
                  <a:srgbClr val="002060"/>
                </a:solidFill>
                <a:latin typeface="Calibri" panose="020F0502020204030204" pitchFamily="34" charset="0"/>
                <a:cs typeface="Calibri" panose="020F0502020204030204" pitchFamily="34" charset="0"/>
              </a:rPr>
              <a:t> </a:t>
            </a:r>
          </a:p>
          <a:p>
            <a:pPr marL="0" lvl="1" indent="0" algn="just">
              <a:lnSpc>
                <a:spcPct val="100000"/>
              </a:lnSpc>
              <a:spcBef>
                <a:spcPts val="0"/>
              </a:spcBef>
              <a:spcAft>
                <a:spcPts val="0"/>
              </a:spcAft>
              <a:buSzPct val="100000"/>
              <a:buNone/>
              <a:defRPr/>
            </a:pPr>
            <a:r>
              <a:rPr lang="cs-CZ" altLang="cs-CZ" sz="1600" dirty="0" smtClean="0">
                <a:solidFill>
                  <a:srgbClr val="002060"/>
                </a:solidFill>
                <a:latin typeface="Calibri" panose="020F0502020204030204" pitchFamily="34" charset="0"/>
                <a:cs typeface="Calibri" panose="020F0502020204030204" pitchFamily="34" charset="0"/>
              </a:rPr>
              <a:t>Pro </a:t>
            </a:r>
            <a:r>
              <a:rPr lang="cs-CZ" altLang="cs-CZ" sz="1600" dirty="0">
                <a:solidFill>
                  <a:srgbClr val="002060"/>
                </a:solidFill>
                <a:latin typeface="Calibri" panose="020F0502020204030204" pitchFamily="34" charset="0"/>
                <a:cs typeface="Calibri" panose="020F0502020204030204" pitchFamily="34" charset="0"/>
              </a:rPr>
              <a:t>porovnání osobních výdajů lze využít </a:t>
            </a:r>
            <a:r>
              <a:rPr lang="cs-CZ" altLang="cs-CZ" sz="1600" dirty="0" smtClean="0">
                <a:solidFill>
                  <a:srgbClr val="002060"/>
                </a:solidFill>
                <a:latin typeface="Calibri" panose="020F0502020204030204" pitchFamily="34" charset="0"/>
                <a:cs typeface="Calibri" panose="020F0502020204030204" pitchFamily="34" charset="0"/>
              </a:rPr>
              <a:t>Informační </a:t>
            </a:r>
            <a:r>
              <a:rPr lang="cs-CZ" altLang="cs-CZ" sz="1600" dirty="0">
                <a:solidFill>
                  <a:srgbClr val="002060"/>
                </a:solidFill>
                <a:latin typeface="Calibri" panose="020F0502020204030204" pitchFamily="34" charset="0"/>
                <a:cs typeface="Calibri" panose="020F0502020204030204" pitchFamily="34" charset="0"/>
              </a:rPr>
              <a:t>systém o průměrném výdělku (ISPV) dostupný </a:t>
            </a:r>
            <a:r>
              <a:rPr lang="cs-CZ" altLang="cs-CZ" sz="1600" dirty="0" smtClean="0">
                <a:solidFill>
                  <a:srgbClr val="002060"/>
                </a:solidFill>
                <a:latin typeface="Calibri" panose="020F0502020204030204" pitchFamily="34" charset="0"/>
                <a:cs typeface="Calibri" panose="020F0502020204030204" pitchFamily="34" charset="0"/>
              </a:rPr>
              <a:t> na </a:t>
            </a:r>
            <a:r>
              <a:rPr lang="cs-CZ" altLang="cs-CZ" sz="1600" dirty="0" smtClean="0">
                <a:solidFill>
                  <a:srgbClr val="002060"/>
                </a:solidFill>
                <a:latin typeface="Calibri" panose="020F0502020204030204" pitchFamily="34" charset="0"/>
                <a:cs typeface="Calibri" panose="020F0502020204030204" pitchFamily="34" charset="0"/>
                <a:hlinkClick r:id="rId3"/>
              </a:rPr>
              <a:t>www.mpsv.cz/</a:t>
            </a:r>
            <a:r>
              <a:rPr lang="cs-CZ" altLang="cs-CZ" sz="1600" dirty="0" err="1" smtClean="0">
                <a:solidFill>
                  <a:srgbClr val="002060"/>
                </a:solidFill>
                <a:latin typeface="Calibri" panose="020F0502020204030204" pitchFamily="34" charset="0"/>
                <a:cs typeface="Calibri" panose="020F0502020204030204" pitchFamily="34" charset="0"/>
                <a:hlinkClick r:id="rId3"/>
              </a:rPr>
              <a:t>ISPV.php</a:t>
            </a:r>
            <a:r>
              <a:rPr lang="cs-CZ" altLang="cs-CZ" sz="1600" dirty="0" smtClean="0">
                <a:solidFill>
                  <a:srgbClr val="002060"/>
                </a:solidFill>
                <a:latin typeface="Calibri" panose="020F0502020204030204" pitchFamily="34" charset="0"/>
                <a:cs typeface="Calibri" panose="020F0502020204030204" pitchFamily="34" charset="0"/>
              </a:rPr>
              <a:t>. </a:t>
            </a:r>
          </a:p>
          <a:p>
            <a:pPr marL="0" lvl="1" indent="0" algn="just">
              <a:lnSpc>
                <a:spcPct val="100000"/>
              </a:lnSpc>
              <a:spcBef>
                <a:spcPts val="0"/>
              </a:spcBef>
              <a:spcAft>
                <a:spcPts val="0"/>
              </a:spcAft>
              <a:buSzPct val="100000"/>
              <a:buNone/>
              <a:defRPr/>
            </a:pPr>
            <a:r>
              <a:rPr lang="cs-CZ" altLang="cs-CZ" sz="1600" dirty="0" smtClean="0">
                <a:solidFill>
                  <a:srgbClr val="002060"/>
                </a:solidFill>
                <a:latin typeface="Calibri" panose="020F0502020204030204" pitchFamily="34" charset="0"/>
                <a:cs typeface="Calibri" panose="020F0502020204030204" pitchFamily="34" charset="0"/>
              </a:rPr>
              <a:t>ŘO </a:t>
            </a:r>
            <a:r>
              <a:rPr lang="cs-CZ" altLang="cs-CZ" sz="1600" dirty="0">
                <a:solidFill>
                  <a:srgbClr val="002060"/>
                </a:solidFill>
                <a:latin typeface="Calibri" panose="020F0502020204030204" pitchFamily="34" charset="0"/>
                <a:cs typeface="Calibri" panose="020F0502020204030204" pitchFamily="34" charset="0"/>
              </a:rPr>
              <a:t>zveřejňuje přehled obvyklých výší mezd a platů pro nejčastější pozice v rámci projektů podpořených z OPZ na portálu </a:t>
            </a:r>
            <a:r>
              <a:rPr lang="cs-CZ" altLang="cs-CZ" sz="1600" dirty="0" smtClean="0">
                <a:solidFill>
                  <a:srgbClr val="002060"/>
                </a:solidFill>
                <a:latin typeface="Calibri" panose="020F0502020204030204" pitchFamily="34" charset="0"/>
                <a:cs typeface="Calibri" panose="020F0502020204030204" pitchFamily="34" charset="0"/>
                <a:hlinkClick r:id="rId4"/>
              </a:rPr>
              <a:t>www.esfcr.cz</a:t>
            </a:r>
            <a:r>
              <a:rPr lang="cs-CZ" altLang="cs-CZ" sz="1600" dirty="0" smtClean="0">
                <a:solidFill>
                  <a:srgbClr val="002060"/>
                </a:solidFill>
                <a:latin typeface="Calibri" panose="020F0502020204030204" pitchFamily="34" charset="0"/>
                <a:cs typeface="Calibri" panose="020F0502020204030204" pitchFamily="34" charset="0"/>
              </a:rPr>
              <a:t>.</a:t>
            </a:r>
          </a:p>
          <a:p>
            <a:pPr marL="0" lvl="1" indent="0" algn="just">
              <a:lnSpc>
                <a:spcPct val="100000"/>
              </a:lnSpc>
              <a:spcBef>
                <a:spcPts val="600"/>
              </a:spcBef>
              <a:spcAft>
                <a:spcPts val="0"/>
              </a:spcAft>
              <a:buSzPct val="100000"/>
              <a:buNone/>
              <a:defRPr/>
            </a:pPr>
            <a:r>
              <a:rPr lang="cs-CZ" sz="1600" dirty="0">
                <a:solidFill>
                  <a:srgbClr val="002060"/>
                </a:solidFill>
                <a:latin typeface="Calibri" panose="020F0502020204030204" pitchFamily="34" charset="0"/>
                <a:cs typeface="Calibri" panose="020F0502020204030204" pitchFamily="34" charset="0"/>
              </a:rPr>
              <a:t>PS, DPČ, DPP musí být uzavřeny v souladu se zákoníkem </a:t>
            </a:r>
            <a:r>
              <a:rPr lang="cs-CZ" sz="1600" dirty="0" smtClean="0">
                <a:solidFill>
                  <a:srgbClr val="002060"/>
                </a:solidFill>
                <a:latin typeface="Calibri" panose="020F0502020204030204" pitchFamily="34" charset="0"/>
                <a:cs typeface="Calibri" panose="020F0502020204030204" pitchFamily="34" charset="0"/>
              </a:rPr>
              <a:t>práce.</a:t>
            </a:r>
            <a:endParaRPr lang="cs-CZ" sz="1600"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600"/>
              </a:spcBef>
              <a:spcAft>
                <a:spcPts val="0"/>
              </a:spcAft>
              <a:buSzPct val="100000"/>
              <a:buNone/>
              <a:defRPr/>
            </a:pPr>
            <a:r>
              <a:rPr lang="cs-CZ" altLang="cs-CZ" sz="1600" dirty="0">
                <a:solidFill>
                  <a:srgbClr val="002060"/>
                </a:solidFill>
                <a:latin typeface="Calibri" panose="020F0502020204030204" pitchFamily="34" charset="0"/>
                <a:cs typeface="Calibri" panose="020F0502020204030204" pitchFamily="34" charset="0"/>
              </a:rPr>
              <a:t>Mzdové náklady = </a:t>
            </a:r>
            <a:r>
              <a:rPr lang="cs-CZ" sz="1600" dirty="0">
                <a:solidFill>
                  <a:srgbClr val="002060"/>
                </a:solidFill>
                <a:latin typeface="Calibri" panose="020F0502020204030204" pitchFamily="34" charset="0"/>
                <a:cs typeface="Calibri" panose="020F0502020204030204" pitchFamily="34" charset="0"/>
              </a:rPr>
              <a:t>hrubá mzda / plat nebo odměna (DPČ, DPP, OSVČ) + odvody zaměstnavatele na SP a ZP a další poplatky spojené se zaměstnancem hrazené zaměstnavatelem povinně na základě právních </a:t>
            </a:r>
            <a:r>
              <a:rPr lang="cs-CZ" sz="1600" dirty="0" smtClean="0">
                <a:solidFill>
                  <a:srgbClr val="002060"/>
                </a:solidFill>
                <a:latin typeface="Calibri" panose="020F0502020204030204" pitchFamily="34" charset="0"/>
                <a:cs typeface="Calibri" panose="020F0502020204030204" pitchFamily="34" charset="0"/>
              </a:rPr>
              <a:t>předpisů.</a:t>
            </a:r>
            <a:endParaRPr lang="cs-CZ" sz="16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73639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noFill/>
        </p:spPr>
        <p:txBody>
          <a:bodyPr/>
          <a:lstStyle/>
          <a:p>
            <a:r>
              <a:rPr lang="cs-CZ" dirty="0" smtClean="0"/>
              <a:t>Věcná způsobilost výdajů </a:t>
            </a:r>
            <a:endParaRPr lang="cs-CZ" dirty="0"/>
          </a:p>
        </p:txBody>
      </p:sp>
      <p:sp>
        <p:nvSpPr>
          <p:cNvPr id="3" name="Zástupný symbol pro obsah 2"/>
          <p:cNvSpPr>
            <a:spLocks noGrp="1"/>
          </p:cNvSpPr>
          <p:nvPr>
            <p:ph idx="1"/>
          </p:nvPr>
        </p:nvSpPr>
        <p:spPr>
          <a:xfrm>
            <a:off x="396472" y="1412776"/>
            <a:ext cx="8424000" cy="4464496"/>
          </a:xfrm>
        </p:spPr>
        <p:txBody>
          <a:bodyPr/>
          <a:lstStyle/>
          <a:p>
            <a:pPr marL="0" lvl="1" indent="0" algn="just">
              <a:lnSpc>
                <a:spcPct val="100000"/>
              </a:lnSpc>
              <a:spcBef>
                <a:spcPts val="0"/>
              </a:spcBef>
              <a:spcAft>
                <a:spcPts val="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1.1.1</a:t>
            </a:r>
            <a:r>
              <a:rPr lang="cs-CZ" b="1" dirty="0" smtClean="0">
                <a:solidFill>
                  <a:srgbClr val="002060"/>
                </a:solidFill>
                <a:latin typeface="Calibri" panose="020F0502020204030204" pitchFamily="34" charset="0"/>
                <a:cs typeface="Calibri" panose="020F0502020204030204" pitchFamily="34" charset="0"/>
              </a:rPr>
              <a:t> </a:t>
            </a:r>
            <a:r>
              <a:rPr lang="cs-CZ" b="1" dirty="0">
                <a:solidFill>
                  <a:srgbClr val="002060"/>
                </a:solidFill>
                <a:latin typeface="Calibri" panose="020F0502020204030204" pitchFamily="34" charset="0"/>
                <a:cs typeface="Calibri" panose="020F0502020204030204" pitchFamily="34" charset="0"/>
              </a:rPr>
              <a:t>Osobní </a:t>
            </a:r>
            <a:r>
              <a:rPr lang="cs-CZ" b="1" dirty="0" smtClean="0">
                <a:solidFill>
                  <a:srgbClr val="002060"/>
                </a:solidFill>
                <a:latin typeface="Calibri" panose="020F0502020204030204" pitchFamily="34" charset="0"/>
                <a:cs typeface="Calibri" panose="020F0502020204030204" pitchFamily="34" charset="0"/>
              </a:rPr>
              <a:t>náklady</a:t>
            </a:r>
          </a:p>
          <a:p>
            <a:pPr marL="0" lvl="1" indent="0" algn="just">
              <a:lnSpc>
                <a:spcPct val="100000"/>
              </a:lnSpc>
              <a:spcBef>
                <a:spcPts val="0"/>
              </a:spcBef>
              <a:spcAft>
                <a:spcPts val="0"/>
              </a:spcAft>
              <a:buSzPct val="100000"/>
              <a:buNone/>
              <a:defRPr/>
            </a:pPr>
            <a:endParaRPr lang="cs-CZ" sz="600" b="1" dirty="0" smtClean="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endParaRPr lang="cs-CZ" altLang="cs-CZ" sz="200" b="1"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dirty="0" smtClean="0">
                <a:solidFill>
                  <a:srgbClr val="002060"/>
                </a:solidFill>
                <a:latin typeface="Calibri" panose="020F0502020204030204" pitchFamily="34" charset="0"/>
                <a:cs typeface="Calibri" panose="020F0502020204030204" pitchFamily="34" charset="0"/>
              </a:rPr>
              <a:t>Pracovní úvazky </a:t>
            </a:r>
            <a:r>
              <a:rPr lang="cs-CZ" dirty="0">
                <a:solidFill>
                  <a:srgbClr val="002060"/>
                </a:solidFill>
                <a:latin typeface="Calibri" panose="020F0502020204030204" pitchFamily="34" charset="0"/>
                <a:cs typeface="Calibri" panose="020F0502020204030204" pitchFamily="34" charset="0"/>
              </a:rPr>
              <a:t>zaměstnance se nesmí překrývat a není možné, aby byl za stejnou práci placen </a:t>
            </a:r>
            <a:r>
              <a:rPr lang="cs-CZ" dirty="0" smtClean="0">
                <a:solidFill>
                  <a:srgbClr val="002060"/>
                </a:solidFill>
                <a:latin typeface="Calibri" panose="020F0502020204030204" pitchFamily="34" charset="0"/>
                <a:cs typeface="Calibri" panose="020F0502020204030204" pitchFamily="34" charset="0"/>
              </a:rPr>
              <a:t>vícekrát</a:t>
            </a:r>
          </a:p>
          <a:p>
            <a:pPr marL="0" lvl="1" indent="0" algn="just">
              <a:lnSpc>
                <a:spcPct val="100000"/>
              </a:lnSpc>
              <a:spcBef>
                <a:spcPts val="0"/>
              </a:spcBef>
              <a:spcAft>
                <a:spcPts val="0"/>
              </a:spcAft>
              <a:buSzPct val="100000"/>
              <a:buNone/>
              <a:defRPr/>
            </a:pPr>
            <a:endParaRPr lang="cs-CZ" sz="600" b="1"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b="1" dirty="0" smtClean="0">
                <a:solidFill>
                  <a:srgbClr val="002060"/>
                </a:solidFill>
                <a:latin typeface="Calibri" panose="020F0502020204030204" pitchFamily="34" charset="0"/>
                <a:cs typeface="Calibri" panose="020F0502020204030204" pitchFamily="34" charset="0"/>
              </a:rPr>
              <a:t>Výše </a:t>
            </a:r>
            <a:r>
              <a:rPr lang="cs-CZ" b="1" dirty="0">
                <a:solidFill>
                  <a:srgbClr val="002060"/>
                </a:solidFill>
                <a:latin typeface="Calibri" panose="020F0502020204030204" pitchFamily="34" charset="0"/>
                <a:cs typeface="Calibri" panose="020F0502020204030204" pitchFamily="34" charset="0"/>
              </a:rPr>
              <a:t>úvazku </a:t>
            </a:r>
            <a:r>
              <a:rPr lang="cs-CZ" b="1" dirty="0" smtClean="0">
                <a:solidFill>
                  <a:srgbClr val="002060"/>
                </a:solidFill>
                <a:latin typeface="Calibri" panose="020F0502020204030204" pitchFamily="34" charset="0"/>
                <a:cs typeface="Calibri" panose="020F0502020204030204" pitchFamily="34" charset="0"/>
              </a:rPr>
              <a:t>= </a:t>
            </a:r>
            <a:r>
              <a:rPr lang="cs-CZ" b="1" dirty="0">
                <a:solidFill>
                  <a:srgbClr val="002060"/>
                </a:solidFill>
                <a:latin typeface="Calibri" panose="020F0502020204030204" pitchFamily="34" charset="0"/>
                <a:cs typeface="Calibri" panose="020F0502020204030204" pitchFamily="34" charset="0"/>
              </a:rPr>
              <a:t>maximálně </a:t>
            </a:r>
            <a:r>
              <a:rPr lang="cs-CZ" b="1" dirty="0" smtClean="0">
                <a:solidFill>
                  <a:srgbClr val="002060"/>
                </a:solidFill>
                <a:latin typeface="Calibri" panose="020F0502020204030204" pitchFamily="34" charset="0"/>
                <a:cs typeface="Calibri" panose="020F0502020204030204" pitchFamily="34" charset="0"/>
              </a:rPr>
              <a:t>1,0 </a:t>
            </a:r>
            <a:r>
              <a:rPr lang="cs-CZ" dirty="0" smtClean="0">
                <a:solidFill>
                  <a:srgbClr val="002060"/>
                </a:solidFill>
                <a:latin typeface="Calibri" panose="020F0502020204030204" pitchFamily="34" charset="0"/>
                <a:cs typeface="Calibri" panose="020F0502020204030204" pitchFamily="34" charset="0"/>
              </a:rPr>
              <a:t>(součet veškerých úvazků zaměstnance u všech subjektů zapojených do projektu – příjemce a partneři), a </a:t>
            </a:r>
            <a:r>
              <a:rPr lang="cs-CZ" dirty="0">
                <a:solidFill>
                  <a:srgbClr val="002060"/>
                </a:solidFill>
                <a:latin typeface="Calibri" panose="020F0502020204030204" pitchFamily="34" charset="0"/>
                <a:cs typeface="Calibri" panose="020F0502020204030204" pitchFamily="34" charset="0"/>
              </a:rPr>
              <a:t>to po celou dobu zapojení </a:t>
            </a:r>
            <a:r>
              <a:rPr lang="cs-CZ" dirty="0" smtClean="0">
                <a:solidFill>
                  <a:srgbClr val="002060"/>
                </a:solidFill>
                <a:latin typeface="Calibri" panose="020F0502020204030204" pitchFamily="34" charset="0"/>
                <a:cs typeface="Calibri" panose="020F0502020204030204" pitchFamily="34" charset="0"/>
              </a:rPr>
              <a:t>daného pracovníka </a:t>
            </a:r>
            <a:r>
              <a:rPr lang="cs-CZ" dirty="0">
                <a:solidFill>
                  <a:srgbClr val="002060"/>
                </a:solidFill>
                <a:latin typeface="Calibri" panose="020F0502020204030204" pitchFamily="34" charset="0"/>
                <a:cs typeface="Calibri" panose="020F0502020204030204" pitchFamily="34" charset="0"/>
              </a:rPr>
              <a:t>do realizace </a:t>
            </a:r>
            <a:r>
              <a:rPr lang="cs-CZ" dirty="0" smtClean="0">
                <a:solidFill>
                  <a:srgbClr val="002060"/>
                </a:solidFill>
                <a:latin typeface="Calibri" panose="020F0502020204030204" pitchFamily="34" charset="0"/>
                <a:cs typeface="Calibri" panose="020F0502020204030204" pitchFamily="34" charset="0"/>
              </a:rPr>
              <a:t>projektu</a:t>
            </a:r>
            <a:endParaRPr lang="cs-CZ" b="1" dirty="0" smtClean="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endParaRPr lang="cs-CZ" sz="600"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Realizační </a:t>
            </a:r>
            <a:r>
              <a:rPr lang="cs-CZ" altLang="cs-CZ" b="1" dirty="0">
                <a:solidFill>
                  <a:srgbClr val="002060"/>
                </a:solidFill>
                <a:latin typeface="Calibri" panose="020F0502020204030204" pitchFamily="34" charset="0"/>
                <a:cs typeface="Calibri" panose="020F0502020204030204" pitchFamily="34" charset="0"/>
              </a:rPr>
              <a:t>tým projektu </a:t>
            </a:r>
            <a:r>
              <a:rPr lang="cs-CZ" altLang="cs-CZ" b="1" dirty="0" smtClean="0">
                <a:solidFill>
                  <a:srgbClr val="002060"/>
                </a:solidFill>
                <a:latin typeface="Calibri" panose="020F0502020204030204" pitchFamily="34" charset="0"/>
                <a:cs typeface="Calibri" panose="020F0502020204030204" pitchFamily="34" charset="0"/>
              </a:rPr>
              <a:t>(RT) = </a:t>
            </a:r>
            <a:r>
              <a:rPr lang="cs-CZ" altLang="cs-CZ" dirty="0" smtClean="0">
                <a:solidFill>
                  <a:srgbClr val="002060"/>
                </a:solidFill>
                <a:latin typeface="Calibri" panose="020F0502020204030204" pitchFamily="34" charset="0"/>
                <a:cs typeface="Calibri" panose="020F0502020204030204" pitchFamily="34" charset="0"/>
              </a:rPr>
              <a:t>zařazení mezi přímé/nepřímé náklady projektu dle pracovní náplně v projektu, dle vazby na CS – přímá x nepřímá vazba</a:t>
            </a:r>
          </a:p>
          <a:p>
            <a:pPr marL="0" lvl="1" indent="0" algn="just">
              <a:lnSpc>
                <a:spcPct val="100000"/>
              </a:lnSpc>
              <a:spcBef>
                <a:spcPts val="0"/>
              </a:spcBef>
              <a:spcAft>
                <a:spcPts val="0"/>
              </a:spcAft>
              <a:buSzPct val="100000"/>
              <a:buNone/>
              <a:defRPr/>
            </a:pPr>
            <a:endParaRPr lang="cs-CZ" altLang="cs-CZ" sz="600" dirty="0" smtClean="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PŘÍMÉ NÁKLADY: </a:t>
            </a:r>
            <a:r>
              <a:rPr lang="cs-CZ" altLang="cs-CZ" dirty="0" smtClean="0">
                <a:solidFill>
                  <a:srgbClr val="002060"/>
                </a:solidFill>
                <a:latin typeface="Calibri" panose="020F0502020204030204" pitchFamily="34" charset="0"/>
                <a:cs typeface="Calibri" panose="020F0502020204030204" pitchFamily="34" charset="0"/>
              </a:rPr>
              <a:t>pouze </a:t>
            </a:r>
            <a:r>
              <a:rPr lang="cs-CZ" altLang="cs-CZ" dirty="0">
                <a:solidFill>
                  <a:srgbClr val="002060"/>
                </a:solidFill>
                <a:latin typeface="Calibri" panose="020F0502020204030204" pitchFamily="34" charset="0"/>
                <a:cs typeface="Calibri" panose="020F0502020204030204" pitchFamily="34" charset="0"/>
              </a:rPr>
              <a:t>přímá práce s </a:t>
            </a:r>
            <a:r>
              <a:rPr lang="cs-CZ" altLang="cs-CZ" dirty="0" smtClean="0">
                <a:solidFill>
                  <a:srgbClr val="002060"/>
                </a:solidFill>
                <a:latin typeface="Calibri" panose="020F0502020204030204" pitchFamily="34" charset="0"/>
                <a:cs typeface="Calibri" panose="020F0502020204030204" pitchFamily="34" charset="0"/>
              </a:rPr>
              <a:t>CS nebo zajištění výstupu, </a:t>
            </a:r>
            <a:r>
              <a:rPr lang="cs-CZ" altLang="cs-CZ" dirty="0">
                <a:solidFill>
                  <a:srgbClr val="002060"/>
                </a:solidFill>
                <a:latin typeface="Calibri" panose="020F0502020204030204" pitchFamily="34" charset="0"/>
                <a:cs typeface="Calibri" panose="020F0502020204030204" pitchFamily="34" charset="0"/>
              </a:rPr>
              <a:t>který je </a:t>
            </a:r>
            <a:r>
              <a:rPr lang="cs-CZ" altLang="cs-CZ" dirty="0" smtClean="0">
                <a:solidFill>
                  <a:srgbClr val="002060"/>
                </a:solidFill>
                <a:latin typeface="Calibri" panose="020F0502020204030204" pitchFamily="34" charset="0"/>
                <a:cs typeface="Calibri" panose="020F0502020204030204" pitchFamily="34" charset="0"/>
              </a:rPr>
              <a:t>určen k </a:t>
            </a:r>
            <a:r>
              <a:rPr lang="cs-CZ" altLang="cs-CZ" dirty="0">
                <a:solidFill>
                  <a:srgbClr val="002060"/>
                </a:solidFill>
                <a:latin typeface="Calibri" panose="020F0502020204030204" pitchFamily="34" charset="0"/>
                <a:cs typeface="Calibri" panose="020F0502020204030204" pitchFamily="34" charset="0"/>
              </a:rPr>
              <a:t>přímému využití </a:t>
            </a:r>
            <a:r>
              <a:rPr lang="cs-CZ" altLang="cs-CZ" dirty="0" smtClean="0">
                <a:solidFill>
                  <a:srgbClr val="002060"/>
                </a:solidFill>
                <a:latin typeface="Calibri" panose="020F0502020204030204" pitchFamily="34" charset="0"/>
                <a:cs typeface="Calibri" panose="020F0502020204030204" pitchFamily="34" charset="0"/>
              </a:rPr>
              <a:t>CS</a:t>
            </a:r>
          </a:p>
          <a:p>
            <a:pPr marL="0" lvl="1" indent="0" algn="just">
              <a:lnSpc>
                <a:spcPct val="100000"/>
              </a:lnSpc>
              <a:spcBef>
                <a:spcPts val="0"/>
              </a:spcBef>
              <a:spcAft>
                <a:spcPts val="0"/>
              </a:spcAft>
              <a:buSzPct val="100000"/>
              <a:buNone/>
              <a:defRPr/>
            </a:pPr>
            <a:endParaRPr lang="cs-CZ" altLang="cs-CZ" sz="600" dirty="0" smtClean="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0"/>
              </a:spcBef>
              <a:spcAft>
                <a:spcPts val="0"/>
              </a:spcAft>
              <a:buSzPct val="100000"/>
              <a:buNone/>
              <a:defRPr/>
            </a:pPr>
            <a:r>
              <a:rPr lang="cs-CZ" altLang="cs-CZ" b="1" dirty="0" smtClean="0">
                <a:solidFill>
                  <a:srgbClr val="002060"/>
                </a:solidFill>
                <a:latin typeface="Calibri" panose="020F0502020204030204" pitchFamily="34" charset="0"/>
                <a:cs typeface="Calibri" panose="020F0502020204030204" pitchFamily="34" charset="0"/>
              </a:rPr>
              <a:t>NEPŘÍMÉ NÁKLADY: </a:t>
            </a:r>
            <a:r>
              <a:rPr lang="cs-CZ" altLang="cs-CZ" dirty="0" smtClean="0">
                <a:solidFill>
                  <a:srgbClr val="002060"/>
                </a:solidFill>
                <a:latin typeface="Calibri" panose="020F0502020204030204" pitchFamily="34" charset="0"/>
                <a:cs typeface="Calibri" panose="020F0502020204030204" pitchFamily="34" charset="0"/>
              </a:rPr>
              <a:t>projektový/finanční </a:t>
            </a:r>
            <a:r>
              <a:rPr lang="cs-CZ" altLang="cs-CZ" dirty="0">
                <a:solidFill>
                  <a:srgbClr val="002060"/>
                </a:solidFill>
                <a:latin typeface="Calibri" panose="020F0502020204030204" pitchFamily="34" charset="0"/>
                <a:cs typeface="Calibri" panose="020F0502020204030204" pitchFamily="34" charset="0"/>
              </a:rPr>
              <a:t>manažer a ostatní </a:t>
            </a:r>
            <a:r>
              <a:rPr lang="cs-CZ" altLang="cs-CZ" dirty="0" smtClean="0">
                <a:solidFill>
                  <a:srgbClr val="002060"/>
                </a:solidFill>
                <a:latin typeface="Calibri" panose="020F0502020204030204" pitchFamily="34" charset="0"/>
                <a:cs typeface="Calibri" panose="020F0502020204030204" pitchFamily="34" charset="0"/>
              </a:rPr>
              <a:t>pozice (administrativní, podpůrné), </a:t>
            </a:r>
            <a:r>
              <a:rPr lang="cs-CZ" altLang="cs-CZ" dirty="0">
                <a:solidFill>
                  <a:srgbClr val="002060"/>
                </a:solidFill>
                <a:latin typeface="Calibri" panose="020F0502020204030204" pitchFamily="34" charset="0"/>
                <a:cs typeface="Calibri" panose="020F0502020204030204" pitchFamily="34" charset="0"/>
              </a:rPr>
              <a:t>které nepracují přímo s </a:t>
            </a:r>
            <a:r>
              <a:rPr lang="cs-CZ" altLang="cs-CZ" dirty="0" smtClean="0">
                <a:solidFill>
                  <a:srgbClr val="002060"/>
                </a:solidFill>
                <a:latin typeface="Calibri" panose="020F0502020204030204" pitchFamily="34" charset="0"/>
                <a:cs typeface="Calibri" panose="020F0502020204030204" pitchFamily="34" charset="0"/>
              </a:rPr>
              <a:t>CS</a:t>
            </a:r>
            <a:endParaRPr lang="cs-CZ" altLang="cs-CZ" dirty="0">
              <a:solidFill>
                <a:srgbClr val="002060"/>
              </a:solidFill>
              <a:latin typeface="Calibri" panose="020F0502020204030204" pitchFamily="34" charset="0"/>
              <a:cs typeface="Calibri" panose="020F0502020204030204" pitchFamily="34" charset="0"/>
            </a:endParaRPr>
          </a:p>
          <a:p>
            <a:pPr lvl="1">
              <a:lnSpc>
                <a:spcPct val="100000"/>
              </a:lnSpc>
              <a:spcBef>
                <a:spcPts val="0"/>
              </a:spcBef>
              <a:spcAft>
                <a:spcPts val="0"/>
              </a:spcAft>
              <a:buFont typeface="Arial" panose="020B0604020202020204" pitchFamily="34" charset="0"/>
              <a:buChar char="•"/>
              <a:defRPr/>
            </a:pPr>
            <a:endParaRPr lang="cs-CZ" altLang="cs-CZ"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7865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5536" y="1412776"/>
            <a:ext cx="8388464" cy="3528392"/>
          </a:xfrm>
        </p:spPr>
        <p:txBody>
          <a:bodyPr/>
          <a:lstStyle/>
          <a:p>
            <a:pPr marL="0" indent="0" algn="just">
              <a:buNone/>
            </a:pPr>
            <a:r>
              <a:rPr lang="cs-CZ" sz="2000" b="1" dirty="0" smtClean="0">
                <a:solidFill>
                  <a:srgbClr val="002060"/>
                </a:solidFill>
                <a:latin typeface="Calibri" panose="020F0502020204030204" pitchFamily="34" charset="0"/>
                <a:cs typeface="Calibri" panose="020F0502020204030204" pitchFamily="34" charset="0"/>
              </a:rPr>
              <a:t>1.1.2 Cestovné</a:t>
            </a:r>
          </a:p>
          <a:p>
            <a:pPr marL="0" indent="0" algn="just">
              <a:lnSpc>
                <a:spcPct val="100000"/>
              </a:lnSpc>
              <a:spcBef>
                <a:spcPts val="0"/>
              </a:spcBef>
              <a:spcAft>
                <a:spcPts val="0"/>
              </a:spcAft>
              <a:buNone/>
            </a:pPr>
            <a:r>
              <a:rPr lang="cs-CZ" altLang="cs-CZ" sz="2000" b="1" dirty="0">
                <a:solidFill>
                  <a:srgbClr val="002060"/>
                </a:solidFill>
                <a:latin typeface="Calibri" panose="020F0502020204030204" pitchFamily="34" charset="0"/>
                <a:cs typeface="Calibri" panose="020F0502020204030204" pitchFamily="34" charset="0"/>
              </a:rPr>
              <a:t>Cestovní náhrady </a:t>
            </a:r>
            <a:r>
              <a:rPr lang="cs-CZ" altLang="cs-CZ" sz="2000" dirty="0">
                <a:solidFill>
                  <a:srgbClr val="002060"/>
                </a:solidFill>
                <a:latin typeface="Calibri" panose="020F0502020204030204" pitchFamily="34" charset="0"/>
                <a:cs typeface="Calibri" panose="020F0502020204030204" pitchFamily="34" charset="0"/>
              </a:rPr>
              <a:t>=</a:t>
            </a:r>
            <a:r>
              <a:rPr lang="cs-CZ" altLang="cs-CZ" sz="2000" b="1" dirty="0">
                <a:solidFill>
                  <a:srgbClr val="002060"/>
                </a:solidFill>
                <a:latin typeface="Calibri" panose="020F0502020204030204" pitchFamily="34" charset="0"/>
                <a:cs typeface="Calibri" panose="020F0502020204030204" pitchFamily="34" charset="0"/>
              </a:rPr>
              <a:t> </a:t>
            </a:r>
            <a:r>
              <a:rPr lang="cs-CZ" altLang="cs-CZ" sz="2000" dirty="0">
                <a:solidFill>
                  <a:srgbClr val="002060"/>
                </a:solidFill>
                <a:latin typeface="Calibri" panose="020F0502020204030204" pitchFamily="34" charset="0"/>
                <a:cs typeface="Calibri" panose="020F0502020204030204" pitchFamily="34" charset="0"/>
              </a:rPr>
              <a:t>náhrady za jízdní výdaje, výdaje za ubytování, za stravné a za nutné vedlejší </a:t>
            </a:r>
            <a:r>
              <a:rPr lang="cs-CZ" altLang="cs-CZ" sz="2000" dirty="0" smtClean="0">
                <a:solidFill>
                  <a:srgbClr val="002060"/>
                </a:solidFill>
                <a:latin typeface="Calibri" panose="020F0502020204030204" pitchFamily="34" charset="0"/>
                <a:cs typeface="Calibri" panose="020F0502020204030204" pitchFamily="34" charset="0"/>
              </a:rPr>
              <a:t>výdaje</a:t>
            </a:r>
            <a:endParaRPr lang="cs-CZ" alt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altLang="cs-CZ" sz="2000" dirty="0" smtClean="0">
                <a:solidFill>
                  <a:srgbClr val="002060"/>
                </a:solidFill>
                <a:latin typeface="Calibri" panose="020F0502020204030204" pitchFamily="34" charset="0"/>
                <a:cs typeface="Calibri" panose="020F0502020204030204" pitchFamily="34" charset="0"/>
              </a:rPr>
              <a:t>Cestovní </a:t>
            </a:r>
            <a:r>
              <a:rPr lang="cs-CZ" altLang="cs-CZ" sz="2000" dirty="0">
                <a:solidFill>
                  <a:srgbClr val="002060"/>
                </a:solidFill>
                <a:latin typeface="Calibri" panose="020F0502020204030204" pitchFamily="34" charset="0"/>
                <a:cs typeface="Calibri" panose="020F0502020204030204" pitchFamily="34" charset="0"/>
              </a:rPr>
              <a:t>náhrady spojené s pracovními cestami (tuzemské i zahraniční) realizačního týmu jsou hrazeny </a:t>
            </a:r>
            <a:r>
              <a:rPr lang="cs-CZ" altLang="cs-CZ" sz="2000" dirty="0" smtClean="0">
                <a:solidFill>
                  <a:srgbClr val="002060"/>
                </a:solidFill>
                <a:latin typeface="Calibri" panose="020F0502020204030204" pitchFamily="34" charset="0"/>
                <a:cs typeface="Calibri" panose="020F0502020204030204" pitchFamily="34" charset="0"/>
              </a:rPr>
              <a:t>z </a:t>
            </a:r>
            <a:r>
              <a:rPr lang="cs-CZ" altLang="cs-CZ" sz="2000" dirty="0">
                <a:solidFill>
                  <a:srgbClr val="002060"/>
                </a:solidFill>
                <a:latin typeface="Calibri" panose="020F0502020204030204" pitchFamily="34" charset="0"/>
                <a:cs typeface="Calibri" panose="020F0502020204030204" pitchFamily="34" charset="0"/>
              </a:rPr>
              <a:t>nepřímých </a:t>
            </a:r>
            <a:r>
              <a:rPr lang="cs-CZ" altLang="cs-CZ" sz="2000" dirty="0" smtClean="0">
                <a:solidFill>
                  <a:srgbClr val="002060"/>
                </a:solidFill>
                <a:latin typeface="Calibri" panose="020F0502020204030204" pitchFamily="34" charset="0"/>
                <a:cs typeface="Calibri" panose="020F0502020204030204" pitchFamily="34" charset="0"/>
              </a:rPr>
              <a:t>nákladů</a:t>
            </a:r>
            <a:endParaRPr lang="cs-CZ" alt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altLang="cs-CZ" sz="600" b="1"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altLang="cs-CZ" sz="2000" b="1" dirty="0" smtClean="0">
                <a:solidFill>
                  <a:srgbClr val="002060"/>
                </a:solidFill>
                <a:latin typeface="Calibri" panose="020F0502020204030204" pitchFamily="34" charset="0"/>
                <a:cs typeface="Calibri" panose="020F0502020204030204" pitchFamily="34" charset="0"/>
              </a:rPr>
              <a:t>Pro zaměstnance českých subjektů při zahraničních cestách (PN) </a:t>
            </a:r>
            <a:r>
              <a:rPr lang="cs-CZ" altLang="cs-CZ" sz="2000" dirty="0" smtClean="0">
                <a:solidFill>
                  <a:srgbClr val="002060"/>
                </a:solidFill>
                <a:latin typeface="Calibri" panose="020F0502020204030204" pitchFamily="34" charset="0"/>
                <a:cs typeface="Calibri" panose="020F0502020204030204" pitchFamily="34" charset="0"/>
              </a:rPr>
              <a:t>– dle vyhlášky MPSV a MF, cestovné po ČR NN, kapesné v cizí měně je způsobilým výdajem až do 40 % stravného</a:t>
            </a:r>
          </a:p>
          <a:p>
            <a:pPr marL="0" indent="0" algn="just">
              <a:lnSpc>
                <a:spcPct val="100000"/>
              </a:lnSpc>
              <a:spcBef>
                <a:spcPts val="0"/>
              </a:spcBef>
              <a:spcAft>
                <a:spcPts val="0"/>
              </a:spcAft>
              <a:buNone/>
            </a:pPr>
            <a:endParaRPr lang="cs-CZ" altLang="cs-CZ" sz="2000" dirty="0" smtClean="0">
              <a:solidFill>
                <a:srgbClr val="002060"/>
              </a:solidFill>
              <a:latin typeface="Calibri" panose="020F0502020204030204" pitchFamily="34" charset="0"/>
              <a:cs typeface="Calibri" panose="020F0502020204030204" pitchFamily="34" charset="0"/>
            </a:endParaRPr>
          </a:p>
          <a:p>
            <a:pPr algn="just">
              <a:lnSpc>
                <a:spcPct val="80000"/>
              </a:lnSpc>
              <a:spcBef>
                <a:spcPts val="0"/>
              </a:spcBef>
              <a:spcAft>
                <a:spcPts val="0"/>
              </a:spcAft>
              <a:buFont typeface="Wingdings" panose="05000000000000000000" pitchFamily="2" charset="2"/>
              <a:buChar char="ü"/>
              <a:defRPr/>
            </a:pP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80000"/>
              </a:lnSpc>
              <a:spcBef>
                <a:spcPts val="0"/>
              </a:spcBef>
              <a:spcAft>
                <a:spcPts val="0"/>
              </a:spcAft>
              <a:buNone/>
              <a:defRPr/>
            </a:pPr>
            <a:endParaRPr lang="cs-CZ" altLang="cs-CZ" sz="2000" dirty="0" smtClean="0">
              <a:solidFill>
                <a:srgbClr val="002060"/>
              </a:solidFill>
              <a:latin typeface="Calibri" panose="020F0502020204030204" pitchFamily="34" charset="0"/>
              <a:cs typeface="Calibri" panose="020F0502020204030204" pitchFamily="34" charset="0"/>
            </a:endParaRPr>
          </a:p>
          <a:p>
            <a:pPr marL="0" indent="0" algn="just">
              <a:buNone/>
              <a:defRPr/>
            </a:pPr>
            <a:endParaRPr lang="cs-CZ" sz="2000" b="1" dirty="0">
              <a:solidFill>
                <a:srgbClr val="002060"/>
              </a:solidFill>
              <a:latin typeface="Calibri" panose="020F0502020204030204" pitchFamily="34" charset="0"/>
              <a:cs typeface="Calibri" panose="020F0502020204030204" pitchFamily="34" charset="0"/>
            </a:endParaRPr>
          </a:p>
          <a:p>
            <a:pPr>
              <a:lnSpc>
                <a:spcPct val="80000"/>
              </a:lnSpc>
              <a:defRPr/>
            </a:pPr>
            <a:endParaRPr lang="cs-CZ" altLang="cs-CZ" sz="2000" dirty="0">
              <a:latin typeface="Calibri" panose="020F0502020204030204" pitchFamily="34" charset="0"/>
              <a:cs typeface="Calibri" panose="020F0502020204030204" pitchFamily="34" charset="0"/>
            </a:endParaRPr>
          </a:p>
          <a:p>
            <a:pPr>
              <a:lnSpc>
                <a:spcPct val="80000"/>
              </a:lnSpc>
            </a:pPr>
            <a:endParaRPr lang="cs-CZ" altLang="cs-CZ" sz="2000" dirty="0" smtClean="0">
              <a:latin typeface="Calibri" panose="020F0502020204030204" pitchFamily="34" charset="0"/>
              <a:cs typeface="Calibri" panose="020F0502020204030204" pitchFamily="34" charset="0"/>
            </a:endParaRPr>
          </a:p>
          <a:p>
            <a:pPr>
              <a:lnSpc>
                <a:spcPct val="80000"/>
              </a:lnSpc>
            </a:pPr>
            <a:endParaRPr lang="cs-CZ" alt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5536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60000" y="1124744"/>
            <a:ext cx="8424000" cy="5400600"/>
          </a:xfrm>
        </p:spPr>
        <p:txBody>
          <a:bodyPr/>
          <a:lstStyle/>
          <a:p>
            <a:pPr marL="0" indent="0">
              <a:lnSpc>
                <a:spcPct val="100000"/>
              </a:lnSpc>
              <a:spcBef>
                <a:spcPts val="0"/>
              </a:spcBef>
              <a:spcAft>
                <a:spcPts val="0"/>
              </a:spcAft>
              <a:buNone/>
            </a:pPr>
            <a:endParaRPr lang="cs-CZ" altLang="cs-CZ" sz="2000" dirty="0">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b="1" dirty="0" smtClean="0">
                <a:solidFill>
                  <a:srgbClr val="002060"/>
                </a:solidFill>
                <a:latin typeface="Calibri" panose="020F0502020204030204" pitchFamily="34" charset="0"/>
                <a:cs typeface="Calibri" panose="020F0502020204030204" pitchFamily="34" charset="0"/>
              </a:rPr>
              <a:t>1.1.3  Zařízení </a:t>
            </a:r>
            <a:r>
              <a:rPr lang="cs-CZ" sz="2000" b="1" dirty="0">
                <a:solidFill>
                  <a:srgbClr val="002060"/>
                </a:solidFill>
                <a:latin typeface="Calibri" panose="020F0502020204030204" pitchFamily="34" charset="0"/>
                <a:cs typeface="Calibri" panose="020F0502020204030204" pitchFamily="34" charset="0"/>
              </a:rPr>
              <a:t>a vybavení, vč. nájmu a </a:t>
            </a:r>
            <a:r>
              <a:rPr lang="cs-CZ" sz="2000" b="1" dirty="0" smtClean="0">
                <a:solidFill>
                  <a:srgbClr val="002060"/>
                </a:solidFill>
                <a:latin typeface="Calibri" panose="020F0502020204030204" pitchFamily="34" charset="0"/>
                <a:cs typeface="Calibri" panose="020F0502020204030204" pitchFamily="34" charset="0"/>
              </a:rPr>
              <a:t>odpisů</a:t>
            </a:r>
          </a:p>
          <a:p>
            <a:pPr marL="0" indent="0" algn="just">
              <a:lnSpc>
                <a:spcPct val="100000"/>
              </a:lnSpc>
              <a:spcBef>
                <a:spcPts val="0"/>
              </a:spcBef>
              <a:spcAft>
                <a:spcPts val="0"/>
              </a:spcAft>
              <a:buNone/>
              <a:defRPr/>
            </a:pPr>
            <a:endParaRPr lang="cs-CZ" sz="600" b="1"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defRPr/>
            </a:pPr>
            <a:r>
              <a:rPr lang="cs-CZ" altLang="cs-CZ" sz="2000" b="1" dirty="0">
                <a:solidFill>
                  <a:srgbClr val="002060"/>
                </a:solidFill>
                <a:latin typeface="Calibri" panose="020F0502020204030204" pitchFamily="34" charset="0"/>
                <a:cs typeface="Calibri" panose="020F0502020204030204" pitchFamily="34" charset="0"/>
              </a:rPr>
              <a:t>I</a:t>
            </a:r>
            <a:r>
              <a:rPr lang="cs-CZ" altLang="cs-CZ" sz="2000" b="1" dirty="0" smtClean="0">
                <a:solidFill>
                  <a:srgbClr val="002060"/>
                </a:solidFill>
                <a:latin typeface="Calibri" panose="020F0502020204030204" pitchFamily="34" charset="0"/>
                <a:cs typeface="Calibri" panose="020F0502020204030204" pitchFamily="34" charset="0"/>
              </a:rPr>
              <a:t>nvestiční </a:t>
            </a:r>
            <a:r>
              <a:rPr lang="cs-CZ" altLang="cs-CZ" sz="2000" b="1" dirty="0">
                <a:solidFill>
                  <a:srgbClr val="002060"/>
                </a:solidFill>
                <a:latin typeface="Calibri" panose="020F0502020204030204" pitchFamily="34" charset="0"/>
                <a:cs typeface="Calibri" panose="020F0502020204030204" pitchFamily="34" charset="0"/>
              </a:rPr>
              <a:t>výdaje </a:t>
            </a:r>
            <a:r>
              <a:rPr lang="cs-CZ" altLang="cs-CZ" sz="2000" b="1" dirty="0" smtClean="0">
                <a:solidFill>
                  <a:srgbClr val="002060"/>
                </a:solidFill>
                <a:latin typeface="Calibri" panose="020F0502020204030204" pitchFamily="34" charset="0"/>
                <a:cs typeface="Calibri" panose="020F0502020204030204" pitchFamily="34" charset="0"/>
              </a:rPr>
              <a:t>=</a:t>
            </a:r>
            <a:r>
              <a:rPr lang="cs-CZ" altLang="cs-CZ" sz="2000" dirty="0" smtClean="0">
                <a:solidFill>
                  <a:srgbClr val="002060"/>
                </a:solidFill>
                <a:latin typeface="Calibri" panose="020F0502020204030204" pitchFamily="34" charset="0"/>
                <a:cs typeface="Calibri" panose="020F0502020204030204" pitchFamily="34" charset="0"/>
              </a:rPr>
              <a:t> odpisovaný </a:t>
            </a:r>
            <a:r>
              <a:rPr lang="cs-CZ" altLang="cs-CZ" sz="2000" dirty="0">
                <a:solidFill>
                  <a:srgbClr val="002060"/>
                </a:solidFill>
                <a:latin typeface="Calibri" panose="020F0502020204030204" pitchFamily="34" charset="0"/>
                <a:cs typeface="Calibri" panose="020F0502020204030204" pitchFamily="34" charset="0"/>
              </a:rPr>
              <a:t>hmotný majetek (pořizovací hodnota vyšší než 40 tis. Kč) a nehmotný majetek (pořizovací cena vyšší než 60 tis. Kč</a:t>
            </a:r>
            <a:r>
              <a:rPr lang="cs-CZ" altLang="cs-CZ" sz="2000" dirty="0" smtClean="0">
                <a:solidFill>
                  <a:srgbClr val="002060"/>
                </a:solidFill>
                <a:latin typeface="Calibri" panose="020F0502020204030204" pitchFamily="34" charset="0"/>
                <a:cs typeface="Calibri" panose="020F0502020204030204" pitchFamily="34" charset="0"/>
              </a:rPr>
              <a:t>)</a:t>
            </a:r>
            <a:endParaRPr lang="cs-CZ" alt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defRPr/>
            </a:pPr>
            <a:r>
              <a:rPr lang="cs-CZ" altLang="cs-CZ" sz="2000" b="1" dirty="0">
                <a:solidFill>
                  <a:srgbClr val="002060"/>
                </a:solidFill>
                <a:latin typeface="Calibri" panose="020F0502020204030204" pitchFamily="34" charset="0"/>
                <a:cs typeface="Calibri" panose="020F0502020204030204" pitchFamily="34" charset="0"/>
              </a:rPr>
              <a:t>N</a:t>
            </a:r>
            <a:r>
              <a:rPr lang="cs-CZ" altLang="cs-CZ" sz="2000" b="1" dirty="0" smtClean="0">
                <a:solidFill>
                  <a:srgbClr val="002060"/>
                </a:solidFill>
                <a:latin typeface="Calibri" panose="020F0502020204030204" pitchFamily="34" charset="0"/>
                <a:cs typeface="Calibri" panose="020F0502020204030204" pitchFamily="34" charset="0"/>
              </a:rPr>
              <a:t>einvestiční </a:t>
            </a:r>
            <a:r>
              <a:rPr lang="cs-CZ" altLang="cs-CZ" sz="2000" b="1" dirty="0">
                <a:solidFill>
                  <a:srgbClr val="002060"/>
                </a:solidFill>
                <a:latin typeface="Calibri" panose="020F0502020204030204" pitchFamily="34" charset="0"/>
                <a:cs typeface="Calibri" panose="020F0502020204030204" pitchFamily="34" charset="0"/>
              </a:rPr>
              <a:t>výdaje </a:t>
            </a:r>
            <a:r>
              <a:rPr lang="cs-CZ" altLang="cs-CZ" sz="2000" b="1" dirty="0" smtClean="0">
                <a:solidFill>
                  <a:srgbClr val="002060"/>
                </a:solidFill>
                <a:latin typeface="Calibri" panose="020F0502020204030204" pitchFamily="34" charset="0"/>
                <a:cs typeface="Calibri" panose="020F0502020204030204" pitchFamily="34" charset="0"/>
              </a:rPr>
              <a:t>= </a:t>
            </a:r>
            <a:r>
              <a:rPr lang="cs-CZ" altLang="cs-CZ" sz="2000" dirty="0" smtClean="0">
                <a:solidFill>
                  <a:srgbClr val="002060"/>
                </a:solidFill>
                <a:latin typeface="Calibri" panose="020F0502020204030204" pitchFamily="34" charset="0"/>
                <a:cs typeface="Calibri" panose="020F0502020204030204" pitchFamily="34" charset="0"/>
              </a:rPr>
              <a:t>neodpisovaný </a:t>
            </a:r>
            <a:r>
              <a:rPr lang="cs-CZ" altLang="cs-CZ" sz="2000" dirty="0">
                <a:solidFill>
                  <a:srgbClr val="002060"/>
                </a:solidFill>
                <a:latin typeface="Calibri" panose="020F0502020204030204" pitchFamily="34" charset="0"/>
                <a:cs typeface="Calibri" panose="020F0502020204030204" pitchFamily="34" charset="0"/>
              </a:rPr>
              <a:t>hmotný (</a:t>
            </a:r>
            <a:r>
              <a:rPr lang="cs-CZ" altLang="cs-CZ" sz="2000" dirty="0" smtClean="0">
                <a:solidFill>
                  <a:srgbClr val="002060"/>
                </a:solidFill>
                <a:latin typeface="Calibri" panose="020F0502020204030204" pitchFamily="34" charset="0"/>
                <a:cs typeface="Calibri" panose="020F0502020204030204" pitchFamily="34" charset="0"/>
              </a:rPr>
              <a:t>pořizovací </a:t>
            </a:r>
            <a:r>
              <a:rPr lang="cs-CZ" altLang="cs-CZ" sz="2000" dirty="0">
                <a:solidFill>
                  <a:srgbClr val="002060"/>
                </a:solidFill>
                <a:latin typeface="Calibri" panose="020F0502020204030204" pitchFamily="34" charset="0"/>
                <a:cs typeface="Calibri" panose="020F0502020204030204" pitchFamily="34" charset="0"/>
              </a:rPr>
              <a:t>hodnota nižší než 40 tis. </a:t>
            </a:r>
            <a:r>
              <a:rPr lang="cs-CZ" altLang="cs-CZ" sz="2000" dirty="0" smtClean="0">
                <a:solidFill>
                  <a:srgbClr val="002060"/>
                </a:solidFill>
                <a:latin typeface="Calibri" panose="020F0502020204030204" pitchFamily="34" charset="0"/>
                <a:cs typeface="Calibri" panose="020F0502020204030204" pitchFamily="34" charset="0"/>
              </a:rPr>
              <a:t>Kč) a nehmotný </a:t>
            </a:r>
            <a:r>
              <a:rPr lang="cs-CZ" altLang="cs-CZ" sz="2000" dirty="0">
                <a:solidFill>
                  <a:srgbClr val="002060"/>
                </a:solidFill>
                <a:latin typeface="Calibri" panose="020F0502020204030204" pitchFamily="34" charset="0"/>
                <a:cs typeface="Calibri" panose="020F0502020204030204" pitchFamily="34" charset="0"/>
              </a:rPr>
              <a:t>majetek (pořizovací cena nižší než 60 tis. Kč</a:t>
            </a:r>
            <a:r>
              <a:rPr lang="cs-CZ" altLang="cs-CZ" sz="2000" dirty="0" smtClean="0">
                <a:solidFill>
                  <a:srgbClr val="002060"/>
                </a:solidFill>
                <a:latin typeface="Calibri" panose="020F0502020204030204" pitchFamily="34" charset="0"/>
                <a:cs typeface="Calibri" panose="020F0502020204030204" pitchFamily="34" charset="0"/>
              </a:rPr>
              <a:t>)</a:t>
            </a:r>
          </a:p>
          <a:p>
            <a:pPr algn="just">
              <a:lnSpc>
                <a:spcPct val="100000"/>
              </a:lnSpc>
              <a:spcBef>
                <a:spcPts val="0"/>
              </a:spcBef>
              <a:spcAft>
                <a:spcPts val="0"/>
              </a:spcAft>
              <a:buFont typeface="Courier New" panose="02070309020205020404" pitchFamily="49" charset="0"/>
              <a:buChar char="o"/>
              <a:defRPr/>
            </a:pPr>
            <a:r>
              <a:rPr lang="cs-CZ" altLang="cs-CZ" sz="2000" b="1" dirty="0" smtClean="0">
                <a:solidFill>
                  <a:srgbClr val="002060"/>
                </a:solidFill>
                <a:latin typeface="Calibri" panose="020F0502020204030204" pitchFamily="34" charset="0"/>
                <a:cs typeface="Calibri" panose="020F0502020204030204" pitchFamily="34" charset="0"/>
              </a:rPr>
              <a:t>Zařízení </a:t>
            </a:r>
            <a:r>
              <a:rPr lang="cs-CZ" altLang="cs-CZ" sz="2000" b="1" dirty="0">
                <a:solidFill>
                  <a:srgbClr val="002060"/>
                </a:solidFill>
                <a:latin typeface="Calibri" panose="020F0502020204030204" pitchFamily="34" charset="0"/>
                <a:cs typeface="Calibri" panose="020F0502020204030204" pitchFamily="34" charset="0"/>
              </a:rPr>
              <a:t>a vybavení pro členy </a:t>
            </a:r>
            <a:r>
              <a:rPr lang="cs-CZ" altLang="cs-CZ" sz="2000" b="1" dirty="0" smtClean="0">
                <a:solidFill>
                  <a:srgbClr val="002060"/>
                </a:solidFill>
                <a:latin typeface="Calibri" panose="020F0502020204030204" pitchFamily="34" charset="0"/>
                <a:cs typeface="Calibri" panose="020F0502020204030204" pitchFamily="34" charset="0"/>
              </a:rPr>
              <a:t>RT</a:t>
            </a:r>
            <a:r>
              <a:rPr lang="cs-CZ" altLang="cs-CZ" sz="2000" dirty="0" smtClean="0">
                <a:solidFill>
                  <a:srgbClr val="002060"/>
                </a:solidFill>
                <a:latin typeface="Calibri" panose="020F0502020204030204" pitchFamily="34" charset="0"/>
                <a:cs typeface="Calibri" panose="020F0502020204030204" pitchFamily="34" charset="0"/>
              </a:rPr>
              <a:t>, </a:t>
            </a:r>
            <a:r>
              <a:rPr lang="cs-CZ" altLang="cs-CZ" sz="2000" dirty="0">
                <a:solidFill>
                  <a:srgbClr val="002060"/>
                </a:solidFill>
                <a:latin typeface="Calibri" panose="020F0502020204030204" pitchFamily="34" charset="0"/>
                <a:cs typeface="Calibri" panose="020F0502020204030204" pitchFamily="34" charset="0"/>
              </a:rPr>
              <a:t>kteří přímo pracují s </a:t>
            </a:r>
            <a:r>
              <a:rPr lang="cs-CZ" altLang="cs-CZ" sz="2000" dirty="0" smtClean="0">
                <a:solidFill>
                  <a:srgbClr val="002060"/>
                </a:solidFill>
                <a:latin typeface="Calibri" panose="020F0502020204030204" pitchFamily="34" charset="0"/>
                <a:cs typeface="Calibri" panose="020F0502020204030204" pitchFamily="34" charset="0"/>
              </a:rPr>
              <a:t>CS </a:t>
            </a:r>
            <a:r>
              <a:rPr lang="cs-CZ" altLang="cs-CZ" sz="2000" dirty="0">
                <a:solidFill>
                  <a:srgbClr val="002060"/>
                </a:solidFill>
                <a:latin typeface="Calibri" panose="020F0502020204030204" pitchFamily="34" charset="0"/>
                <a:cs typeface="Calibri" panose="020F0502020204030204" pitchFamily="34" charset="0"/>
              </a:rPr>
              <a:t>nebo zajišťují </a:t>
            </a:r>
            <a:r>
              <a:rPr lang="cs-CZ" altLang="cs-CZ" sz="2000" dirty="0" smtClean="0">
                <a:solidFill>
                  <a:srgbClr val="002060"/>
                </a:solidFill>
                <a:latin typeface="Calibri" panose="020F0502020204030204" pitchFamily="34" charset="0"/>
                <a:cs typeface="Calibri" panose="020F0502020204030204" pitchFamily="34" charset="0"/>
              </a:rPr>
              <a:t>výstup k </a:t>
            </a:r>
            <a:r>
              <a:rPr lang="cs-CZ" altLang="cs-CZ" sz="2000" dirty="0">
                <a:solidFill>
                  <a:srgbClr val="002060"/>
                </a:solidFill>
                <a:latin typeface="Calibri" panose="020F0502020204030204" pitchFamily="34" charset="0"/>
                <a:cs typeface="Calibri" panose="020F0502020204030204" pitchFamily="34" charset="0"/>
              </a:rPr>
              <a:t>přímému </a:t>
            </a:r>
            <a:r>
              <a:rPr lang="cs-CZ" altLang="cs-CZ" sz="2000" dirty="0" smtClean="0">
                <a:solidFill>
                  <a:srgbClr val="002060"/>
                </a:solidFill>
                <a:latin typeface="Calibri" panose="020F0502020204030204" pitchFamily="34" charset="0"/>
                <a:cs typeface="Calibri" panose="020F0502020204030204" pitchFamily="34" charset="0"/>
              </a:rPr>
              <a:t>využití CS</a:t>
            </a:r>
          </a:p>
          <a:p>
            <a:pPr algn="just">
              <a:lnSpc>
                <a:spcPct val="100000"/>
              </a:lnSpc>
              <a:spcBef>
                <a:spcPts val="0"/>
              </a:spcBef>
              <a:spcAft>
                <a:spcPts val="0"/>
              </a:spcAft>
              <a:buFont typeface="Courier New" panose="02070309020205020404" pitchFamily="49" charset="0"/>
              <a:buChar char="o"/>
              <a:defRPr/>
            </a:pPr>
            <a:r>
              <a:rPr lang="cs-CZ" altLang="cs-CZ" sz="2000" b="1" dirty="0" smtClean="0">
                <a:solidFill>
                  <a:srgbClr val="002060"/>
                </a:solidFill>
                <a:latin typeface="Calibri" panose="020F0502020204030204" pitchFamily="34" charset="0"/>
                <a:cs typeface="Calibri" panose="020F0502020204030204" pitchFamily="34" charset="0"/>
              </a:rPr>
              <a:t>Nákup vybavení </a:t>
            </a:r>
            <a:r>
              <a:rPr lang="cs-CZ" altLang="cs-CZ" sz="2000" b="1" dirty="0">
                <a:solidFill>
                  <a:srgbClr val="002060"/>
                </a:solidFill>
                <a:latin typeface="Calibri" panose="020F0502020204030204" pitchFamily="34" charset="0"/>
                <a:cs typeface="Calibri" panose="020F0502020204030204" pitchFamily="34" charset="0"/>
              </a:rPr>
              <a:t>pro </a:t>
            </a:r>
            <a:r>
              <a:rPr lang="cs-CZ" altLang="cs-CZ" sz="2000" b="1" dirty="0" smtClean="0">
                <a:solidFill>
                  <a:srgbClr val="002060"/>
                </a:solidFill>
                <a:latin typeface="Calibri" panose="020F0502020204030204" pitchFamily="34" charset="0"/>
                <a:cs typeface="Calibri" panose="020F0502020204030204" pitchFamily="34" charset="0"/>
              </a:rPr>
              <a:t>RT</a:t>
            </a:r>
            <a:r>
              <a:rPr lang="cs-CZ" altLang="cs-CZ" sz="2000" dirty="0" smtClean="0">
                <a:solidFill>
                  <a:srgbClr val="002060"/>
                </a:solidFill>
                <a:latin typeface="Calibri" panose="020F0502020204030204" pitchFamily="34" charset="0"/>
                <a:cs typeface="Calibri" panose="020F0502020204030204" pitchFamily="34" charset="0"/>
              </a:rPr>
              <a:t>, </a:t>
            </a:r>
            <a:r>
              <a:rPr lang="cs-CZ" altLang="cs-CZ" sz="2000" dirty="0">
                <a:solidFill>
                  <a:srgbClr val="002060"/>
                </a:solidFill>
                <a:latin typeface="Calibri" panose="020F0502020204030204" pitchFamily="34" charset="0"/>
                <a:cs typeface="Calibri" panose="020F0502020204030204" pitchFamily="34" charset="0"/>
              </a:rPr>
              <a:t>např.  n</a:t>
            </a:r>
            <a:r>
              <a:rPr lang="cs-CZ" altLang="cs-CZ" sz="2000" dirty="0" smtClean="0">
                <a:solidFill>
                  <a:srgbClr val="002060"/>
                </a:solidFill>
                <a:latin typeface="Calibri" panose="020F0502020204030204" pitchFamily="34" charset="0"/>
                <a:cs typeface="Calibri" panose="020F0502020204030204" pitchFamily="34" charset="0"/>
              </a:rPr>
              <a:t>ákup výpočetní techniky – pro </a:t>
            </a:r>
            <a:r>
              <a:rPr lang="cs-CZ" altLang="cs-CZ" sz="2000" dirty="0">
                <a:solidFill>
                  <a:srgbClr val="002060"/>
                </a:solidFill>
                <a:latin typeface="Calibri" panose="020F0502020204030204" pitchFamily="34" charset="0"/>
                <a:cs typeface="Calibri" panose="020F0502020204030204" pitchFamily="34" charset="0"/>
              </a:rPr>
              <a:t>pracovníky RT lze pořídit pouze takový počet  kusů zařízení a vybavení, který odpovídá výši úvazku členů </a:t>
            </a:r>
            <a:r>
              <a:rPr lang="cs-CZ" altLang="cs-CZ" sz="2000" dirty="0" smtClean="0">
                <a:solidFill>
                  <a:srgbClr val="002060"/>
                </a:solidFill>
                <a:latin typeface="Calibri" panose="020F0502020204030204" pitchFamily="34" charset="0"/>
                <a:cs typeface="Calibri" panose="020F0502020204030204" pitchFamily="34" charset="0"/>
              </a:rPr>
              <a:t>RT = </a:t>
            </a:r>
            <a:r>
              <a:rPr lang="cs-CZ" altLang="cs-CZ" sz="2000" dirty="0">
                <a:solidFill>
                  <a:srgbClr val="002060"/>
                </a:solidFill>
                <a:latin typeface="Calibri" panose="020F0502020204030204" pitchFamily="34" charset="0"/>
                <a:cs typeface="Calibri" panose="020F0502020204030204" pitchFamily="34" charset="0"/>
              </a:rPr>
              <a:t>1 ks </a:t>
            </a:r>
            <a:r>
              <a:rPr lang="cs-CZ" altLang="cs-CZ" sz="2000" dirty="0" smtClean="0">
                <a:solidFill>
                  <a:srgbClr val="002060"/>
                </a:solidFill>
                <a:latin typeface="Calibri" panose="020F0502020204030204" pitchFamily="34" charset="0"/>
                <a:cs typeface="Calibri" panose="020F0502020204030204" pitchFamily="34" charset="0"/>
              </a:rPr>
              <a:t>na </a:t>
            </a:r>
            <a:r>
              <a:rPr lang="cs-CZ" altLang="cs-CZ" sz="2000" dirty="0">
                <a:solidFill>
                  <a:srgbClr val="002060"/>
                </a:solidFill>
                <a:latin typeface="Calibri" panose="020F0502020204030204" pitchFamily="34" charset="0"/>
                <a:cs typeface="Calibri" panose="020F0502020204030204" pitchFamily="34" charset="0"/>
              </a:rPr>
              <a:t>1 </a:t>
            </a:r>
            <a:r>
              <a:rPr lang="cs-CZ" altLang="cs-CZ" sz="2000" dirty="0" smtClean="0">
                <a:solidFill>
                  <a:srgbClr val="002060"/>
                </a:solidFill>
                <a:latin typeface="Calibri" panose="020F0502020204030204" pitchFamily="34" charset="0"/>
                <a:cs typeface="Calibri" panose="020F0502020204030204" pitchFamily="34" charset="0"/>
              </a:rPr>
              <a:t>úvazek; pokud </a:t>
            </a:r>
            <a:r>
              <a:rPr lang="cs-CZ" altLang="cs-CZ" sz="2000" dirty="0">
                <a:solidFill>
                  <a:srgbClr val="002060"/>
                </a:solidFill>
                <a:latin typeface="Calibri" panose="020F0502020204030204" pitchFamily="34" charset="0"/>
                <a:cs typeface="Calibri" panose="020F0502020204030204" pitchFamily="34" charset="0"/>
              </a:rPr>
              <a:t>je úvazek nižší, lze uplatnit pouze část pořizovací </a:t>
            </a:r>
            <a:r>
              <a:rPr lang="cs-CZ" altLang="cs-CZ" sz="2000" dirty="0" smtClean="0">
                <a:solidFill>
                  <a:srgbClr val="002060"/>
                </a:solidFill>
                <a:latin typeface="Calibri" panose="020F0502020204030204" pitchFamily="34" charset="0"/>
                <a:cs typeface="Calibri" panose="020F0502020204030204" pitchFamily="34" charset="0"/>
              </a:rPr>
              <a:t>ceny, </a:t>
            </a:r>
            <a:r>
              <a:rPr lang="cs-CZ" altLang="cs-CZ" sz="2000" dirty="0">
                <a:solidFill>
                  <a:srgbClr val="002060"/>
                </a:solidFill>
                <a:latin typeface="Calibri" panose="020F0502020204030204" pitchFamily="34" charset="0"/>
                <a:cs typeface="Calibri" panose="020F0502020204030204" pitchFamily="34" charset="0"/>
              </a:rPr>
              <a:t>vztahující se k danému </a:t>
            </a:r>
            <a:r>
              <a:rPr lang="cs-CZ" altLang="cs-CZ" sz="2000" dirty="0" smtClean="0">
                <a:solidFill>
                  <a:srgbClr val="002060"/>
                </a:solidFill>
                <a:latin typeface="Calibri" panose="020F0502020204030204" pitchFamily="34" charset="0"/>
                <a:cs typeface="Calibri" panose="020F0502020204030204" pitchFamily="34" charset="0"/>
              </a:rPr>
              <a:t>úvazku (0,5 </a:t>
            </a:r>
            <a:r>
              <a:rPr lang="cs-CZ" altLang="cs-CZ" sz="2000" dirty="0">
                <a:solidFill>
                  <a:srgbClr val="002060"/>
                </a:solidFill>
                <a:latin typeface="Calibri" panose="020F0502020204030204" pitchFamily="34" charset="0"/>
                <a:cs typeface="Calibri" panose="020F0502020204030204" pitchFamily="34" charset="0"/>
              </a:rPr>
              <a:t>úvazek = </a:t>
            </a:r>
            <a:r>
              <a:rPr lang="cs-CZ" altLang="cs-CZ" sz="2000" dirty="0" smtClean="0">
                <a:solidFill>
                  <a:srgbClr val="002060"/>
                </a:solidFill>
                <a:latin typeface="Calibri" panose="020F0502020204030204" pitchFamily="34" charset="0"/>
                <a:cs typeface="Calibri" panose="020F0502020204030204" pitchFamily="34" charset="0"/>
              </a:rPr>
              <a:t>0,5 </a:t>
            </a:r>
            <a:r>
              <a:rPr lang="cs-CZ" altLang="cs-CZ" sz="2000" dirty="0">
                <a:solidFill>
                  <a:srgbClr val="002060"/>
                </a:solidFill>
                <a:latin typeface="Calibri" panose="020F0502020204030204" pitchFamily="34" charset="0"/>
                <a:cs typeface="Calibri" panose="020F0502020204030204" pitchFamily="34" charset="0"/>
              </a:rPr>
              <a:t>ceny </a:t>
            </a:r>
            <a:r>
              <a:rPr lang="cs-CZ" altLang="cs-CZ" sz="2000" dirty="0" smtClean="0">
                <a:solidFill>
                  <a:srgbClr val="002060"/>
                </a:solidFill>
                <a:latin typeface="Calibri" panose="020F0502020204030204" pitchFamily="34" charset="0"/>
                <a:cs typeface="Calibri" panose="020F0502020204030204" pitchFamily="34" charset="0"/>
              </a:rPr>
              <a:t>výpočetní techniky), úvazky jednotlivých členů RT je možné sčítat</a:t>
            </a:r>
          </a:p>
          <a:p>
            <a:pPr algn="just">
              <a:lnSpc>
                <a:spcPct val="100000"/>
              </a:lnSpc>
              <a:spcBef>
                <a:spcPts val="0"/>
              </a:spcBef>
              <a:spcAft>
                <a:spcPts val="0"/>
              </a:spcAft>
              <a:buFont typeface="Courier New" panose="02070309020205020404" pitchFamily="49" charset="0"/>
              <a:buChar char="o"/>
              <a:defRPr/>
            </a:pPr>
            <a:r>
              <a:rPr lang="cs-CZ" sz="2000" dirty="0" smtClean="0">
                <a:solidFill>
                  <a:srgbClr val="002060"/>
                </a:solidFill>
                <a:latin typeface="Calibri" panose="020F0502020204030204" pitchFamily="34" charset="0"/>
                <a:cs typeface="Calibri" panose="020F0502020204030204" pitchFamily="34" charset="0"/>
              </a:rPr>
              <a:t>Nově </a:t>
            </a:r>
            <a:r>
              <a:rPr lang="cs-CZ" sz="2000" dirty="0">
                <a:solidFill>
                  <a:srgbClr val="002060"/>
                </a:solidFill>
                <a:latin typeface="Calibri" panose="020F0502020204030204" pitchFamily="34" charset="0"/>
                <a:cs typeface="Calibri" panose="020F0502020204030204" pitchFamily="34" charset="0"/>
              </a:rPr>
              <a:t>zařazen do této skupiny výdajů i </a:t>
            </a:r>
            <a:r>
              <a:rPr lang="cs-CZ" sz="2000" b="1" dirty="0">
                <a:solidFill>
                  <a:srgbClr val="002060"/>
                </a:solidFill>
                <a:latin typeface="Calibri" panose="020F0502020204030204" pitchFamily="34" charset="0"/>
                <a:cs typeface="Calibri" panose="020F0502020204030204" pitchFamily="34" charset="0"/>
              </a:rPr>
              <a:t>nábytek</a:t>
            </a:r>
            <a:r>
              <a:rPr lang="cs-CZ" sz="2000" dirty="0">
                <a:solidFill>
                  <a:srgbClr val="002060"/>
                </a:solidFill>
                <a:latin typeface="Calibri" panose="020F0502020204030204" pitchFamily="34" charset="0"/>
                <a:cs typeface="Calibri" panose="020F0502020204030204" pitchFamily="34" charset="0"/>
              </a:rPr>
              <a:t> (rozdíl oproti OP LZZ</a:t>
            </a:r>
            <a:r>
              <a:rPr lang="cs-CZ" sz="2000" dirty="0" smtClean="0">
                <a:solidFill>
                  <a:srgbClr val="002060"/>
                </a:solidFill>
                <a:latin typeface="Calibri" panose="020F0502020204030204" pitchFamily="34" charset="0"/>
                <a:cs typeface="Calibri" panose="020F0502020204030204" pitchFamily="34" charset="0"/>
              </a:rPr>
              <a:t>)</a:t>
            </a:r>
          </a:p>
          <a:p>
            <a:pPr algn="just">
              <a:lnSpc>
                <a:spcPct val="100000"/>
              </a:lnSpc>
              <a:spcBef>
                <a:spcPts val="0"/>
              </a:spcBef>
              <a:spcAft>
                <a:spcPts val="0"/>
              </a:spcAft>
              <a:buFont typeface="Courier New" panose="02070309020205020404" pitchFamily="49" charset="0"/>
              <a:buChar char="o"/>
              <a:defRPr/>
            </a:pPr>
            <a:endParaRPr lang="cs-CZ" sz="6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dirty="0" smtClean="0">
                <a:solidFill>
                  <a:srgbClr val="002060"/>
                </a:solidFill>
                <a:latin typeface="Calibri" panose="020F0502020204030204" pitchFamily="34" charset="0"/>
                <a:cs typeface="Calibri" panose="020F0502020204030204" pitchFamily="34" charset="0"/>
              </a:rPr>
              <a:t>Pokud </a:t>
            </a:r>
            <a:r>
              <a:rPr lang="cs-CZ" sz="2000" dirty="0">
                <a:solidFill>
                  <a:srgbClr val="002060"/>
                </a:solidFill>
                <a:latin typeface="Calibri" panose="020F0502020204030204" pitchFamily="34" charset="0"/>
                <a:cs typeface="Calibri" panose="020F0502020204030204" pitchFamily="34" charset="0"/>
              </a:rPr>
              <a:t>jakýkoliv nákup zařízení a vybavení patří na základě vymezení nepřímých nákladů (dle kapitoly 6.4.16) mezi nepřímé náklady, nelze tyto výdaje řadit mezi přímé způsobilé  </a:t>
            </a:r>
            <a:r>
              <a:rPr lang="cs-CZ" sz="2000" dirty="0" smtClean="0">
                <a:solidFill>
                  <a:srgbClr val="002060"/>
                </a:solidFill>
                <a:latin typeface="Calibri" panose="020F0502020204030204" pitchFamily="34" charset="0"/>
                <a:cs typeface="Calibri" panose="020F0502020204030204" pitchFamily="34" charset="0"/>
              </a:rPr>
              <a:t>náklady.</a:t>
            </a:r>
            <a:endParaRPr lang="cs-CZ" sz="2000" b="1" dirty="0">
              <a:solidFill>
                <a:srgbClr val="002060"/>
              </a:solidFill>
              <a:latin typeface="Calibri" panose="020F0502020204030204" pitchFamily="34" charset="0"/>
              <a:cs typeface="Calibri" panose="020F0502020204030204" pitchFamily="34" charset="0"/>
            </a:endParaRPr>
          </a:p>
          <a:p>
            <a:pPr>
              <a:lnSpc>
                <a:spcPct val="100000"/>
              </a:lnSpc>
              <a:spcBef>
                <a:spcPts val="0"/>
              </a:spcBef>
              <a:spcAft>
                <a:spcPts val="0"/>
              </a:spcAft>
              <a:buFont typeface="Arial" panose="020B0604020202020204" pitchFamily="34" charset="0"/>
              <a:buChar char="•"/>
              <a:defRPr/>
            </a:pPr>
            <a:endParaRPr lang="cs-CZ" altLang="cs-CZ" sz="2000" dirty="0" smtClean="0">
              <a:latin typeface="Calibri" panose="020F0502020204030204" pitchFamily="34" charset="0"/>
              <a:cs typeface="Calibri" panose="020F0502020204030204" pitchFamily="34" charset="0"/>
            </a:endParaRPr>
          </a:p>
          <a:p>
            <a:pPr>
              <a:lnSpc>
                <a:spcPct val="100000"/>
              </a:lnSpc>
              <a:spcBef>
                <a:spcPts val="0"/>
              </a:spcBef>
              <a:spcAft>
                <a:spcPts val="0"/>
              </a:spcAft>
              <a:buFont typeface="Arial" panose="020B0604020202020204" pitchFamily="34" charset="0"/>
              <a:buChar char="•"/>
              <a:defRPr/>
            </a:pPr>
            <a:endParaRPr lang="cs-CZ" altLang="cs-CZ" sz="2000" dirty="0" smtClean="0">
              <a:latin typeface="Calibri" panose="020F0502020204030204" pitchFamily="34" charset="0"/>
              <a:cs typeface="Calibri" panose="020F0502020204030204" pitchFamily="34" charset="0"/>
            </a:endParaRPr>
          </a:p>
          <a:p>
            <a:pPr>
              <a:lnSpc>
                <a:spcPct val="100000"/>
              </a:lnSpc>
              <a:spcBef>
                <a:spcPts val="0"/>
              </a:spcBef>
              <a:spcAft>
                <a:spcPts val="0"/>
              </a:spcAft>
              <a:buFont typeface="Arial" panose="020B0604020202020204" pitchFamily="34" charset="0"/>
              <a:buChar char="•"/>
              <a:defRPr/>
            </a:pPr>
            <a:endParaRPr lang="cs-CZ" sz="2000" b="1" dirty="0">
              <a:latin typeface="Calibri" panose="020F0502020204030204" pitchFamily="34" charset="0"/>
              <a:cs typeface="Calibri" panose="020F0502020204030204" pitchFamily="34" charset="0"/>
            </a:endParaRPr>
          </a:p>
          <a:p>
            <a:pPr>
              <a:lnSpc>
                <a:spcPct val="100000"/>
              </a:lnSpc>
              <a:spcBef>
                <a:spcPts val="0"/>
              </a:spcBef>
              <a:spcAft>
                <a:spcPts val="0"/>
              </a:spcAft>
              <a:defRPr/>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altLang="cs-CZ" sz="2000" dirty="0" smtClean="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1696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32703" y="1327121"/>
            <a:ext cx="8511045" cy="5184576"/>
          </a:xfrm>
        </p:spPr>
        <p:txBody>
          <a:bodyPr/>
          <a:lstStyle/>
          <a:p>
            <a:pPr marL="0" indent="0">
              <a:lnSpc>
                <a:spcPct val="120000"/>
              </a:lnSpc>
              <a:buNone/>
            </a:pPr>
            <a:r>
              <a:rPr lang="cs-CZ" b="1" cap="all" dirty="0">
                <a:solidFill>
                  <a:srgbClr val="002060"/>
                </a:solidFill>
                <a:latin typeface="Calibri" panose="020F0502020204030204" pitchFamily="34" charset="0"/>
                <a:cs typeface="Calibri" panose="020F0502020204030204" pitchFamily="34" charset="0"/>
              </a:rPr>
              <a:t>1. Co chceme a můžeme změnit? </a:t>
            </a:r>
          </a:p>
          <a:p>
            <a:pPr marL="0" indent="0">
              <a:lnSpc>
                <a:spcPct val="120000"/>
              </a:lnSpc>
              <a:buSzPct val="150000"/>
              <a:buNone/>
            </a:pPr>
            <a:r>
              <a:rPr lang="cs-CZ" sz="2000" dirty="0" smtClean="0">
                <a:solidFill>
                  <a:srgbClr val="002060"/>
                </a:solidFill>
                <a:latin typeface="Calibri" panose="020F0502020204030204" pitchFamily="34" charset="0"/>
                <a:cs typeface="Calibri" panose="020F0502020204030204" pitchFamily="34" charset="0"/>
              </a:rPr>
              <a:t>Součástí </a:t>
            </a:r>
            <a:r>
              <a:rPr lang="cs-CZ" sz="2000" dirty="0">
                <a:solidFill>
                  <a:srgbClr val="002060"/>
                </a:solidFill>
                <a:latin typeface="Calibri" panose="020F0502020204030204" pitchFamily="34" charset="0"/>
                <a:cs typeface="Calibri" panose="020F0502020204030204" pitchFamily="34" charset="0"/>
              </a:rPr>
              <a:t>definice problému </a:t>
            </a:r>
            <a:r>
              <a:rPr lang="cs-CZ" sz="2000" dirty="0" smtClean="0">
                <a:solidFill>
                  <a:srgbClr val="002060"/>
                </a:solidFill>
                <a:latin typeface="Calibri" panose="020F0502020204030204" pitchFamily="34" charset="0"/>
                <a:cs typeface="Calibri" panose="020F0502020204030204" pitchFamily="34" charset="0"/>
              </a:rPr>
              <a:t>je vždy </a:t>
            </a:r>
            <a:r>
              <a:rPr lang="cs-CZ" sz="2000" dirty="0">
                <a:solidFill>
                  <a:srgbClr val="002060"/>
                </a:solidFill>
                <a:latin typeface="Calibri" panose="020F0502020204030204" pitchFamily="34" charset="0"/>
                <a:cs typeface="Calibri" panose="020F0502020204030204" pitchFamily="34" charset="0"/>
              </a:rPr>
              <a:t>také </a:t>
            </a:r>
            <a:r>
              <a:rPr lang="cs-CZ" sz="2000" b="1" dirty="0">
                <a:solidFill>
                  <a:srgbClr val="002060"/>
                </a:solidFill>
                <a:latin typeface="Calibri" panose="020F0502020204030204" pitchFamily="34" charset="0"/>
                <a:cs typeface="Calibri" panose="020F0502020204030204" pitchFamily="34" charset="0"/>
              </a:rPr>
              <a:t>specifikace cílové skupiny projektu</a:t>
            </a:r>
            <a:r>
              <a:rPr lang="cs-CZ" sz="2000" dirty="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tj</a:t>
            </a:r>
            <a:r>
              <a:rPr lang="cs-CZ" sz="2000" dirty="0">
                <a:solidFill>
                  <a:srgbClr val="002060"/>
                </a:solidFill>
                <a:latin typeface="Calibri" panose="020F0502020204030204" pitchFamily="34" charset="0"/>
                <a:cs typeface="Calibri" panose="020F0502020204030204" pitchFamily="34" charset="0"/>
              </a:rPr>
              <a:t>. osob, kterých se problém týká.</a:t>
            </a:r>
          </a:p>
          <a:p>
            <a:pPr marL="0" lvl="1" indent="0">
              <a:lnSpc>
                <a:spcPct val="120000"/>
              </a:lnSpc>
              <a:spcBef>
                <a:spcPts val="600"/>
              </a:spcBef>
              <a:spcAft>
                <a:spcPts val="600"/>
              </a:spcAft>
              <a:buSzPct val="100000"/>
              <a:buNone/>
            </a:pPr>
            <a:r>
              <a:rPr lang="cs-CZ" b="1" dirty="0">
                <a:solidFill>
                  <a:srgbClr val="002060"/>
                </a:solidFill>
                <a:latin typeface="Calibri" panose="020F0502020204030204" pitchFamily="34" charset="0"/>
                <a:cs typeface="Calibri" panose="020F0502020204030204" pitchFamily="34" charset="0"/>
              </a:rPr>
              <a:t>Doporučení:</a:t>
            </a:r>
            <a:endParaRPr lang="cs-CZ"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smtClean="0">
                <a:solidFill>
                  <a:srgbClr val="002060"/>
                </a:solidFill>
                <a:latin typeface="Calibri" panose="020F0502020204030204" pitchFamily="34" charset="0"/>
                <a:cs typeface="Calibri" panose="020F0502020204030204" pitchFamily="34" charset="0"/>
              </a:rPr>
              <a:t>vymezení </a:t>
            </a:r>
            <a:r>
              <a:rPr lang="cs-CZ" sz="1600" dirty="0">
                <a:solidFill>
                  <a:srgbClr val="002060"/>
                </a:solidFill>
                <a:latin typeface="Calibri" panose="020F0502020204030204" pitchFamily="34" charset="0"/>
                <a:cs typeface="Calibri" panose="020F0502020204030204" pitchFamily="34" charset="0"/>
              </a:rPr>
              <a:t>a charakteristika CS: vymezená věkem, pohlavím, etnicitou, územím, kulturou, socioekonomickým postavením, jinak definovanou skupinovou příslušností, jako je např. dlouhodobá </a:t>
            </a:r>
            <a:r>
              <a:rPr lang="cs-CZ" sz="1600" dirty="0" smtClean="0">
                <a:solidFill>
                  <a:srgbClr val="002060"/>
                </a:solidFill>
                <a:latin typeface="Calibri" panose="020F0502020204030204" pitchFamily="34" charset="0"/>
                <a:cs typeface="Calibri" panose="020F0502020204030204" pitchFamily="34" charset="0"/>
              </a:rPr>
              <a:t>nezaměstnanost,</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čím ostřeji vymezená, tím lépe (bezbřehost napovídá, že nevíte pořádně, co chcete, a tak chcete dělat všechno pro všechny</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projekt může mít více CS, pak ale u každé je třeba zvlášť popsat </a:t>
            </a:r>
            <a:r>
              <a:rPr lang="cs-CZ" sz="1600" dirty="0" smtClean="0">
                <a:solidFill>
                  <a:srgbClr val="002060"/>
                </a:solidFill>
                <a:latin typeface="Calibri" panose="020F0502020204030204" pitchFamily="34" charset="0"/>
                <a:cs typeface="Calibri" panose="020F0502020204030204" pitchFamily="34" charset="0"/>
              </a:rPr>
              <a:t>potřeby,</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charakteristika selektivní: znaky, trendy, problémy, jež chcete řešit v </a:t>
            </a:r>
            <a:r>
              <a:rPr lang="cs-CZ" sz="1600" dirty="0" smtClean="0">
                <a:solidFill>
                  <a:srgbClr val="002060"/>
                </a:solidFill>
                <a:latin typeface="Calibri" panose="020F0502020204030204" pitchFamily="34" charset="0"/>
                <a:cs typeface="Calibri" panose="020F0502020204030204" pitchFamily="34" charset="0"/>
              </a:rPr>
              <a:t>projektu vazba </a:t>
            </a:r>
            <a:r>
              <a:rPr lang="cs-CZ" sz="1600" dirty="0">
                <a:solidFill>
                  <a:srgbClr val="002060"/>
                </a:solidFill>
                <a:latin typeface="Calibri" panose="020F0502020204030204" pitchFamily="34" charset="0"/>
                <a:cs typeface="Calibri" panose="020F0502020204030204" pitchFamily="34" charset="0"/>
              </a:rPr>
              <a:t>na potřeby </a:t>
            </a:r>
            <a:r>
              <a:rPr lang="cs-CZ" sz="1600" dirty="0" smtClean="0">
                <a:solidFill>
                  <a:srgbClr val="002060"/>
                </a:solidFill>
                <a:latin typeface="Calibri" panose="020F0502020204030204" pitchFamily="34" charset="0"/>
                <a:cs typeface="Calibri" panose="020F0502020204030204" pitchFamily="34" charset="0"/>
              </a:rPr>
              <a:t>CS,</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projekt musí prokazatelně korespondovat s potřebami CS, na kterou je zaměřen = ideálně vyjmenujte potřeby CS a ke každé přiřaďte aktivitu projektu, kterou chcete danou potřebu </a:t>
            </a:r>
            <a:r>
              <a:rPr lang="cs-CZ" sz="1600" dirty="0" smtClean="0">
                <a:solidFill>
                  <a:srgbClr val="002060"/>
                </a:solidFill>
                <a:latin typeface="Calibri" panose="020F0502020204030204" pitchFamily="34" charset="0"/>
                <a:cs typeface="Calibri" panose="020F0502020204030204" pitchFamily="34" charset="0"/>
              </a:rPr>
              <a:t>naplnit,</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jmenujte jen ty potřeby CS, které projektem hodláte naplňovat (ostatní potřeby můžete také zmínit, ale s vysvětlením, proč je projekt neřeší, případně že je řešíte </a:t>
            </a:r>
            <a:r>
              <a:rPr lang="cs-CZ" sz="1600" dirty="0" smtClean="0">
                <a:solidFill>
                  <a:srgbClr val="002060"/>
                </a:solidFill>
                <a:latin typeface="Calibri" panose="020F0502020204030204" pitchFamily="34" charset="0"/>
                <a:cs typeface="Calibri" panose="020F0502020204030204" pitchFamily="34" charset="0"/>
              </a:rPr>
              <a:t/>
            </a:r>
            <a:br>
              <a:rPr lang="cs-CZ" sz="1600" dirty="0" smtClean="0">
                <a:solidFill>
                  <a:srgbClr val="002060"/>
                </a:solidFill>
                <a:latin typeface="Calibri" panose="020F0502020204030204" pitchFamily="34" charset="0"/>
                <a:cs typeface="Calibri" panose="020F0502020204030204" pitchFamily="34" charset="0"/>
              </a:rPr>
            </a:br>
            <a:r>
              <a:rPr lang="cs-CZ" sz="1600" dirty="0" smtClean="0">
                <a:solidFill>
                  <a:srgbClr val="002060"/>
                </a:solidFill>
                <a:latin typeface="Calibri" panose="020F0502020204030204" pitchFamily="34" charset="0"/>
                <a:cs typeface="Calibri" panose="020F0502020204030204" pitchFamily="34" charset="0"/>
              </a:rPr>
              <a:t>v </a:t>
            </a:r>
            <a:r>
              <a:rPr lang="cs-CZ" sz="1600" dirty="0">
                <a:solidFill>
                  <a:srgbClr val="002060"/>
                </a:solidFill>
                <a:latin typeface="Calibri" panose="020F0502020204030204" pitchFamily="34" charset="0"/>
                <a:cs typeface="Calibri" panose="020F0502020204030204" pitchFamily="34" charset="0"/>
              </a:rPr>
              <a:t>projektu jiném</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marL="0" lvl="1" indent="0">
              <a:lnSpc>
                <a:spcPct val="120000"/>
              </a:lnSpc>
              <a:spcBef>
                <a:spcPts val="600"/>
              </a:spcBef>
              <a:spcAft>
                <a:spcPts val="600"/>
              </a:spcAft>
              <a:buSzPct val="100000"/>
              <a:buNone/>
            </a:pPr>
            <a:r>
              <a:rPr lang="cs-CZ" sz="1600" dirty="0" smtClean="0">
                <a:latin typeface="Calibri" panose="020F0502020204030204" pitchFamily="34" charset="0"/>
                <a:cs typeface="Calibri" panose="020F0502020204030204" pitchFamily="34" charset="0"/>
              </a:rPr>
              <a:t>.</a:t>
            </a:r>
          </a:p>
          <a:p>
            <a:pPr>
              <a:lnSpc>
                <a:spcPct val="120000"/>
              </a:lnSpc>
            </a:pPr>
            <a:endParaRPr lang="cs-CZ"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a:t>
            </a:fld>
            <a:endParaRPr lang="cs-CZ" dirty="0"/>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0399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432008" y="1412776"/>
            <a:ext cx="8388464" cy="4392488"/>
          </a:xfrm>
        </p:spPr>
        <p:txBody>
          <a:bodyPr/>
          <a:lstStyle/>
          <a:p>
            <a:pPr marL="0" indent="0">
              <a:lnSpc>
                <a:spcPct val="100000"/>
              </a:lnSpc>
              <a:spcBef>
                <a:spcPts val="0"/>
              </a:spcBef>
              <a:spcAft>
                <a:spcPts val="0"/>
              </a:spcAft>
              <a:buNone/>
              <a:defRPr/>
            </a:pPr>
            <a:r>
              <a:rPr lang="cs-CZ" sz="2000" b="1" dirty="0" smtClean="0">
                <a:solidFill>
                  <a:srgbClr val="002060"/>
                </a:solidFill>
                <a:latin typeface="Calibri" panose="020F0502020204030204" pitchFamily="34" charset="0"/>
                <a:cs typeface="Calibri" panose="020F0502020204030204" pitchFamily="34" charset="0"/>
              </a:rPr>
              <a:t>V </a:t>
            </a:r>
            <a:r>
              <a:rPr lang="cs-CZ" sz="2000" b="1" dirty="0">
                <a:solidFill>
                  <a:srgbClr val="002060"/>
                </a:solidFill>
                <a:latin typeface="Calibri" panose="020F0502020204030204" pitchFamily="34" charset="0"/>
                <a:cs typeface="Calibri" panose="020F0502020204030204" pitchFamily="34" charset="0"/>
              </a:rPr>
              <a:t>rámci </a:t>
            </a:r>
            <a:r>
              <a:rPr lang="cs-CZ" sz="2000" b="1" dirty="0" smtClean="0">
                <a:solidFill>
                  <a:srgbClr val="002060"/>
                </a:solidFill>
                <a:latin typeface="Calibri" panose="020F0502020204030204" pitchFamily="34" charset="0"/>
                <a:cs typeface="Calibri" panose="020F0502020204030204" pitchFamily="34" charset="0"/>
              </a:rPr>
              <a:t>kapitoly 1.1.3 </a:t>
            </a:r>
            <a:r>
              <a:rPr lang="cs-CZ" sz="2000" b="1" dirty="0">
                <a:solidFill>
                  <a:srgbClr val="002060"/>
                </a:solidFill>
                <a:latin typeface="Calibri" panose="020F0502020204030204" pitchFamily="34" charset="0"/>
                <a:cs typeface="Calibri" panose="020F0502020204030204" pitchFamily="34" charset="0"/>
              </a:rPr>
              <a:t>lze také hradit</a:t>
            </a:r>
            <a:r>
              <a:rPr lang="cs-CZ" sz="2000" b="1" dirty="0" smtClean="0">
                <a:solidFill>
                  <a:srgbClr val="002060"/>
                </a:solidFill>
                <a:latin typeface="Calibri" panose="020F0502020204030204" pitchFamily="34" charset="0"/>
                <a:cs typeface="Calibri" panose="020F0502020204030204" pitchFamily="34" charset="0"/>
              </a:rPr>
              <a:t>:</a:t>
            </a:r>
          </a:p>
          <a:p>
            <a:pPr marL="0" indent="0">
              <a:lnSpc>
                <a:spcPct val="100000"/>
              </a:lnSpc>
              <a:spcBef>
                <a:spcPts val="0"/>
              </a:spcBef>
              <a:spcAft>
                <a:spcPts val="0"/>
              </a:spcAft>
              <a:buNone/>
              <a:defRPr/>
            </a:pPr>
            <a:endParaRPr lang="cs-CZ" sz="6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b="1" dirty="0">
                <a:solidFill>
                  <a:srgbClr val="002060"/>
                </a:solidFill>
                <a:latin typeface="Calibri" panose="020F0502020204030204" pitchFamily="34" charset="0"/>
                <a:cs typeface="Calibri" panose="020F0502020204030204" pitchFamily="34" charset="0"/>
              </a:rPr>
              <a:t>Nájem či leasing zařízení a vybavení, </a:t>
            </a:r>
            <a:r>
              <a:rPr lang="cs-CZ" sz="2000" b="1" dirty="0" smtClean="0">
                <a:solidFill>
                  <a:srgbClr val="002060"/>
                </a:solidFill>
                <a:latin typeface="Calibri" panose="020F0502020204030204" pitchFamily="34" charset="0"/>
                <a:cs typeface="Calibri" panose="020F0502020204030204" pitchFamily="34" charset="0"/>
              </a:rPr>
              <a:t>budov</a:t>
            </a:r>
          </a:p>
          <a:p>
            <a:pPr algn="just">
              <a:lnSpc>
                <a:spcPct val="100000"/>
              </a:lnSpc>
              <a:spcBef>
                <a:spcPts val="0"/>
              </a:spcBef>
              <a:spcAft>
                <a:spcPts val="0"/>
              </a:spcAft>
              <a:buFont typeface="Courier New" panose="02070309020205020404" pitchFamily="49" charset="0"/>
              <a:buChar char="o"/>
              <a:defRPr/>
            </a:pPr>
            <a:r>
              <a:rPr lang="cs-CZ" sz="2000" b="1" dirty="0" smtClean="0">
                <a:solidFill>
                  <a:srgbClr val="002060"/>
                </a:solidFill>
                <a:latin typeface="Calibri" panose="020F0502020204030204" pitchFamily="34" charset="0"/>
                <a:cs typeface="Calibri" panose="020F0502020204030204" pitchFamily="34" charset="0"/>
              </a:rPr>
              <a:t>Operativní leasing </a:t>
            </a:r>
            <a:r>
              <a:rPr lang="cs-CZ" sz="2000" dirty="0" smtClean="0">
                <a:solidFill>
                  <a:srgbClr val="002060"/>
                </a:solidFill>
                <a:latin typeface="Calibri" panose="020F0502020204030204" pitchFamily="34" charset="0"/>
                <a:cs typeface="Calibri" panose="020F0502020204030204" pitchFamily="34" charset="0"/>
              </a:rPr>
              <a:t>=</a:t>
            </a:r>
            <a:r>
              <a:rPr lang="cs-CZ" sz="2000" b="1" dirty="0" smtClean="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nájemné (splátky) leasingu, smlouva o nájmu nebo operativním leasingu.</a:t>
            </a:r>
          </a:p>
          <a:p>
            <a:pPr algn="just">
              <a:lnSpc>
                <a:spcPct val="100000"/>
              </a:lnSpc>
              <a:spcBef>
                <a:spcPts val="0"/>
              </a:spcBef>
              <a:spcAft>
                <a:spcPts val="0"/>
              </a:spcAft>
              <a:buFont typeface="Courier New" panose="02070309020205020404" pitchFamily="49" charset="0"/>
              <a:buChar char="o"/>
              <a:defRPr/>
            </a:pPr>
            <a:r>
              <a:rPr lang="cs-CZ" sz="2000" b="1" dirty="0" smtClean="0">
                <a:solidFill>
                  <a:srgbClr val="002060"/>
                </a:solidFill>
                <a:latin typeface="Calibri" panose="020F0502020204030204" pitchFamily="34" charset="0"/>
                <a:cs typeface="Calibri" panose="020F0502020204030204" pitchFamily="34" charset="0"/>
              </a:rPr>
              <a:t>Finanční </a:t>
            </a:r>
            <a:r>
              <a:rPr lang="cs-CZ" sz="2000" b="1" dirty="0">
                <a:solidFill>
                  <a:srgbClr val="002060"/>
                </a:solidFill>
                <a:latin typeface="Calibri" panose="020F0502020204030204" pitchFamily="34" charset="0"/>
                <a:cs typeface="Calibri" panose="020F0502020204030204" pitchFamily="34" charset="0"/>
              </a:rPr>
              <a:t>leasing </a:t>
            </a:r>
            <a:r>
              <a:rPr lang="cs-CZ" sz="2000" dirty="0">
                <a:solidFill>
                  <a:srgbClr val="002060"/>
                </a:solidFill>
                <a:latin typeface="Calibri" panose="020F0502020204030204" pitchFamily="34" charset="0"/>
                <a:cs typeface="Calibri" panose="020F0502020204030204" pitchFamily="34" charset="0"/>
              </a:rPr>
              <a:t>=</a:t>
            </a:r>
            <a:r>
              <a:rPr lang="cs-CZ" sz="2000" b="1" dirty="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způsobilé jsou pouze splátky leasingu, vztahující se k období trvání projektu (daně a finanční činnost pronajímatele související s leasingovou smlouvou nejsou způsobilými výdaji</a:t>
            </a:r>
            <a:r>
              <a:rPr lang="cs-CZ" sz="2000" dirty="0" smtClean="0">
                <a:solidFill>
                  <a:srgbClr val="002060"/>
                </a:solidFill>
                <a:latin typeface="Calibri" panose="020F0502020204030204" pitchFamily="34" charset="0"/>
                <a:cs typeface="Calibri" panose="020F0502020204030204" pitchFamily="34" charset="0"/>
              </a:rPr>
              <a:t>).</a:t>
            </a:r>
          </a:p>
          <a:p>
            <a:pPr marL="0" indent="0" algn="just">
              <a:lnSpc>
                <a:spcPct val="100000"/>
              </a:lnSpc>
              <a:spcBef>
                <a:spcPts val="0"/>
              </a:spcBef>
              <a:spcAft>
                <a:spcPts val="0"/>
              </a:spcAft>
              <a:buNone/>
              <a:defRPr/>
            </a:pPr>
            <a:endParaRPr lang="cs-CZ" sz="600" b="1"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b="1" dirty="0" smtClean="0">
                <a:solidFill>
                  <a:srgbClr val="002060"/>
                </a:solidFill>
                <a:latin typeface="Calibri" panose="020F0502020204030204" pitchFamily="34" charset="0"/>
                <a:cs typeface="Calibri" panose="020F0502020204030204" pitchFamily="34" charset="0"/>
              </a:rPr>
              <a:t>Odpisy </a:t>
            </a:r>
            <a:r>
              <a:rPr lang="cs-CZ" sz="2000" b="1" dirty="0">
                <a:solidFill>
                  <a:srgbClr val="002060"/>
                </a:solidFill>
                <a:latin typeface="Calibri" panose="020F0502020204030204" pitchFamily="34" charset="0"/>
                <a:cs typeface="Calibri" panose="020F0502020204030204" pitchFamily="34" charset="0"/>
              </a:rPr>
              <a:t>(</a:t>
            </a:r>
            <a:r>
              <a:rPr lang="cs-CZ" sz="2000" b="1" dirty="0" smtClean="0">
                <a:solidFill>
                  <a:srgbClr val="002060"/>
                </a:solidFill>
                <a:latin typeface="Calibri" panose="020F0502020204030204" pitchFamily="34" charset="0"/>
                <a:cs typeface="Calibri" panose="020F0502020204030204" pitchFamily="34" charset="0"/>
              </a:rPr>
              <a:t>daňové)</a:t>
            </a:r>
            <a:endParaRPr lang="cs-CZ" sz="2000" b="1"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dirty="0" smtClean="0">
                <a:solidFill>
                  <a:srgbClr val="002060"/>
                </a:solidFill>
                <a:latin typeface="Calibri" panose="020F0502020204030204" pitchFamily="34" charset="0"/>
                <a:cs typeface="Calibri" panose="020F0502020204030204" pitchFamily="34" charset="0"/>
              </a:rPr>
              <a:t>Dlouhodobého </a:t>
            </a:r>
            <a:r>
              <a:rPr lang="cs-CZ" sz="2000" dirty="0">
                <a:solidFill>
                  <a:srgbClr val="002060"/>
                </a:solidFill>
                <a:latin typeface="Calibri" panose="020F0502020204030204" pitchFamily="34" charset="0"/>
                <a:cs typeface="Calibri" panose="020F0502020204030204" pitchFamily="34" charset="0"/>
              </a:rPr>
              <a:t>hmotného a nehmotného majetku používaného pro účely </a:t>
            </a:r>
            <a:r>
              <a:rPr lang="cs-CZ" sz="2000" dirty="0" smtClean="0">
                <a:solidFill>
                  <a:srgbClr val="002060"/>
                </a:solidFill>
                <a:latin typeface="Calibri" panose="020F0502020204030204" pitchFamily="34" charset="0"/>
                <a:cs typeface="Calibri" panose="020F0502020204030204" pitchFamily="34" charset="0"/>
              </a:rPr>
              <a:t>projektu, které využívá CS.</a:t>
            </a:r>
            <a:endParaRPr lang="cs-CZ" sz="2000"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defRPr/>
            </a:pPr>
            <a:r>
              <a:rPr lang="cs-CZ" sz="2000" dirty="0" smtClean="0">
                <a:solidFill>
                  <a:srgbClr val="002060"/>
                </a:solidFill>
                <a:latin typeface="Calibri" panose="020F0502020204030204" pitchFamily="34" charset="0"/>
                <a:cs typeface="Calibri" panose="020F0502020204030204" pitchFamily="34" charset="0"/>
              </a:rPr>
              <a:t>Jsou </a:t>
            </a:r>
            <a:r>
              <a:rPr lang="cs-CZ" sz="2000" dirty="0">
                <a:solidFill>
                  <a:srgbClr val="002060"/>
                </a:solidFill>
                <a:latin typeface="Calibri" panose="020F0502020204030204" pitchFamily="34" charset="0"/>
                <a:cs typeface="Calibri" panose="020F0502020204030204" pitchFamily="34" charset="0"/>
              </a:rPr>
              <a:t>způsobilým výdajem po dobu trvání projektu za předpokladu, že nákup takového majetku není součástí způsobilých výdajů na </a:t>
            </a:r>
            <a:r>
              <a:rPr lang="cs-CZ" sz="2000" dirty="0" smtClean="0">
                <a:solidFill>
                  <a:srgbClr val="002060"/>
                </a:solidFill>
                <a:latin typeface="Calibri" panose="020F0502020204030204" pitchFamily="34" charset="0"/>
                <a:cs typeface="Calibri" panose="020F0502020204030204" pitchFamily="34" charset="0"/>
              </a:rPr>
              <a:t>projekt.</a:t>
            </a:r>
            <a:endParaRPr lang="cs-CZ" sz="2000" b="1"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endParaRPr lang="cs-CZ" altLang="cs-CZ" sz="20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altLang="cs-CZ" sz="2000" dirty="0" smtClean="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altLang="cs-CZ" sz="20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6160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6472" y="1484784"/>
            <a:ext cx="8387528" cy="5256584"/>
          </a:xfrm>
        </p:spPr>
        <p:txBody>
          <a:bodyPr/>
          <a:lstStyle/>
          <a:p>
            <a:pPr marL="0" indent="0" algn="just">
              <a:lnSpc>
                <a:spcPct val="100000"/>
              </a:lnSpc>
              <a:spcBef>
                <a:spcPts val="0"/>
              </a:spcBef>
              <a:spcAft>
                <a:spcPts val="0"/>
              </a:spcAft>
              <a:buNone/>
              <a:defRPr/>
            </a:pPr>
            <a:r>
              <a:rPr lang="cs-CZ" sz="2000" b="1" dirty="0" smtClean="0">
                <a:solidFill>
                  <a:srgbClr val="002060"/>
                </a:solidFill>
                <a:latin typeface="Calibri" panose="020F0502020204030204" pitchFamily="34" charset="0"/>
                <a:cs typeface="Calibri" panose="020F0502020204030204" pitchFamily="34" charset="0"/>
              </a:rPr>
              <a:t>1.1.4 Nákup služeb</a:t>
            </a:r>
          </a:p>
          <a:p>
            <a:pPr marL="0" indent="0" algn="just">
              <a:lnSpc>
                <a:spcPct val="100000"/>
              </a:lnSpc>
              <a:spcBef>
                <a:spcPts val="0"/>
              </a:spcBef>
              <a:spcAft>
                <a:spcPts val="0"/>
              </a:spcAft>
              <a:buNone/>
              <a:defRPr/>
            </a:pPr>
            <a:endParaRPr lang="cs-CZ" sz="600" b="1" dirty="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altLang="cs-CZ" sz="2000" dirty="0" smtClean="0">
                <a:solidFill>
                  <a:srgbClr val="002060"/>
                </a:solidFill>
                <a:latin typeface="Calibri" panose="020F0502020204030204" pitchFamily="34" charset="0"/>
                <a:cs typeface="Calibri" panose="020F0502020204030204" pitchFamily="34" charset="0"/>
              </a:rPr>
              <a:t>Dodání </a:t>
            </a:r>
            <a:r>
              <a:rPr lang="cs-CZ" altLang="cs-CZ" sz="2000" dirty="0">
                <a:solidFill>
                  <a:srgbClr val="002060"/>
                </a:solidFill>
                <a:latin typeface="Calibri" panose="020F0502020204030204" pitchFamily="34" charset="0"/>
                <a:cs typeface="Calibri" panose="020F0502020204030204" pitchFamily="34" charset="0"/>
              </a:rPr>
              <a:t>služby musí být nezbytné k realizaci projektu a musí vytvářet novou </a:t>
            </a:r>
            <a:r>
              <a:rPr lang="cs-CZ" altLang="cs-CZ" sz="2000" dirty="0" smtClean="0">
                <a:solidFill>
                  <a:srgbClr val="002060"/>
                </a:solidFill>
                <a:latin typeface="Calibri" panose="020F0502020204030204" pitchFamily="34" charset="0"/>
                <a:cs typeface="Calibri" panose="020F0502020204030204" pitchFamily="34" charset="0"/>
              </a:rPr>
              <a:t>hodnotu </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zpracování </a:t>
            </a:r>
            <a:r>
              <a:rPr lang="cs-CZ" sz="2000" dirty="0">
                <a:solidFill>
                  <a:srgbClr val="002060"/>
                </a:solidFill>
                <a:latin typeface="Calibri" panose="020F0502020204030204" pitchFamily="34" charset="0"/>
                <a:cs typeface="Calibri" panose="020F0502020204030204" pitchFamily="34" charset="0"/>
              </a:rPr>
              <a:t>analýz, průzkumů, </a:t>
            </a:r>
            <a:r>
              <a:rPr lang="cs-CZ" sz="2000" dirty="0" smtClean="0">
                <a:solidFill>
                  <a:srgbClr val="002060"/>
                </a:solidFill>
                <a:latin typeface="Calibri" panose="020F0502020204030204" pitchFamily="34" charset="0"/>
                <a:cs typeface="Calibri" panose="020F0502020204030204" pitchFamily="34" charset="0"/>
              </a:rPr>
              <a:t>studií</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lektorské služby</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školení </a:t>
            </a:r>
            <a:r>
              <a:rPr lang="cs-CZ" sz="2000" dirty="0">
                <a:solidFill>
                  <a:srgbClr val="002060"/>
                </a:solidFill>
                <a:latin typeface="Calibri" panose="020F0502020204030204" pitchFamily="34" charset="0"/>
                <a:cs typeface="Calibri" panose="020F0502020204030204" pitchFamily="34" charset="0"/>
              </a:rPr>
              <a:t>a </a:t>
            </a:r>
            <a:r>
              <a:rPr lang="cs-CZ" sz="2000" dirty="0" smtClean="0">
                <a:solidFill>
                  <a:srgbClr val="002060"/>
                </a:solidFill>
                <a:latin typeface="Calibri" panose="020F0502020204030204" pitchFamily="34" charset="0"/>
                <a:cs typeface="Calibri" panose="020F0502020204030204" pitchFamily="34" charset="0"/>
              </a:rPr>
              <a:t>kurzy</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vytvoření </a:t>
            </a:r>
            <a:r>
              <a:rPr lang="cs-CZ" sz="2000" dirty="0">
                <a:solidFill>
                  <a:srgbClr val="002060"/>
                </a:solidFill>
                <a:latin typeface="Calibri" panose="020F0502020204030204" pitchFamily="34" charset="0"/>
                <a:cs typeface="Calibri" panose="020F0502020204030204" pitchFamily="34" charset="0"/>
              </a:rPr>
              <a:t>nových publikací, školicích materiálů nebo manuálů, </a:t>
            </a:r>
            <a:r>
              <a:rPr lang="cs-CZ" sz="2000" dirty="0" smtClean="0">
                <a:solidFill>
                  <a:srgbClr val="002060"/>
                </a:solidFill>
                <a:latin typeface="Calibri" panose="020F0502020204030204" pitchFamily="34" charset="0"/>
                <a:cs typeface="Calibri" panose="020F0502020204030204" pitchFamily="34" charset="0"/>
              </a:rPr>
              <a:t>CD/DVD…</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pronájem </a:t>
            </a:r>
            <a:r>
              <a:rPr lang="cs-CZ" sz="2000" dirty="0">
                <a:solidFill>
                  <a:srgbClr val="002060"/>
                </a:solidFill>
                <a:latin typeface="Calibri" panose="020F0502020204030204" pitchFamily="34" charset="0"/>
                <a:cs typeface="Calibri" panose="020F0502020204030204" pitchFamily="34" charset="0"/>
              </a:rPr>
              <a:t>prostor pro práci s </a:t>
            </a:r>
            <a:r>
              <a:rPr lang="cs-CZ" sz="2000" dirty="0" smtClean="0">
                <a:solidFill>
                  <a:srgbClr val="002060"/>
                </a:solidFill>
                <a:latin typeface="Calibri" panose="020F0502020204030204" pitchFamily="34" charset="0"/>
                <a:cs typeface="Calibri" panose="020F0502020204030204" pitchFamily="34" charset="0"/>
              </a:rPr>
              <a:t>CS </a:t>
            </a:r>
            <a:r>
              <a:rPr lang="cs-CZ" sz="2000" dirty="0">
                <a:solidFill>
                  <a:srgbClr val="002060"/>
                </a:solidFill>
                <a:latin typeface="Calibri" panose="020F0502020204030204" pitchFamily="34" charset="0"/>
                <a:cs typeface="Calibri" panose="020F0502020204030204" pitchFamily="34" charset="0"/>
              </a:rPr>
              <a:t>(např. pronájem </a:t>
            </a:r>
            <a:r>
              <a:rPr lang="cs-CZ" sz="2000" dirty="0" smtClean="0">
                <a:solidFill>
                  <a:srgbClr val="002060"/>
                </a:solidFill>
                <a:latin typeface="Calibri" panose="020F0502020204030204" pitchFamily="34" charset="0"/>
                <a:cs typeface="Calibri" panose="020F0502020204030204" pitchFamily="34" charset="0"/>
              </a:rPr>
              <a:t>učebny)</a:t>
            </a:r>
          </a:p>
          <a:p>
            <a:pPr algn="just">
              <a:lnSpc>
                <a:spcPct val="100000"/>
              </a:lnSpc>
              <a:spcBef>
                <a:spcPts val="0"/>
              </a:spcBef>
              <a:spcAft>
                <a:spcPts val="0"/>
              </a:spcAft>
              <a:buFont typeface="Arial" panose="020B0604020202020204" pitchFamily="34" charset="0"/>
              <a:buChar char="•"/>
            </a:pP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1.1.5 Drobné stavební </a:t>
            </a:r>
            <a:r>
              <a:rPr lang="cs-CZ" sz="2000" b="1" dirty="0" smtClean="0">
                <a:solidFill>
                  <a:srgbClr val="002060"/>
                </a:solidFill>
                <a:latin typeface="Calibri" panose="020F0502020204030204" pitchFamily="34" charset="0"/>
                <a:cs typeface="Calibri" panose="020F0502020204030204" pitchFamily="34" charset="0"/>
              </a:rPr>
              <a:t>úpravy</a:t>
            </a:r>
          </a:p>
          <a:p>
            <a:pPr marL="0" indent="0" algn="just">
              <a:lnSpc>
                <a:spcPct val="100000"/>
              </a:lnSpc>
              <a:spcBef>
                <a:spcPts val="0"/>
              </a:spcBef>
              <a:spcAft>
                <a:spcPts val="0"/>
              </a:spcAft>
              <a:buNone/>
            </a:pPr>
            <a:endParaRPr lang="cs-CZ" sz="6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smtClean="0">
                <a:solidFill>
                  <a:srgbClr val="002060"/>
                </a:solidFill>
                <a:latin typeface="Calibri" panose="020F0502020204030204" pitchFamily="34" charset="0"/>
                <a:cs typeface="Calibri" panose="020F0502020204030204" pitchFamily="34" charset="0"/>
              </a:rPr>
              <a:t>Cena </a:t>
            </a:r>
            <a:r>
              <a:rPr lang="cs-CZ" sz="2000" dirty="0">
                <a:solidFill>
                  <a:srgbClr val="002060"/>
                </a:solidFill>
                <a:latin typeface="Calibri" panose="020F0502020204030204" pitchFamily="34" charset="0"/>
                <a:cs typeface="Calibri" panose="020F0502020204030204" pitchFamily="34" charset="0"/>
              </a:rPr>
              <a:t>všech dokončených stavebních úprav v jednom zdaňovacím období, která nepřesáhne v úhrnu </a:t>
            </a:r>
            <a:r>
              <a:rPr lang="cs-CZ" sz="2000" b="1" dirty="0" smtClean="0">
                <a:solidFill>
                  <a:srgbClr val="002060"/>
                </a:solidFill>
                <a:latin typeface="Calibri" panose="020F0502020204030204" pitchFamily="34" charset="0"/>
                <a:cs typeface="Calibri" panose="020F0502020204030204" pitchFamily="34" charset="0"/>
              </a:rPr>
              <a:t>40 000 </a:t>
            </a:r>
            <a:r>
              <a:rPr lang="cs-CZ" sz="2000" b="1" dirty="0">
                <a:solidFill>
                  <a:srgbClr val="002060"/>
                </a:solidFill>
                <a:latin typeface="Calibri" panose="020F0502020204030204" pitchFamily="34" charset="0"/>
                <a:cs typeface="Calibri" panose="020F0502020204030204" pitchFamily="34" charset="0"/>
              </a:rPr>
              <a:t>Kč </a:t>
            </a:r>
            <a:r>
              <a:rPr lang="cs-CZ" sz="2000" dirty="0">
                <a:solidFill>
                  <a:srgbClr val="002060"/>
                </a:solidFill>
                <a:latin typeface="Calibri" panose="020F0502020204030204" pitchFamily="34" charset="0"/>
                <a:cs typeface="Calibri" panose="020F0502020204030204" pitchFamily="34" charset="0"/>
              </a:rPr>
              <a:t>na každou jednotlivou účetní položku </a:t>
            </a:r>
            <a:r>
              <a:rPr lang="cs-CZ" sz="2000" dirty="0" smtClean="0">
                <a:solidFill>
                  <a:srgbClr val="002060"/>
                </a:solidFill>
                <a:latin typeface="Calibri" panose="020F0502020204030204" pitchFamily="34" charset="0"/>
                <a:cs typeface="Calibri" panose="020F0502020204030204" pitchFamily="34" charset="0"/>
              </a:rPr>
              <a:t>majetku</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Např</a:t>
            </a:r>
            <a:r>
              <a:rPr lang="cs-CZ" sz="2000" dirty="0">
                <a:solidFill>
                  <a:srgbClr val="002060"/>
                </a:solidFill>
                <a:latin typeface="Calibri" panose="020F0502020204030204" pitchFamily="34" charset="0"/>
                <a:cs typeface="Calibri" panose="020F0502020204030204" pitchFamily="34" charset="0"/>
              </a:rPr>
              <a:t>. úprava pracovního místa, které usnadní přístup osobám </a:t>
            </a:r>
            <a:r>
              <a:rPr lang="cs-CZ" sz="2000" dirty="0" smtClean="0">
                <a:solidFill>
                  <a:srgbClr val="002060"/>
                </a:solidFill>
                <a:latin typeface="Calibri" panose="020F0502020204030204" pitchFamily="34" charset="0"/>
                <a:cs typeface="Calibri" panose="020F0502020204030204" pitchFamily="34" charset="0"/>
              </a:rPr>
              <a:t>zdravotně postiženým</a:t>
            </a:r>
            <a:endParaRPr lang="cs-CZ" sz="2000" dirty="0">
              <a:solidFill>
                <a:srgbClr val="002060"/>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sz="20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defRPr/>
            </a:pPr>
            <a:endParaRPr lang="cs-CZ" sz="2000" b="1" dirty="0">
              <a:latin typeface="Calibri" panose="020F0502020204030204" pitchFamily="34" charset="0"/>
              <a:cs typeface="Calibri" panose="020F0502020204030204" pitchFamily="34" charset="0"/>
            </a:endParaRPr>
          </a:p>
          <a:p>
            <a:pPr>
              <a:lnSpc>
                <a:spcPct val="100000"/>
              </a:lnSpc>
              <a:spcBef>
                <a:spcPts val="0"/>
              </a:spcBef>
              <a:spcAft>
                <a:spcPts val="0"/>
              </a:spcAft>
              <a:defRPr/>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altLang="cs-CZ" sz="2000" dirty="0" smtClean="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83111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6472" y="1484784"/>
            <a:ext cx="8424000" cy="4392488"/>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1.1.6 Přímá </a:t>
            </a:r>
            <a:r>
              <a:rPr lang="cs-CZ" sz="2000" b="1" dirty="0">
                <a:solidFill>
                  <a:srgbClr val="002060"/>
                </a:solidFill>
                <a:latin typeface="Calibri" panose="020F0502020204030204" pitchFamily="34" charset="0"/>
                <a:cs typeface="Calibri" panose="020F0502020204030204" pitchFamily="34" charset="0"/>
              </a:rPr>
              <a:t>podpora pro </a:t>
            </a:r>
            <a:r>
              <a:rPr lang="cs-CZ" sz="2000" b="1" dirty="0" smtClean="0">
                <a:solidFill>
                  <a:srgbClr val="002060"/>
                </a:solidFill>
                <a:latin typeface="Calibri" panose="020F0502020204030204" pitchFamily="34" charset="0"/>
                <a:cs typeface="Calibri" panose="020F0502020204030204" pitchFamily="34" charset="0"/>
              </a:rPr>
              <a:t>CS</a:t>
            </a:r>
          </a:p>
          <a:p>
            <a:pPr marL="0" indent="0" algn="just">
              <a:lnSpc>
                <a:spcPct val="100000"/>
              </a:lnSpc>
              <a:spcBef>
                <a:spcPts val="0"/>
              </a:spcBef>
              <a:spcAft>
                <a:spcPts val="0"/>
              </a:spcAft>
              <a:buNone/>
            </a:pPr>
            <a:endParaRPr lang="cs-CZ" sz="600" b="1" dirty="0" smtClean="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defRPr/>
            </a:pPr>
            <a:r>
              <a:rPr lang="cs-CZ" sz="2000" b="1" dirty="0" smtClean="0">
                <a:solidFill>
                  <a:srgbClr val="002060"/>
                </a:solidFill>
                <a:latin typeface="Calibri" panose="020F0502020204030204" pitchFamily="34" charset="0"/>
                <a:cs typeface="Calibri" panose="020F0502020204030204" pitchFamily="34" charset="0"/>
              </a:rPr>
              <a:t>mzdy</a:t>
            </a:r>
            <a:r>
              <a:rPr lang="cs-CZ" sz="2000" dirty="0" smtClean="0">
                <a:solidFill>
                  <a:srgbClr val="002060"/>
                </a:solidFill>
                <a:latin typeface="Calibri" panose="020F0502020204030204" pitchFamily="34" charset="0"/>
                <a:cs typeface="Calibri" panose="020F0502020204030204" pitchFamily="34" charset="0"/>
              </a:rPr>
              <a:t> zaměstnanců z CS (</a:t>
            </a:r>
            <a:r>
              <a:rPr lang="cs-CZ" sz="2000" dirty="0">
                <a:solidFill>
                  <a:srgbClr val="002060"/>
                </a:solidFill>
                <a:latin typeface="Calibri" panose="020F0502020204030204" pitchFamily="34" charset="0"/>
                <a:cs typeface="Calibri" panose="020F0502020204030204" pitchFamily="34" charset="0"/>
              </a:rPr>
              <a:t>PS, DPČ, DPP ne) </a:t>
            </a:r>
            <a:r>
              <a:rPr lang="cs-CZ" sz="2000" dirty="0" smtClean="0">
                <a:solidFill>
                  <a:srgbClr val="002060"/>
                </a:solidFill>
                <a:latin typeface="Calibri" panose="020F0502020204030204" pitchFamily="34" charset="0"/>
                <a:cs typeface="Calibri" panose="020F0502020204030204" pitchFamily="34" charset="0"/>
              </a:rPr>
              <a:t>– max. </a:t>
            </a:r>
            <a:r>
              <a:rPr lang="cs-CZ" sz="2000" dirty="0">
                <a:solidFill>
                  <a:srgbClr val="002060"/>
                </a:solidFill>
                <a:latin typeface="Calibri" panose="020F0502020204030204" pitchFamily="34" charset="0"/>
                <a:cs typeface="Calibri" panose="020F0502020204030204" pitchFamily="34" charset="0"/>
              </a:rPr>
              <a:t>limit </a:t>
            </a:r>
            <a:r>
              <a:rPr lang="cs-CZ" sz="2000" dirty="0" smtClean="0">
                <a:solidFill>
                  <a:srgbClr val="002060"/>
                </a:solidFill>
                <a:latin typeface="Calibri" panose="020F0502020204030204" pitchFamily="34" charset="0"/>
                <a:cs typeface="Calibri" panose="020F0502020204030204" pitchFamily="34" charset="0"/>
              </a:rPr>
              <a:t>stanovený </a:t>
            </a:r>
            <a:r>
              <a:rPr lang="cs-CZ" sz="2000" dirty="0">
                <a:solidFill>
                  <a:srgbClr val="002060"/>
                </a:solidFill>
                <a:latin typeface="Calibri" panose="020F0502020204030204" pitchFamily="34" charset="0"/>
                <a:cs typeface="Calibri" panose="020F0502020204030204" pitchFamily="34" charset="0"/>
              </a:rPr>
              <a:t>pro měsíc práce zaměstnance </a:t>
            </a:r>
            <a:r>
              <a:rPr lang="cs-CZ" sz="2000" dirty="0" smtClean="0">
                <a:solidFill>
                  <a:srgbClr val="002060"/>
                </a:solidFill>
                <a:latin typeface="Calibri" panose="020F0502020204030204" pitchFamily="34" charset="0"/>
                <a:cs typeface="Calibri" panose="020F0502020204030204" pitchFamily="34" charset="0"/>
              </a:rPr>
              <a:t>je ve výši </a:t>
            </a:r>
            <a:r>
              <a:rPr lang="cs-CZ" sz="2000" dirty="0">
                <a:solidFill>
                  <a:srgbClr val="002060"/>
                </a:solidFill>
                <a:latin typeface="Calibri" panose="020F0502020204030204" pitchFamily="34" charset="0"/>
                <a:cs typeface="Calibri" panose="020F0502020204030204" pitchFamily="34" charset="0"/>
              </a:rPr>
              <a:t>trojnásobku minimální mzdy za měsíc při 40hodinové týdenní pracovní </a:t>
            </a:r>
            <a:r>
              <a:rPr lang="cs-CZ" sz="2000" dirty="0" smtClean="0">
                <a:solidFill>
                  <a:srgbClr val="002060"/>
                </a:solidFill>
                <a:latin typeface="Calibri" panose="020F0502020204030204" pitchFamily="34" charset="0"/>
                <a:cs typeface="Calibri" panose="020F0502020204030204" pitchFamily="34" charset="0"/>
              </a:rPr>
              <a:t>době</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defRPr/>
            </a:pPr>
            <a:r>
              <a:rPr lang="cs-CZ" sz="2000" b="1" dirty="0" smtClean="0">
                <a:solidFill>
                  <a:srgbClr val="002060"/>
                </a:solidFill>
                <a:latin typeface="Calibri" panose="020F0502020204030204" pitchFamily="34" charset="0"/>
                <a:cs typeface="Calibri" panose="020F0502020204030204" pitchFamily="34" charset="0"/>
              </a:rPr>
              <a:t>cestovné</a:t>
            </a:r>
            <a:r>
              <a:rPr lang="cs-CZ" sz="2000" b="1" dirty="0">
                <a:solidFill>
                  <a:srgbClr val="002060"/>
                </a:solidFill>
                <a:latin typeface="Calibri" panose="020F0502020204030204" pitchFamily="34" charset="0"/>
                <a:cs typeface="Calibri" panose="020F0502020204030204" pitchFamily="34" charset="0"/>
              </a:rPr>
              <a:t>, </a:t>
            </a:r>
            <a:r>
              <a:rPr lang="cs-CZ" sz="2000" b="1" dirty="0" smtClean="0">
                <a:solidFill>
                  <a:srgbClr val="002060"/>
                </a:solidFill>
                <a:latin typeface="Calibri" panose="020F0502020204030204" pitchFamily="34" charset="0"/>
                <a:cs typeface="Calibri" panose="020F0502020204030204" pitchFamily="34" charset="0"/>
              </a:rPr>
              <a:t>ubytování a stravné </a:t>
            </a:r>
            <a:r>
              <a:rPr lang="cs-CZ" sz="2000" dirty="0">
                <a:solidFill>
                  <a:srgbClr val="002060"/>
                </a:solidFill>
                <a:latin typeface="Calibri" panose="020F0502020204030204" pitchFamily="34" charset="0"/>
                <a:cs typeface="Calibri" panose="020F0502020204030204" pitchFamily="34" charset="0"/>
              </a:rPr>
              <a:t>při služebních cestách pro </a:t>
            </a:r>
            <a:r>
              <a:rPr lang="cs-CZ" sz="2000" dirty="0" smtClean="0">
                <a:solidFill>
                  <a:srgbClr val="002060"/>
                </a:solidFill>
                <a:latin typeface="Calibri" panose="020F0502020204030204" pitchFamily="34" charset="0"/>
                <a:cs typeface="Calibri" panose="020F0502020204030204" pitchFamily="34" charset="0"/>
              </a:rPr>
              <a:t>CS</a:t>
            </a:r>
          </a:p>
          <a:p>
            <a:pPr algn="just">
              <a:lnSpc>
                <a:spcPct val="100000"/>
              </a:lnSpc>
              <a:spcBef>
                <a:spcPts val="0"/>
              </a:spcBef>
              <a:spcAft>
                <a:spcPts val="0"/>
              </a:spcAft>
              <a:buFont typeface="Courier New" panose="02070309020205020404" pitchFamily="49" charset="0"/>
              <a:buChar char="o"/>
              <a:defRPr/>
            </a:pPr>
            <a:r>
              <a:rPr lang="cs-CZ" sz="2000" b="1" dirty="0">
                <a:solidFill>
                  <a:srgbClr val="002060"/>
                </a:solidFill>
                <a:latin typeface="Calibri" panose="020F0502020204030204" pitchFamily="34" charset="0"/>
                <a:cs typeface="Calibri" panose="020F0502020204030204" pitchFamily="34" charset="0"/>
              </a:rPr>
              <a:t>p</a:t>
            </a:r>
            <a:r>
              <a:rPr lang="cs-CZ" sz="2000" b="1" dirty="0" smtClean="0">
                <a:solidFill>
                  <a:srgbClr val="002060"/>
                </a:solidFill>
                <a:latin typeface="Calibri" panose="020F0502020204030204" pitchFamily="34" charset="0"/>
                <a:cs typeface="Calibri" panose="020F0502020204030204" pitchFamily="34" charset="0"/>
              </a:rPr>
              <a:t>říspěvek na péči o dítě a další závislé osoby </a:t>
            </a:r>
            <a:r>
              <a:rPr lang="cs-CZ" sz="2000" dirty="0" smtClean="0">
                <a:solidFill>
                  <a:srgbClr val="002060"/>
                </a:solidFill>
                <a:latin typeface="Calibri" panose="020F0502020204030204" pitchFamily="34" charset="0"/>
                <a:cs typeface="Calibri" panose="020F0502020204030204" pitchFamily="34" charset="0"/>
              </a:rPr>
              <a:t>– poskytuje se po dobu trvání školení nebo při nástupu nezaměstnané osoby do nového zaměstnání (v tomto případě se poskytuje po dobu max. 6 </a:t>
            </a:r>
            <a:r>
              <a:rPr lang="cs-CZ" sz="2000" dirty="0" err="1" smtClean="0">
                <a:solidFill>
                  <a:srgbClr val="002060"/>
                </a:solidFill>
                <a:latin typeface="Calibri" panose="020F0502020204030204" pitchFamily="34" charset="0"/>
                <a:cs typeface="Calibri" panose="020F0502020204030204" pitchFamily="34" charset="0"/>
              </a:rPr>
              <a:t>měs</a:t>
            </a:r>
            <a:r>
              <a:rPr lang="cs-CZ" sz="2000" dirty="0" smtClean="0">
                <a:solidFill>
                  <a:srgbClr val="002060"/>
                </a:solidFill>
                <a:latin typeface="Calibri" panose="020F0502020204030204" pitchFamily="34" charset="0"/>
                <a:cs typeface="Calibri" panose="020F0502020204030204" pitchFamily="34" charset="0"/>
              </a:rPr>
              <a:t>.)</a:t>
            </a:r>
          </a:p>
          <a:p>
            <a:pPr algn="just">
              <a:lnSpc>
                <a:spcPct val="100000"/>
              </a:lnSpc>
              <a:spcBef>
                <a:spcPts val="0"/>
              </a:spcBef>
              <a:spcAft>
                <a:spcPts val="0"/>
              </a:spcAft>
              <a:buFont typeface="Courier New" panose="02070309020205020404" pitchFamily="49" charset="0"/>
              <a:buChar char="o"/>
              <a:defRPr/>
            </a:pPr>
            <a:r>
              <a:rPr lang="cs-CZ" sz="2000" b="1" dirty="0">
                <a:solidFill>
                  <a:srgbClr val="002060"/>
                </a:solidFill>
                <a:latin typeface="Calibri" panose="020F0502020204030204" pitchFamily="34" charset="0"/>
                <a:cs typeface="Calibri" panose="020F0502020204030204" pitchFamily="34" charset="0"/>
              </a:rPr>
              <a:t>p</a:t>
            </a:r>
            <a:r>
              <a:rPr lang="cs-CZ" sz="2000" b="1" dirty="0" smtClean="0">
                <a:solidFill>
                  <a:srgbClr val="002060"/>
                </a:solidFill>
                <a:latin typeface="Calibri" panose="020F0502020204030204" pitchFamily="34" charset="0"/>
                <a:cs typeface="Calibri" panose="020F0502020204030204" pitchFamily="34" charset="0"/>
              </a:rPr>
              <a:t>říspěvek na zapracování </a:t>
            </a:r>
            <a:r>
              <a:rPr lang="cs-CZ" sz="2000" dirty="0" smtClean="0">
                <a:solidFill>
                  <a:srgbClr val="002060"/>
                </a:solidFill>
                <a:latin typeface="Calibri" panose="020F0502020204030204" pitchFamily="34" charset="0"/>
                <a:cs typeface="Calibri" panose="020F0502020204030204" pitchFamily="34" charset="0"/>
              </a:rPr>
              <a:t>(</a:t>
            </a:r>
            <a:r>
              <a:rPr lang="cs-CZ" sz="2000" dirty="0">
                <a:solidFill>
                  <a:srgbClr val="002060"/>
                </a:solidFill>
                <a:latin typeface="Calibri" panose="020F0502020204030204" pitchFamily="34" charset="0"/>
                <a:cs typeface="Calibri" panose="020F0502020204030204" pitchFamily="34" charset="0"/>
              </a:rPr>
              <a:t>dle zákona č. 435/2004 Sb., zákon o </a:t>
            </a:r>
            <a:r>
              <a:rPr lang="cs-CZ" sz="2000" dirty="0" smtClean="0">
                <a:solidFill>
                  <a:srgbClr val="002060"/>
                </a:solidFill>
                <a:latin typeface="Calibri" panose="020F0502020204030204" pitchFamily="34" charset="0"/>
                <a:cs typeface="Calibri" panose="020F0502020204030204" pitchFamily="34" charset="0"/>
              </a:rPr>
              <a:t>zaměstnanosti) – poskytuje se po dobu max. 3 </a:t>
            </a:r>
            <a:r>
              <a:rPr lang="cs-CZ" sz="2000" dirty="0" err="1" smtClean="0">
                <a:solidFill>
                  <a:srgbClr val="002060"/>
                </a:solidFill>
                <a:latin typeface="Calibri" panose="020F0502020204030204" pitchFamily="34" charset="0"/>
                <a:cs typeface="Calibri" panose="020F0502020204030204" pitchFamily="34" charset="0"/>
              </a:rPr>
              <a:t>měs</a:t>
            </a:r>
            <a:r>
              <a:rPr lang="cs-CZ" sz="2000" dirty="0" smtClean="0">
                <a:solidFill>
                  <a:srgbClr val="002060"/>
                </a:solidFill>
                <a:latin typeface="Calibri" panose="020F0502020204030204" pitchFamily="34" charset="0"/>
                <a:cs typeface="Calibri" panose="020F0502020204030204" pitchFamily="34" charset="0"/>
              </a:rPr>
              <a:t>., nejvýše do poloviny minimální mzdy</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defRPr/>
            </a:pPr>
            <a:r>
              <a:rPr lang="cs-CZ" sz="2000" b="1" dirty="0">
                <a:solidFill>
                  <a:srgbClr val="002060"/>
                </a:solidFill>
                <a:latin typeface="Calibri" panose="020F0502020204030204" pitchFamily="34" charset="0"/>
                <a:cs typeface="Calibri" panose="020F0502020204030204" pitchFamily="34" charset="0"/>
              </a:rPr>
              <a:t>jiné nezbytné náklady </a:t>
            </a:r>
            <a:r>
              <a:rPr lang="cs-CZ" sz="2000" dirty="0">
                <a:solidFill>
                  <a:srgbClr val="002060"/>
                </a:solidFill>
                <a:latin typeface="Calibri" panose="020F0502020204030204" pitchFamily="34" charset="0"/>
                <a:cs typeface="Calibri" panose="020F0502020204030204" pitchFamily="34" charset="0"/>
              </a:rPr>
              <a:t>pro CS pro realizování jejich aktivit </a:t>
            </a:r>
            <a:r>
              <a:rPr lang="cs-CZ" sz="2000" dirty="0" smtClean="0">
                <a:solidFill>
                  <a:srgbClr val="002060"/>
                </a:solidFill>
                <a:latin typeface="Calibri" panose="020F0502020204030204" pitchFamily="34" charset="0"/>
                <a:cs typeface="Calibri" panose="020F0502020204030204" pitchFamily="34" charset="0"/>
              </a:rPr>
              <a:t>(prohlídka zdravotní způsobilosti pro výkon práce, výpis z rejstříku trestů)</a:t>
            </a:r>
          </a:p>
          <a:p>
            <a:pPr marL="0" indent="0">
              <a:lnSpc>
                <a:spcPct val="100000"/>
              </a:lnSpc>
              <a:spcBef>
                <a:spcPts val="0"/>
              </a:spcBef>
              <a:spcAft>
                <a:spcPts val="0"/>
              </a:spcAft>
              <a:buNone/>
              <a:defRPr/>
            </a:pPr>
            <a:endParaRPr lang="cs-CZ" sz="2000" dirty="0">
              <a:latin typeface="Calibri" panose="020F0502020204030204" pitchFamily="34" charset="0"/>
              <a:cs typeface="Calibri" panose="020F0502020204030204" pitchFamily="34" charset="0"/>
            </a:endParaRPr>
          </a:p>
          <a:p>
            <a:endParaRPr lang="cs-CZ" altLang="cs-CZ" sz="2000" dirty="0">
              <a:latin typeface="Calibri" panose="020F0502020204030204" pitchFamily="34" charset="0"/>
              <a:cs typeface="Calibri" panose="020F0502020204030204" pitchFamily="34" charset="0"/>
            </a:endParaRPr>
          </a:p>
          <a:p>
            <a:endParaRPr lang="cs-CZ" altLang="cs-CZ" sz="2000" dirty="0" smtClean="0">
              <a:latin typeface="Calibri" panose="020F0502020204030204" pitchFamily="34" charset="0"/>
              <a:cs typeface="Calibri" panose="020F0502020204030204" pitchFamily="34" charset="0"/>
            </a:endParaRPr>
          </a:p>
          <a:p>
            <a:pPr marL="0" indent="0">
              <a:buNone/>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05395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noFill/>
        </p:spPr>
        <p:txBody>
          <a:bodyPr/>
          <a:lstStyle/>
          <a:p>
            <a:r>
              <a:rPr lang="cs-CZ" dirty="0"/>
              <a:t>Věcná způsobilost výdajů </a:t>
            </a:r>
          </a:p>
        </p:txBody>
      </p:sp>
      <p:sp>
        <p:nvSpPr>
          <p:cNvPr id="3" name="Zástupný symbol pro obsah 2"/>
          <p:cNvSpPr>
            <a:spLocks noGrp="1"/>
          </p:cNvSpPr>
          <p:nvPr>
            <p:ph idx="1"/>
          </p:nvPr>
        </p:nvSpPr>
        <p:spPr>
          <a:xfrm>
            <a:off x="360000" y="1484784"/>
            <a:ext cx="8424000" cy="4968552"/>
          </a:xfrm>
        </p:spPr>
        <p:txBody>
          <a:bodyPr/>
          <a:lstStyle/>
          <a:p>
            <a:pPr marL="0" indent="0" algn="just">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1.1.7 Investice do infrastruktury</a:t>
            </a:r>
          </a:p>
          <a:p>
            <a:pPr marL="0" indent="0" algn="just">
              <a:lnSpc>
                <a:spcPct val="100000"/>
              </a:lnSpc>
              <a:spcBef>
                <a:spcPts val="0"/>
              </a:spcBef>
              <a:spcAft>
                <a:spcPts val="0"/>
              </a:spcAft>
              <a:buNone/>
            </a:pPr>
            <a:endParaRPr lang="cs-CZ" sz="600" b="1" dirty="0" smtClean="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Způsob doplňkového financování (smyslem je umožnit v projektech financovaných z ESF realizaci také některých aktivit, které spadají do oblasti pomoci EFRR</a:t>
            </a:r>
            <a:r>
              <a:rPr lang="cs-CZ" sz="2000" dirty="0" smtClean="0">
                <a:solidFill>
                  <a:srgbClr val="002060"/>
                </a:solidFill>
                <a:latin typeface="Calibri" panose="020F0502020204030204" pitchFamily="34" charset="0"/>
                <a:cs typeface="Calibri" panose="020F0502020204030204" pitchFamily="34" charset="0"/>
              </a:rPr>
              <a: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Co patří do </a:t>
            </a:r>
            <a:r>
              <a:rPr lang="cs-CZ" sz="2000" b="1" dirty="0" smtClean="0">
                <a:solidFill>
                  <a:srgbClr val="002060"/>
                </a:solidFill>
                <a:latin typeface="Calibri" panose="020F0502020204030204" pitchFamily="34" charset="0"/>
                <a:cs typeface="Calibri" panose="020F0502020204030204" pitchFamily="34" charset="0"/>
              </a:rPr>
              <a:t>investic: </a:t>
            </a:r>
            <a:r>
              <a:rPr lang="cs-CZ" sz="2000" dirty="0">
                <a:solidFill>
                  <a:srgbClr val="002060"/>
                </a:solidFill>
                <a:latin typeface="Calibri" panose="020F0502020204030204" pitchFamily="34" charset="0"/>
                <a:cs typeface="Calibri" panose="020F0502020204030204" pitchFamily="34" charset="0"/>
              </a:rPr>
              <a:t>výdaje za nákup infrastruktury a za rekonstrukci infrastruktury v rozsahu větším než jsou drobné stavební úpravy (nad 40 tis. Kč</a:t>
            </a:r>
            <a:r>
              <a:rPr lang="cs-CZ" sz="2000" dirty="0" smtClean="0">
                <a:solidFill>
                  <a:srgbClr val="002060"/>
                </a:solidFill>
                <a:latin typeface="Calibri" panose="020F0502020204030204" pitchFamily="34" charset="0"/>
                <a:cs typeface="Calibri" panose="020F0502020204030204" pitchFamily="34" charset="0"/>
              </a:rPr>
              <a: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Za infrastrukturu se považují: </a:t>
            </a:r>
            <a:r>
              <a:rPr lang="cs-CZ" sz="2000" dirty="0">
                <a:solidFill>
                  <a:srgbClr val="002060"/>
                </a:solidFill>
                <a:latin typeface="Calibri" panose="020F0502020204030204" pitchFamily="34" charset="0"/>
                <a:cs typeface="Calibri" panose="020F0502020204030204" pitchFamily="34" charset="0"/>
              </a:rPr>
              <a:t>budovy, stavby, pozemky a technická zařízení nezbytná pro fungování budov a staveb, s nemovitostmi pevně spojená (vodovod, kanalizace, energetické, komunikační vedení apod</a:t>
            </a:r>
            <a:r>
              <a:rPr lang="cs-CZ" sz="2000" dirty="0" smtClean="0">
                <a:solidFill>
                  <a:srgbClr val="002060"/>
                </a:solidFill>
                <a:latin typeface="Calibri" panose="020F0502020204030204" pitchFamily="34" charset="0"/>
                <a:cs typeface="Calibri" panose="020F0502020204030204" pitchFamily="34" charset="0"/>
              </a:rPr>
              <a: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Za infrastrukturu se nepovažují: </a:t>
            </a:r>
            <a:r>
              <a:rPr lang="cs-CZ" sz="2000" dirty="0">
                <a:solidFill>
                  <a:srgbClr val="002060"/>
                </a:solidFill>
                <a:latin typeface="Calibri" panose="020F0502020204030204" pitchFamily="34" charset="0"/>
                <a:cs typeface="Calibri" panose="020F0502020204030204" pitchFamily="34" charset="0"/>
              </a:rPr>
              <a:t>movité a samostatně pořizované věci využívané  při realizaci projektů (vybavení, nábytek, učební pomůcky, přístroje sloužící k výuce nebo používané při výzkumu a vývoji apod</a:t>
            </a:r>
            <a:r>
              <a:rPr lang="cs-CZ" sz="2000" dirty="0" smtClean="0">
                <a:solidFill>
                  <a:srgbClr val="002060"/>
                </a:solidFill>
                <a:latin typeface="Calibri" panose="020F0502020204030204" pitchFamily="34" charset="0"/>
                <a:cs typeface="Calibri" panose="020F0502020204030204" pitchFamily="34" charset="0"/>
              </a:rPr>
              <a:t>.)</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Omezení u jednotlivých opatření!</a:t>
            </a:r>
          </a:p>
          <a:p>
            <a:pPr marL="0" indent="0" algn="just">
              <a:lnSpc>
                <a:spcPct val="100000"/>
              </a:lnSpc>
              <a:spcBef>
                <a:spcPts val="0"/>
              </a:spcBef>
              <a:spcAft>
                <a:spcPts val="0"/>
              </a:spcAft>
              <a:buNone/>
            </a:pP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altLang="cs-CZ" sz="2000" b="1"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altLang="cs-CZ" sz="2000" dirty="0">
              <a:latin typeface="Calibri" panose="020F0502020204030204" pitchFamily="34" charset="0"/>
              <a:cs typeface="Calibri" panose="020F0502020204030204" pitchFamily="34" charset="0"/>
            </a:endParaRPr>
          </a:p>
          <a:p>
            <a:pPr lvl="1">
              <a:lnSpc>
                <a:spcPct val="100000"/>
              </a:lnSpc>
              <a:spcBef>
                <a:spcPts val="0"/>
              </a:spcBef>
              <a:spcAft>
                <a:spcPts val="0"/>
              </a:spcAft>
              <a:buFont typeface="Arial" charset="0"/>
              <a:buChar char="•"/>
            </a:pPr>
            <a:endParaRPr lang="cs-CZ"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97585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způsobilost výdajů </a:t>
            </a:r>
          </a:p>
        </p:txBody>
      </p:sp>
      <p:sp>
        <p:nvSpPr>
          <p:cNvPr id="3" name="Zástupný symbol pro obsah 2"/>
          <p:cNvSpPr>
            <a:spLocks noGrp="1"/>
          </p:cNvSpPr>
          <p:nvPr>
            <p:ph idx="1"/>
          </p:nvPr>
        </p:nvSpPr>
        <p:spPr>
          <a:xfrm>
            <a:off x="395536" y="1386072"/>
            <a:ext cx="8388464" cy="4563208"/>
          </a:xfrm>
        </p:spPr>
        <p:txBody>
          <a:bodyPr/>
          <a:lstStyle/>
          <a:p>
            <a:pPr marL="0" indent="0" algn="just">
              <a:lnSpc>
                <a:spcPct val="100000"/>
              </a:lnSpc>
              <a:spcBef>
                <a:spcPts val="0"/>
              </a:spcBef>
              <a:spcAft>
                <a:spcPts val="0"/>
              </a:spcAft>
              <a:buNone/>
            </a:pPr>
            <a:r>
              <a:rPr lang="cs-CZ" sz="2000" b="1" dirty="0">
                <a:solidFill>
                  <a:srgbClr val="002060"/>
                </a:solidFill>
                <a:latin typeface="Calibri" panose="020F0502020204030204" pitchFamily="34" charset="0"/>
                <a:cs typeface="Calibri" panose="020F0502020204030204" pitchFamily="34" charset="0"/>
              </a:rPr>
              <a:t>1.2 Nepřímé náklady </a:t>
            </a:r>
            <a:endParaRPr lang="cs-CZ" sz="20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endParaRPr lang="cs-CZ" sz="600" b="1" dirty="0" smtClean="0">
              <a:solidFill>
                <a:srgbClr val="002060"/>
              </a:solidFill>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altLang="cs-CZ" sz="2000" b="1" dirty="0" smtClean="0">
                <a:solidFill>
                  <a:srgbClr val="002060"/>
                </a:solidFill>
                <a:latin typeface="Calibri" panose="020F0502020204030204" pitchFamily="34" charset="0"/>
                <a:cs typeface="Calibri" panose="020F0502020204030204" pitchFamily="34" charset="0"/>
              </a:rPr>
              <a:t>Max. 25</a:t>
            </a:r>
            <a:r>
              <a:rPr lang="cs-CZ" altLang="cs-CZ" sz="2000" b="1" dirty="0">
                <a:solidFill>
                  <a:srgbClr val="002060"/>
                </a:solidFill>
                <a:latin typeface="Calibri" panose="020F0502020204030204" pitchFamily="34" charset="0"/>
                <a:cs typeface="Calibri" panose="020F0502020204030204" pitchFamily="34" charset="0"/>
              </a:rPr>
              <a:t>% přímých způsobilých nákladů </a:t>
            </a:r>
            <a:r>
              <a:rPr lang="cs-CZ" altLang="cs-CZ" sz="2000" b="1" dirty="0" smtClean="0">
                <a:solidFill>
                  <a:srgbClr val="002060"/>
                </a:solidFill>
                <a:latin typeface="Calibri" panose="020F0502020204030204" pitchFamily="34" charset="0"/>
                <a:cs typeface="Calibri" panose="020F0502020204030204" pitchFamily="34" charset="0"/>
              </a:rPr>
              <a:t>projektu</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administrativa</a:t>
            </a:r>
            <a:r>
              <a:rPr lang="cs-CZ" sz="2000" dirty="0">
                <a:solidFill>
                  <a:srgbClr val="002060"/>
                </a:solidFill>
                <a:latin typeface="Calibri" panose="020F0502020204030204" pitchFamily="34" charset="0"/>
                <a:cs typeface="Calibri" panose="020F0502020204030204" pitchFamily="34" charset="0"/>
              </a:rPr>
              <a:t>, řízení projektu (včetně finančního), účetnictví, personalistika komunikační </a:t>
            </a:r>
            <a:r>
              <a:rPr lang="cs-CZ" sz="2000" dirty="0" smtClean="0">
                <a:solidFill>
                  <a:srgbClr val="002060"/>
                </a:solidFill>
                <a:latin typeface="Calibri" panose="020F0502020204030204" pitchFamily="34" charset="0"/>
                <a:cs typeface="Calibri" panose="020F0502020204030204" pitchFamily="34" charset="0"/>
              </a:rPr>
              <a:t>a </a:t>
            </a:r>
            <a:r>
              <a:rPr lang="cs-CZ" sz="2000" dirty="0">
                <a:solidFill>
                  <a:srgbClr val="002060"/>
                </a:solidFill>
                <a:latin typeface="Calibri" panose="020F0502020204030204" pitchFamily="34" charset="0"/>
                <a:cs typeface="Calibri" panose="020F0502020204030204" pitchFamily="34" charset="0"/>
              </a:rPr>
              <a:t>informační opatření, občerstvení a stravování a podpůrné </a:t>
            </a:r>
            <a:r>
              <a:rPr lang="cs-CZ" sz="2000" dirty="0" smtClean="0">
                <a:solidFill>
                  <a:srgbClr val="002060"/>
                </a:solidFill>
                <a:latin typeface="Calibri" panose="020F0502020204030204" pitchFamily="34" charset="0"/>
                <a:cs typeface="Calibri" panose="020F0502020204030204" pitchFamily="34" charset="0"/>
              </a:rPr>
              <a:t>procesy </a:t>
            </a:r>
            <a:r>
              <a:rPr lang="cs-CZ" sz="2000" dirty="0">
                <a:solidFill>
                  <a:srgbClr val="002060"/>
                </a:solidFill>
                <a:latin typeface="Calibri" panose="020F0502020204030204" pitchFamily="34" charset="0"/>
                <a:cs typeface="Calibri" panose="020F0502020204030204" pitchFamily="34" charset="0"/>
              </a:rPr>
              <a:t>pro provoz </a:t>
            </a:r>
            <a:r>
              <a:rPr lang="cs-CZ" sz="2000" dirty="0" smtClean="0">
                <a:solidFill>
                  <a:srgbClr val="002060"/>
                </a:solidFill>
                <a:latin typeface="Calibri" panose="020F0502020204030204" pitchFamily="34" charset="0"/>
                <a:cs typeface="Calibri" panose="020F0502020204030204" pitchFamily="34" charset="0"/>
              </a:rPr>
              <a:t>projektu</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cestovní náhrady spojené s pracovními cestami </a:t>
            </a:r>
            <a:r>
              <a:rPr lang="cs-CZ" sz="2000" dirty="0" smtClean="0">
                <a:solidFill>
                  <a:srgbClr val="002060"/>
                </a:solidFill>
                <a:latin typeface="Calibri" panose="020F0502020204030204" pitchFamily="34" charset="0"/>
                <a:cs typeface="Calibri" panose="020F0502020204030204" pitchFamily="34" charset="0"/>
              </a:rPr>
              <a:t>RT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spotřební materiál, zařízení a vybavení (papír</a:t>
            </a:r>
            <a:r>
              <a:rPr lang="cs-CZ" sz="2000" dirty="0" smtClean="0">
                <a:solidFill>
                  <a:srgbClr val="002060"/>
                </a:solidFill>
                <a:latin typeface="Calibri" panose="020F0502020204030204" pitchFamily="34" charset="0"/>
                <a:cs typeface="Calibri" panose="020F0502020204030204" pitchFamily="34" charset="0"/>
              </a:rPr>
              <a:t>…)</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prostory pro realizaci projektu (nájemné, vodné, stočné, </a:t>
            </a:r>
            <a:r>
              <a:rPr lang="cs-CZ" sz="2000" dirty="0" smtClean="0">
                <a:solidFill>
                  <a:srgbClr val="002060"/>
                </a:solidFill>
                <a:latin typeface="Calibri" panose="020F0502020204030204" pitchFamily="34" charset="0"/>
                <a:cs typeface="Calibri" panose="020F0502020204030204" pitchFamily="34" charset="0"/>
              </a:rPr>
              <a:t>energie…)</a:t>
            </a:r>
            <a:endParaRPr lang="cs-CZ" sz="2000" dirty="0">
              <a:solidFill>
                <a:srgbClr val="002060"/>
              </a:solidFill>
              <a:latin typeface="Calibri" panose="020F0502020204030204" pitchFamily="34" charset="0"/>
              <a:cs typeface="Calibri" panose="020F0502020204030204" pitchFamily="34" charset="0"/>
            </a:endParaRPr>
          </a:p>
          <a:p>
            <a:pPr algn="just">
              <a:lnSpc>
                <a:spcPct val="100000"/>
              </a:lnSpc>
              <a:spcBef>
                <a:spcPts val="0"/>
              </a:spcBef>
              <a:spcAft>
                <a:spcPts val="0"/>
              </a:spcAft>
              <a:buFont typeface="Courier New" panose="02070309020205020404" pitchFamily="49" charset="0"/>
              <a:buChar char="o"/>
            </a:pPr>
            <a:r>
              <a:rPr lang="cs-CZ" sz="2000" dirty="0">
                <a:solidFill>
                  <a:srgbClr val="002060"/>
                </a:solidFill>
                <a:latin typeface="Calibri" panose="020F0502020204030204" pitchFamily="34" charset="0"/>
                <a:cs typeface="Calibri" panose="020F0502020204030204" pitchFamily="34" charset="0"/>
              </a:rPr>
              <a:t>ostatní provozní výdaje (internet, poštovné, telefon</a:t>
            </a:r>
            <a:r>
              <a:rPr lang="cs-CZ" sz="2000" dirty="0" smtClean="0">
                <a:solidFill>
                  <a:srgbClr val="002060"/>
                </a:solidFill>
                <a:latin typeface="Calibri" panose="020F0502020204030204" pitchFamily="34" charset="0"/>
                <a:cs typeface="Calibri" panose="020F0502020204030204" pitchFamily="34" charset="0"/>
              </a:rPr>
              <a:t>…)</a:t>
            </a:r>
          </a:p>
          <a:p>
            <a:pPr marL="0" indent="0">
              <a:lnSpc>
                <a:spcPct val="100000"/>
              </a:lnSpc>
              <a:spcBef>
                <a:spcPts val="0"/>
              </a:spcBef>
              <a:spcAft>
                <a:spcPts val="0"/>
              </a:spcAft>
              <a:buNone/>
            </a:pPr>
            <a:endParaRPr lang="cs-CZ" sz="2000" dirty="0">
              <a:latin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cs-CZ" sz="2000" dirty="0">
                <a:solidFill>
                  <a:srgbClr val="002060"/>
                </a:solidFill>
                <a:latin typeface="Calibri" panose="020F0502020204030204" pitchFamily="34" charset="0"/>
                <a:cs typeface="Calibri" panose="020F0502020204030204" pitchFamily="34" charset="0"/>
              </a:rPr>
              <a:t>Pro projekty, u nichž podstatná většina nákladů vznikne formou nákupu služeb od externích dodavatelů, jsou způsobilá procenta nepřímých nákladů </a:t>
            </a:r>
            <a:r>
              <a:rPr lang="cs-CZ" sz="2000" dirty="0" smtClean="0">
                <a:solidFill>
                  <a:srgbClr val="002060"/>
                </a:solidFill>
                <a:latin typeface="Calibri" panose="020F0502020204030204" pitchFamily="34" charset="0"/>
                <a:cs typeface="Calibri" panose="020F0502020204030204" pitchFamily="34" charset="0"/>
              </a:rPr>
              <a:t>snížena na 15% (60% služeb a více), resp. 5% (90% služeb a více)</a:t>
            </a:r>
            <a:endParaRPr lang="cs-CZ" sz="2000" dirty="0">
              <a:solidFill>
                <a:srgbClr val="00206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sz="2000" b="1" dirty="0" smtClean="0">
              <a:latin typeface="Calibri" panose="020F0502020204030204" pitchFamily="34" charset="0"/>
              <a:cs typeface="Calibri" panose="020F0502020204030204" pitchFamily="34" charset="0"/>
            </a:endParaRPr>
          </a:p>
          <a:p>
            <a:pPr marL="0" indent="0">
              <a:lnSpc>
                <a:spcPct val="100000"/>
              </a:lnSpc>
              <a:spcBef>
                <a:spcPts val="0"/>
              </a:spcBef>
              <a:spcAft>
                <a:spcPts val="0"/>
              </a:spcAft>
              <a:buNone/>
            </a:pPr>
            <a:endParaRPr lang="cs-CZ" alt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a:p>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97975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indent="0"/>
            <a:r>
              <a:rPr lang="cs-CZ" dirty="0"/>
              <a:t>PŘÍJMY PROJEKTU</a:t>
            </a:r>
            <a:endParaRPr lang="cs-CZ" sz="2800" dirty="0"/>
          </a:p>
        </p:txBody>
      </p:sp>
      <p:sp>
        <p:nvSpPr>
          <p:cNvPr id="3" name="Zástupný symbol pro obsah 2"/>
          <p:cNvSpPr>
            <a:spLocks noGrp="1"/>
          </p:cNvSpPr>
          <p:nvPr>
            <p:ph idx="1"/>
          </p:nvPr>
        </p:nvSpPr>
        <p:spPr>
          <a:xfrm>
            <a:off x="360000" y="1484784"/>
            <a:ext cx="8424000" cy="5184576"/>
          </a:xfrm>
        </p:spPr>
        <p:txBody>
          <a:bodyPr/>
          <a:lstStyle/>
          <a:p>
            <a:pPr algn="just">
              <a:lnSpc>
                <a:spcPct val="100000"/>
              </a:lnSpc>
              <a:spcBef>
                <a:spcPts val="0"/>
              </a:spcBef>
              <a:spcAft>
                <a:spcPts val="0"/>
              </a:spcAft>
              <a:buFont typeface="Courier New" panose="02070309020205020404" pitchFamily="49" charset="0"/>
              <a:buChar char="o"/>
            </a:pPr>
            <a:r>
              <a:rPr lang="cs-CZ" sz="2000" b="1" dirty="0" smtClean="0">
                <a:solidFill>
                  <a:srgbClr val="002060"/>
                </a:solidFill>
                <a:latin typeface="Calibri" panose="020F0502020204030204" pitchFamily="34" charset="0"/>
                <a:cs typeface="Calibri" panose="020F0502020204030204" pitchFamily="34" charset="0"/>
              </a:rPr>
              <a:t>Příjmem </a:t>
            </a:r>
            <a:r>
              <a:rPr lang="cs-CZ" sz="2000" b="1" dirty="0">
                <a:solidFill>
                  <a:srgbClr val="002060"/>
                </a:solidFill>
                <a:latin typeface="Calibri" panose="020F0502020204030204" pitchFamily="34" charset="0"/>
                <a:cs typeface="Calibri" panose="020F0502020204030204" pitchFamily="34" charset="0"/>
              </a:rPr>
              <a:t>projektu se </a:t>
            </a:r>
            <a:r>
              <a:rPr lang="cs-CZ" sz="2000" b="1" dirty="0" smtClean="0">
                <a:solidFill>
                  <a:srgbClr val="002060"/>
                </a:solidFill>
                <a:latin typeface="Calibri" panose="020F0502020204030204" pitchFamily="34" charset="0"/>
                <a:cs typeface="Calibri" panose="020F0502020204030204" pitchFamily="34" charset="0"/>
              </a:rPr>
              <a:t>rozumí </a:t>
            </a:r>
            <a:r>
              <a:rPr lang="cs-CZ" sz="2000" dirty="0">
                <a:solidFill>
                  <a:srgbClr val="002060"/>
                </a:solidFill>
                <a:latin typeface="Calibri" panose="020F0502020204030204" pitchFamily="34" charset="0"/>
                <a:cs typeface="Calibri" panose="020F0502020204030204" pitchFamily="34" charset="0"/>
              </a:rPr>
              <a:t>příjmy vygenerované projektem v době </a:t>
            </a:r>
            <a:r>
              <a:rPr lang="cs-CZ" sz="2000" dirty="0" smtClean="0">
                <a:solidFill>
                  <a:srgbClr val="002060"/>
                </a:solidFill>
                <a:latin typeface="Calibri" panose="020F0502020204030204" pitchFamily="34" charset="0"/>
                <a:cs typeface="Calibri" panose="020F0502020204030204" pitchFamily="34" charset="0"/>
              </a:rPr>
              <a:t>realizace projektu </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Mezi </a:t>
            </a:r>
            <a:r>
              <a:rPr lang="cs-CZ" sz="2000" dirty="0">
                <a:solidFill>
                  <a:srgbClr val="002060"/>
                </a:solidFill>
                <a:latin typeface="Calibri" panose="020F0502020204030204" pitchFamily="34" charset="0"/>
                <a:cs typeface="Calibri" panose="020F0502020204030204" pitchFamily="34" charset="0"/>
              </a:rPr>
              <a:t>příjmy projektu </a:t>
            </a:r>
            <a:r>
              <a:rPr lang="cs-CZ" sz="2000" b="1" dirty="0" smtClean="0">
                <a:solidFill>
                  <a:srgbClr val="002060"/>
                </a:solidFill>
                <a:latin typeface="Calibri" panose="020F0502020204030204" pitchFamily="34" charset="0"/>
                <a:cs typeface="Calibri" panose="020F0502020204030204" pitchFamily="34" charset="0"/>
              </a:rPr>
              <a:t>patří</a:t>
            </a:r>
            <a:r>
              <a:rPr lang="cs-CZ" sz="2000" dirty="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např. příjmy za poskytované služby (</a:t>
            </a:r>
            <a:r>
              <a:rPr lang="cs-CZ" sz="2000" dirty="0">
                <a:solidFill>
                  <a:srgbClr val="002060"/>
                </a:solidFill>
                <a:latin typeface="Calibri" panose="020F0502020204030204" pitchFamily="34" charset="0"/>
                <a:cs typeface="Calibri" panose="020F0502020204030204" pitchFamily="34" charset="0"/>
              </a:rPr>
              <a:t>konferenční poplatky, poplatky za školení </a:t>
            </a:r>
            <a:r>
              <a:rPr lang="cs-CZ" sz="2000" dirty="0" smtClean="0">
                <a:solidFill>
                  <a:srgbClr val="002060"/>
                </a:solidFill>
                <a:latin typeface="Calibri" panose="020F0502020204030204" pitchFamily="34" charset="0"/>
                <a:cs typeface="Calibri" panose="020F0502020204030204" pitchFamily="34" charset="0"/>
              </a:rPr>
              <a:t>apod.), příjmy za prodej výrobků, které vznikly v rámci projektu </a:t>
            </a:r>
            <a:r>
              <a:rPr lang="cs-CZ" sz="2000" dirty="0">
                <a:solidFill>
                  <a:srgbClr val="002060"/>
                </a:solidFill>
                <a:latin typeface="Calibri" panose="020F0502020204030204" pitchFamily="34" charset="0"/>
                <a:cs typeface="Calibri" panose="020F0502020204030204" pitchFamily="34" charset="0"/>
              </a:rPr>
              <a:t>(tj. výrobků, na jejichž vznik byly vynaloženy výdaje projektu); </a:t>
            </a:r>
            <a:r>
              <a:rPr lang="cs-CZ" sz="2000" dirty="0" smtClean="0">
                <a:solidFill>
                  <a:srgbClr val="002060"/>
                </a:solidFill>
                <a:latin typeface="Calibri" panose="020F0502020204030204" pitchFamily="34" charset="0"/>
                <a:cs typeface="Calibri" panose="020F0502020204030204" pitchFamily="34" charset="0"/>
              </a:rPr>
              <a:t>pronájem prostor, zařízení, softwaru atd. financovaných v rámci projektu atd.</a:t>
            </a:r>
          </a:p>
          <a:p>
            <a:pPr algn="just">
              <a:lnSpc>
                <a:spcPct val="100000"/>
              </a:lnSpc>
              <a:spcBef>
                <a:spcPts val="0"/>
              </a:spcBef>
              <a:spcAft>
                <a:spcPts val="0"/>
              </a:spcAft>
              <a:buFont typeface="Courier New" panose="02070309020205020404" pitchFamily="49" charset="0"/>
              <a:buChar char="o"/>
            </a:pPr>
            <a:r>
              <a:rPr lang="cs-CZ" sz="2000" dirty="0" smtClean="0">
                <a:solidFill>
                  <a:srgbClr val="002060"/>
                </a:solidFill>
                <a:latin typeface="Calibri" panose="020F0502020204030204" pitchFamily="34" charset="0"/>
                <a:cs typeface="Calibri" panose="020F0502020204030204" pitchFamily="34" charset="0"/>
              </a:rPr>
              <a:t>Příjmem projektu nikdy </a:t>
            </a:r>
            <a:r>
              <a:rPr lang="cs-CZ" sz="2000" b="1" dirty="0" smtClean="0">
                <a:solidFill>
                  <a:srgbClr val="002060"/>
                </a:solidFill>
                <a:latin typeface="Calibri" panose="020F0502020204030204" pitchFamily="34" charset="0"/>
                <a:cs typeface="Calibri" panose="020F0502020204030204" pitchFamily="34" charset="0"/>
              </a:rPr>
              <a:t>nejsou</a:t>
            </a:r>
            <a:r>
              <a:rPr lang="cs-CZ" sz="2000" dirty="0" smtClean="0">
                <a:solidFill>
                  <a:srgbClr val="002060"/>
                </a:solidFill>
                <a:latin typeface="Calibri" panose="020F0502020204030204" pitchFamily="34" charset="0"/>
                <a:cs typeface="Calibri" panose="020F0502020204030204" pitchFamily="34" charset="0"/>
              </a:rPr>
              <a:t> úroky z bankovního účtu, obdržené platby                      ze smluvních pokut, peněžní jistota</a:t>
            </a:r>
          </a:p>
          <a:p>
            <a:pPr algn="just">
              <a:lnSpc>
                <a:spcPct val="100000"/>
              </a:lnSpc>
              <a:spcBef>
                <a:spcPts val="0"/>
              </a:spcBef>
              <a:spcAft>
                <a:spcPts val="0"/>
              </a:spcAft>
              <a:buFont typeface="Courier New" panose="02070309020205020404" pitchFamily="49" charset="0"/>
              <a:buChar char="o"/>
            </a:pPr>
            <a:r>
              <a:rPr lang="cs-CZ" sz="2000" b="1" dirty="0" smtClean="0">
                <a:solidFill>
                  <a:srgbClr val="002060"/>
                </a:solidFill>
                <a:latin typeface="Calibri" panose="020F0502020204030204" pitchFamily="34" charset="0"/>
                <a:cs typeface="Calibri" panose="020F0502020204030204" pitchFamily="34" charset="0"/>
              </a:rPr>
              <a:t>Do žádosti o podporu </a:t>
            </a:r>
            <a:r>
              <a:rPr lang="cs-CZ" sz="2000" dirty="0" smtClean="0">
                <a:solidFill>
                  <a:srgbClr val="002060"/>
                </a:solidFill>
                <a:latin typeface="Calibri" panose="020F0502020204030204" pitchFamily="34" charset="0"/>
                <a:cs typeface="Calibri" panose="020F0502020204030204" pitchFamily="34" charset="0"/>
              </a:rPr>
              <a:t>se uvádí pouze „</a:t>
            </a:r>
            <a:r>
              <a:rPr lang="cs-CZ" sz="2000" b="1" dirty="0" smtClean="0">
                <a:solidFill>
                  <a:srgbClr val="002060"/>
                </a:solidFill>
                <a:latin typeface="Calibri" panose="020F0502020204030204" pitchFamily="34" charset="0"/>
                <a:cs typeface="Calibri" panose="020F0502020204030204" pitchFamily="34" charset="0"/>
              </a:rPr>
              <a:t>předpokládané čisté příjmy</a:t>
            </a:r>
            <a:r>
              <a:rPr lang="cs-CZ" sz="2000" dirty="0" smtClean="0">
                <a:solidFill>
                  <a:srgbClr val="002060"/>
                </a:solidFill>
                <a:latin typeface="Calibri" panose="020F0502020204030204" pitchFamily="34" charset="0"/>
                <a:cs typeface="Calibri" panose="020F0502020204030204" pitchFamily="34" charset="0"/>
              </a:rPr>
              <a:t>“ do řádku „</a:t>
            </a:r>
            <a:r>
              <a:rPr lang="cs-CZ" sz="2000" b="1" dirty="0" smtClean="0">
                <a:solidFill>
                  <a:srgbClr val="002060"/>
                </a:solidFill>
                <a:latin typeface="Calibri" panose="020F0502020204030204" pitchFamily="34" charset="0"/>
                <a:cs typeface="Calibri" panose="020F0502020204030204" pitchFamily="34" charset="0"/>
              </a:rPr>
              <a:t>Jiné peněžní příjmy</a:t>
            </a:r>
            <a:r>
              <a:rPr lang="cs-CZ" sz="2000" dirty="0" smtClean="0">
                <a:solidFill>
                  <a:srgbClr val="002060"/>
                </a:solidFill>
                <a:latin typeface="Calibri" panose="020F0502020204030204" pitchFamily="34" charset="0"/>
                <a:cs typeface="Calibri" panose="020F0502020204030204" pitchFamily="34" charset="0"/>
              </a:rPr>
              <a:t>“ (v případě vyrovnávací platby vypočtené na listu ISKP přílohy 11A) – o tyto příjmy bude vždy snížena poskytnutá podpora ŘO</a:t>
            </a:r>
          </a:p>
          <a:p>
            <a:pPr algn="just">
              <a:lnSpc>
                <a:spcPct val="100000"/>
              </a:lnSpc>
              <a:spcBef>
                <a:spcPts val="0"/>
              </a:spcBef>
              <a:spcAft>
                <a:spcPts val="0"/>
              </a:spcAft>
              <a:buFont typeface="Courier New" panose="02070309020205020404" pitchFamily="49" charset="0"/>
              <a:buChar char="o"/>
            </a:pPr>
            <a:r>
              <a:rPr lang="cs-CZ" sz="2000" b="1" dirty="0">
                <a:solidFill>
                  <a:srgbClr val="002060"/>
                </a:solidFill>
                <a:latin typeface="Calibri" panose="020F0502020204030204" pitchFamily="34" charset="0"/>
                <a:cs typeface="Calibri" panose="020F0502020204030204" pitchFamily="34" charset="0"/>
              </a:rPr>
              <a:t>Čistým příjmem </a:t>
            </a:r>
            <a:r>
              <a:rPr lang="cs-CZ" sz="2000" dirty="0">
                <a:solidFill>
                  <a:srgbClr val="002060"/>
                </a:solidFill>
                <a:latin typeface="Calibri" panose="020F0502020204030204" pitchFamily="34" charset="0"/>
                <a:cs typeface="Calibri" panose="020F0502020204030204" pitchFamily="34" charset="0"/>
              </a:rPr>
              <a:t>je ta částka příjmů, která převyšuje částku vlastního financování způsobilých výdajů projektu ze zdrojů příjemce </a:t>
            </a:r>
            <a:r>
              <a:rPr lang="cs-CZ" sz="2000" dirty="0" smtClean="0">
                <a:solidFill>
                  <a:srgbClr val="002060"/>
                </a:solidFill>
                <a:latin typeface="Calibri" panose="020F0502020204030204" pitchFamily="34" charset="0"/>
                <a:cs typeface="Calibri" panose="020F0502020204030204" pitchFamily="34" charset="0"/>
              </a:rPr>
              <a:t> (pokud příjemce má vlastní financování viz povinná míra spolufinancování)</a:t>
            </a:r>
          </a:p>
          <a:p>
            <a:pPr algn="just">
              <a:lnSpc>
                <a:spcPct val="100000"/>
              </a:lnSpc>
              <a:spcBef>
                <a:spcPts val="0"/>
              </a:spcBef>
              <a:spcAft>
                <a:spcPts val="0"/>
              </a:spcAft>
              <a:buFont typeface="Courier New" panose="02070309020205020404" pitchFamily="49" charset="0"/>
              <a:buChar char="o"/>
            </a:pPr>
            <a:r>
              <a:rPr lang="cs-CZ" sz="2000" b="1" dirty="0" smtClean="0">
                <a:solidFill>
                  <a:srgbClr val="002060"/>
                </a:solidFill>
                <a:latin typeface="Calibri" panose="020F0502020204030204" pitchFamily="34" charset="0"/>
                <a:cs typeface="Calibri" panose="020F0502020204030204" pitchFamily="34" charset="0"/>
              </a:rPr>
              <a:t>Nepředpokládané i předpokládané čisté příjmy </a:t>
            </a:r>
            <a:r>
              <a:rPr lang="cs-CZ" sz="2000" dirty="0" smtClean="0">
                <a:solidFill>
                  <a:srgbClr val="002060"/>
                </a:solidFill>
                <a:latin typeface="Calibri" panose="020F0502020204030204" pitchFamily="34" charset="0"/>
                <a:cs typeface="Calibri" panose="020F0502020204030204" pitchFamily="34" charset="0"/>
              </a:rPr>
              <a:t>se budou reportovat průběžně ve Zprávách o realizaci projektu (ZOR)</a:t>
            </a: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altLang="cs-CZ" sz="2000" dirty="0" smtClean="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alt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a:p>
            <a:pPr>
              <a:lnSpc>
                <a:spcPct val="100000"/>
              </a:lnSpc>
              <a:spcBef>
                <a:spcPts val="0"/>
              </a:spcBef>
              <a:spcAft>
                <a:spcPts val="0"/>
              </a:spcAft>
              <a:buFont typeface="Courier New" panose="02070309020205020404" pitchFamily="49" charset="0"/>
              <a:buChar char="o"/>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400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75656" y="3284984"/>
            <a:ext cx="7272000" cy="730252"/>
          </a:xfrm>
        </p:spPr>
        <p:txBody>
          <a:bodyPr/>
          <a:lstStyle/>
          <a:p>
            <a:pPr algn="ctr"/>
            <a:r>
              <a:rPr lang="cs-CZ" dirty="0"/>
              <a:t>Děkujeme za </a:t>
            </a:r>
            <a:r>
              <a:rPr lang="cs-CZ" dirty="0" smtClean="0"/>
              <a:t>pozornost</a:t>
            </a:r>
            <a:br>
              <a:rPr lang="cs-CZ" dirty="0" smtClean="0"/>
            </a:br>
            <a:r>
              <a:rPr lang="cs-CZ" sz="1800" dirty="0" smtClean="0"/>
              <a:t/>
            </a:r>
            <a:br>
              <a:rPr lang="cs-CZ" sz="1800" dirty="0" smtClean="0"/>
            </a:br>
            <a:endParaRPr lang="cs-CZ" sz="1800" b="0" kern="1200" cap="none" dirty="0">
              <a:solidFill>
                <a:schemeClr val="tx1"/>
              </a:solidFill>
              <a:latin typeface="+mn-lt"/>
              <a:ea typeface="+mn-ea"/>
              <a:cs typeface="+mn-cs"/>
            </a:endParaRPr>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a:xfrm>
            <a:off x="827584" y="3321048"/>
            <a:ext cx="540000" cy="540000"/>
          </a:xfrm>
        </p:spPr>
      </p:pic>
      <p:sp>
        <p:nvSpPr>
          <p:cNvPr id="4" name="Zástupný symbol pro obsah 2"/>
          <p:cNvSpPr txBox="1">
            <a:spLocks/>
          </p:cNvSpPr>
          <p:nvPr/>
        </p:nvSpPr>
        <p:spPr>
          <a:xfrm>
            <a:off x="683568" y="3861048"/>
            <a:ext cx="7920432" cy="2664296"/>
          </a:xfrm>
          <a:prstGeom prst="rect">
            <a:avLst/>
          </a:prstGeom>
          <a:ln>
            <a:noFill/>
          </a:ln>
        </p:spPr>
        <p:txBody>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dirty="0"/>
          </a:p>
        </p:txBody>
      </p:sp>
    </p:spTree>
    <p:extLst>
      <p:ext uri="{BB962C8B-B14F-4D97-AF65-F5344CB8AC3E}">
        <p14:creationId xmlns:p14="http://schemas.microsoft.com/office/powerpoint/2010/main" val="420709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60000" y="1340768"/>
            <a:ext cx="8388464" cy="5184576"/>
          </a:xfrm>
        </p:spPr>
        <p:txBody>
          <a:bodyPr/>
          <a:lstStyle/>
          <a:p>
            <a:pPr marL="0" indent="0" algn="just">
              <a:lnSpc>
                <a:spcPct val="100000"/>
              </a:lnSpc>
              <a:buNone/>
            </a:pPr>
            <a:r>
              <a:rPr lang="cs-CZ" b="1" cap="all" dirty="0">
                <a:solidFill>
                  <a:srgbClr val="002060"/>
                </a:solidFill>
                <a:latin typeface="Calibri" panose="020F0502020204030204" pitchFamily="34" charset="0"/>
                <a:cs typeface="Calibri" panose="020F0502020204030204" pitchFamily="34" charset="0"/>
              </a:rPr>
              <a:t>1. Co chceme a můžeme změnit? </a:t>
            </a:r>
          </a:p>
          <a:p>
            <a:pPr marL="0" indent="0" algn="just">
              <a:lnSpc>
                <a:spcPct val="100000"/>
              </a:lnSpc>
              <a:buNone/>
            </a:pPr>
            <a:r>
              <a:rPr lang="cs-CZ" sz="2000" b="1" dirty="0" smtClean="0">
                <a:solidFill>
                  <a:srgbClr val="002060"/>
                </a:solidFill>
                <a:latin typeface="Calibri" panose="020F0502020204030204" pitchFamily="34" charset="0"/>
                <a:cs typeface="Calibri" panose="020F0502020204030204" pitchFamily="34" charset="0"/>
              </a:rPr>
              <a:t>Cíl projektu musí být: reálně </a:t>
            </a:r>
            <a:r>
              <a:rPr lang="cs-CZ" sz="2000" b="1" dirty="0">
                <a:solidFill>
                  <a:srgbClr val="002060"/>
                </a:solidFill>
                <a:latin typeface="Calibri" panose="020F0502020204030204" pitchFamily="34" charset="0"/>
                <a:cs typeface="Calibri" panose="020F0502020204030204" pitchFamily="34" charset="0"/>
              </a:rPr>
              <a:t>dosažitelný </a:t>
            </a:r>
            <a:r>
              <a:rPr lang="cs-CZ" sz="2000" dirty="0">
                <a:solidFill>
                  <a:srgbClr val="002060"/>
                </a:solidFill>
                <a:latin typeface="Calibri" panose="020F0502020204030204" pitchFamily="34" charset="0"/>
                <a:cs typeface="Calibri" panose="020F0502020204030204" pitchFamily="34" charset="0"/>
              </a:rPr>
              <a:t>v daném čase a za daných </a:t>
            </a:r>
            <a:r>
              <a:rPr lang="cs-CZ" sz="2000" dirty="0" smtClean="0">
                <a:solidFill>
                  <a:srgbClr val="002060"/>
                </a:solidFill>
                <a:latin typeface="Calibri" panose="020F0502020204030204" pitchFamily="34" charset="0"/>
                <a:cs typeface="Calibri" panose="020F0502020204030204" pitchFamily="34" charset="0"/>
              </a:rPr>
              <a:t>podmínek, </a:t>
            </a:r>
            <a:r>
              <a:rPr lang="cs-CZ" sz="2000" b="1" dirty="0" smtClean="0">
                <a:solidFill>
                  <a:srgbClr val="002060"/>
                </a:solidFill>
                <a:latin typeface="Calibri" panose="020F0502020204030204" pitchFamily="34" charset="0"/>
                <a:cs typeface="Calibri" panose="020F0502020204030204" pitchFamily="34" charset="0"/>
              </a:rPr>
              <a:t>měřitelný</a:t>
            </a:r>
            <a:r>
              <a:rPr lang="cs-CZ" sz="2000" dirty="0">
                <a:solidFill>
                  <a:srgbClr val="002060"/>
                </a:solidFill>
                <a:latin typeface="Calibri" panose="020F0502020204030204" pitchFamily="34" charset="0"/>
                <a:cs typeface="Calibri" panose="020F0502020204030204" pitchFamily="34" charset="0"/>
              </a:rPr>
              <a:t>, aby bylo možné po ukončení projektu prokázat jeho </a:t>
            </a:r>
            <a:r>
              <a:rPr lang="cs-CZ" sz="2000" dirty="0" smtClean="0">
                <a:solidFill>
                  <a:srgbClr val="002060"/>
                </a:solidFill>
                <a:latin typeface="Calibri" panose="020F0502020204030204" pitchFamily="34" charset="0"/>
                <a:cs typeface="Calibri" panose="020F0502020204030204" pitchFamily="34" charset="0"/>
              </a:rPr>
              <a:t>naplnění pomocí </a:t>
            </a:r>
            <a:r>
              <a:rPr lang="cs-CZ" sz="2000" dirty="0">
                <a:solidFill>
                  <a:srgbClr val="002060"/>
                </a:solidFill>
                <a:latin typeface="Calibri" panose="020F0502020204030204" pitchFamily="34" charset="0"/>
                <a:cs typeface="Calibri" panose="020F0502020204030204" pitchFamily="34" charset="0"/>
              </a:rPr>
              <a:t>kvantifikovaných </a:t>
            </a:r>
            <a:r>
              <a:rPr lang="cs-CZ" sz="2000" dirty="0" smtClean="0">
                <a:solidFill>
                  <a:srgbClr val="002060"/>
                </a:solidFill>
                <a:latin typeface="Calibri" panose="020F0502020204030204" pitchFamily="34" charset="0"/>
                <a:cs typeface="Calibri" panose="020F0502020204030204" pitchFamily="34" charset="0"/>
              </a:rPr>
              <a:t>údajů.</a:t>
            </a:r>
          </a:p>
          <a:p>
            <a:pPr marL="0" indent="0" algn="just">
              <a:lnSpc>
                <a:spcPct val="100000"/>
              </a:lnSpc>
              <a:buNone/>
            </a:pPr>
            <a:r>
              <a:rPr lang="cs-CZ" sz="2000" b="1" dirty="0" smtClean="0">
                <a:solidFill>
                  <a:srgbClr val="002060"/>
                </a:solidFill>
                <a:latin typeface="Calibri" panose="020F0502020204030204" pitchFamily="34" charset="0"/>
                <a:cs typeface="Calibri" panose="020F0502020204030204" pitchFamily="34" charset="0"/>
              </a:rPr>
              <a:t>Cíle projektu dělíme na:</a:t>
            </a:r>
          </a:p>
          <a:p>
            <a:pPr marL="0" indent="0" algn="just" hangingPunc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1) Hlavní </a:t>
            </a:r>
            <a:r>
              <a:rPr lang="cs-CZ" sz="2000" dirty="0" smtClean="0">
                <a:solidFill>
                  <a:srgbClr val="002060"/>
                </a:solidFill>
                <a:latin typeface="Calibri" panose="020F0502020204030204" pitchFamily="34" charset="0"/>
                <a:cs typeface="Calibri" panose="020F0502020204030204" pitchFamily="34" charset="0"/>
              </a:rPr>
              <a:t>“</a:t>
            </a:r>
            <a:r>
              <a:rPr lang="cs-CZ" sz="2000" dirty="0">
                <a:solidFill>
                  <a:srgbClr val="002060"/>
                </a:solidFill>
                <a:latin typeface="Calibri" panose="020F0502020204030204" pitchFamily="34" charset="0"/>
                <a:cs typeface="Calibri" panose="020F0502020204030204" pitchFamily="34" charset="0"/>
              </a:rPr>
              <a:t>globální změna“, ke které projekt přispívá </a:t>
            </a:r>
            <a:r>
              <a:rPr lang="cs-CZ" sz="2000" dirty="0" smtClean="0">
                <a:solidFill>
                  <a:srgbClr val="002060"/>
                </a:solidFill>
                <a:latin typeface="Calibri" panose="020F0502020204030204" pitchFamily="34" charset="0"/>
                <a:cs typeface="Calibri" panose="020F0502020204030204" pitchFamily="34" charset="0"/>
              </a:rPr>
              <a:t>– formulován obecněji, </a:t>
            </a:r>
          </a:p>
          <a:p>
            <a:pPr marL="0" indent="0" algn="just" hangingPunct="0">
              <a:lnSpc>
                <a:spcPct val="100000"/>
              </a:lnSpc>
              <a:spcBef>
                <a:spcPts val="0"/>
              </a:spcBef>
              <a:spcAft>
                <a:spcPts val="0"/>
              </a:spcAft>
              <a:buNone/>
            </a:pPr>
            <a:r>
              <a:rPr lang="cs-CZ" sz="2000" b="1" dirty="0" smtClean="0">
                <a:solidFill>
                  <a:srgbClr val="002060"/>
                </a:solidFill>
                <a:latin typeface="Calibri" panose="020F0502020204030204" pitchFamily="34" charset="0"/>
                <a:cs typeface="Calibri" panose="020F0502020204030204" pitchFamily="34" charset="0"/>
              </a:rPr>
              <a:t>2</a:t>
            </a:r>
            <a:r>
              <a:rPr lang="cs-CZ" sz="2000" b="1" dirty="0">
                <a:solidFill>
                  <a:srgbClr val="002060"/>
                </a:solidFill>
                <a:latin typeface="Calibri" panose="020F0502020204030204" pitchFamily="34" charset="0"/>
                <a:cs typeface="Calibri" panose="020F0502020204030204" pitchFamily="34" charset="0"/>
              </a:rPr>
              <a:t>) </a:t>
            </a:r>
            <a:r>
              <a:rPr lang="cs-CZ" sz="2000" b="1" dirty="0" smtClean="0">
                <a:solidFill>
                  <a:srgbClr val="002060"/>
                </a:solidFill>
                <a:latin typeface="Calibri" panose="020F0502020204030204" pitchFamily="34" charset="0"/>
                <a:cs typeface="Calibri" panose="020F0502020204030204" pitchFamily="34" charset="0"/>
              </a:rPr>
              <a:t>Specifické</a:t>
            </a:r>
            <a:r>
              <a:rPr lang="cs-CZ" sz="2000" dirty="0" smtClean="0">
                <a:solidFill>
                  <a:srgbClr val="002060"/>
                </a:solidFill>
                <a:latin typeface="Calibri" panose="020F0502020204030204" pitchFamily="34" charset="0"/>
                <a:cs typeface="Calibri" panose="020F0502020204030204" pitchFamily="34" charset="0"/>
              </a:rPr>
              <a:t> </a:t>
            </a:r>
            <a:r>
              <a:rPr lang="cs-CZ" sz="2000" dirty="0">
                <a:solidFill>
                  <a:srgbClr val="002060"/>
                </a:solidFill>
                <a:latin typeface="Calibri" panose="020F0502020204030204" pitchFamily="34" charset="0"/>
                <a:cs typeface="Calibri" panose="020F0502020204030204" pitchFamily="34" charset="0"/>
              </a:rPr>
              <a:t>konkrétní změny, které projekt </a:t>
            </a:r>
            <a:r>
              <a:rPr lang="cs-CZ" sz="2000" dirty="0" smtClean="0">
                <a:solidFill>
                  <a:srgbClr val="002060"/>
                </a:solidFill>
                <a:latin typeface="Calibri" panose="020F0502020204030204" pitchFamily="34" charset="0"/>
                <a:cs typeface="Calibri" panose="020F0502020204030204" pitchFamily="34" charset="0"/>
              </a:rPr>
              <a:t>přinese (SMART).</a:t>
            </a:r>
          </a:p>
          <a:p>
            <a:pPr marL="0" lvl="0" indent="0" algn="just" hangingPunct="0">
              <a:lnSpc>
                <a:spcPct val="100000"/>
              </a:lnSpc>
              <a:spcBef>
                <a:spcPts val="0"/>
              </a:spcBef>
              <a:spcAft>
                <a:spcPts val="0"/>
              </a:spcAft>
              <a:buNone/>
            </a:pPr>
            <a:endParaRPr lang="cs-CZ" sz="1000" dirty="0">
              <a:solidFill>
                <a:srgbClr val="002060"/>
              </a:solidFill>
              <a:latin typeface="Calibri" panose="020F0502020204030204" pitchFamily="34" charset="0"/>
              <a:cs typeface="Calibri" panose="020F0502020204030204" pitchFamily="34" charset="0"/>
            </a:endParaRPr>
          </a:p>
          <a:p>
            <a:pPr marL="0" lvl="1" indent="0" algn="just">
              <a:lnSpc>
                <a:spcPct val="100000"/>
              </a:lnSpc>
              <a:spcBef>
                <a:spcPts val="600"/>
              </a:spcBef>
              <a:spcAft>
                <a:spcPts val="600"/>
              </a:spcAft>
              <a:buSzPct val="100000"/>
              <a:buNone/>
            </a:pPr>
            <a:r>
              <a:rPr lang="cs-CZ" b="1" dirty="0" smtClean="0">
                <a:solidFill>
                  <a:srgbClr val="002060"/>
                </a:solidFill>
                <a:latin typeface="Calibri" panose="020F0502020204030204" pitchFamily="34" charset="0"/>
                <a:cs typeface="Calibri" panose="020F0502020204030204" pitchFamily="34" charset="0"/>
              </a:rPr>
              <a:t>Doporučení:</a:t>
            </a:r>
            <a:endParaRPr lang="cs-CZ"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při vytyčování cílů vycházejte z potřeb (inverzně: problémů), které jste si předem definovali: splnění vytyčeného cíle = naplnění definované potřeby (= odstranění popsaného problému</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dbejte na dosažitelnost cílů (již při vytyčování cílů musíte mít představu </a:t>
            </a:r>
            <a:r>
              <a:rPr lang="cs-CZ" sz="1600" dirty="0" smtClean="0">
                <a:solidFill>
                  <a:srgbClr val="002060"/>
                </a:solidFill>
                <a:latin typeface="Calibri" panose="020F0502020204030204" pitchFamily="34" charset="0"/>
                <a:cs typeface="Calibri" panose="020F0502020204030204" pitchFamily="34" charset="0"/>
              </a:rPr>
              <a:t>o </a:t>
            </a:r>
            <a:r>
              <a:rPr lang="cs-CZ" sz="1600" dirty="0">
                <a:solidFill>
                  <a:srgbClr val="002060"/>
                </a:solidFill>
                <a:latin typeface="Calibri" panose="020F0502020204030204" pitchFamily="34" charset="0"/>
                <a:cs typeface="Calibri" panose="020F0502020204030204" pitchFamily="34" charset="0"/>
              </a:rPr>
              <a:t>aktivitách</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dbejte na měřitelnost cílů (při formulaci cílů se ptejte, zda splnění takto formulovaného cíle lze nějak prokázat/změřit</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algn="just">
              <a:lnSpc>
                <a:spcPct val="100000"/>
              </a:lnSpc>
            </a:pPr>
            <a:endParaRPr lang="cs-CZ"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6</a:t>
            </a:fld>
            <a:endParaRPr lang="cs-CZ" dirty="0"/>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5302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95536" y="1340768"/>
            <a:ext cx="8496944" cy="5184576"/>
          </a:xfrm>
        </p:spPr>
        <p:txBody>
          <a:bodyPr/>
          <a:lstStyle/>
          <a:p>
            <a:pPr marL="0" indent="0" algn="just">
              <a:lnSpc>
                <a:spcPct val="120000"/>
              </a:lnSpc>
              <a:buNone/>
            </a:pPr>
            <a:r>
              <a:rPr lang="cs-CZ" b="1" cap="all" dirty="0" smtClean="0">
                <a:solidFill>
                  <a:srgbClr val="002060"/>
                </a:solidFill>
                <a:latin typeface="Calibri" panose="020F0502020204030204" pitchFamily="34" charset="0"/>
                <a:cs typeface="Calibri" panose="020F0502020204030204" pitchFamily="34" charset="0"/>
              </a:rPr>
              <a:t>2. Jak toho chceme dosáhnout? </a:t>
            </a:r>
            <a:endParaRPr lang="cs-CZ" b="1" cap="all" dirty="0">
              <a:solidFill>
                <a:srgbClr val="002060"/>
              </a:solidFill>
              <a:latin typeface="Calibri" panose="020F0502020204030204" pitchFamily="34" charset="0"/>
              <a:cs typeface="Calibri" panose="020F0502020204030204" pitchFamily="34" charset="0"/>
            </a:endParaRPr>
          </a:p>
          <a:p>
            <a:pPr marL="0" indent="0" algn="just">
              <a:lnSpc>
                <a:spcPct val="120000"/>
              </a:lnSpc>
              <a:spcBef>
                <a:spcPts val="0"/>
              </a:spcBef>
              <a:buNone/>
            </a:pPr>
            <a:r>
              <a:rPr lang="cs-CZ" sz="2000" dirty="0" smtClean="0">
                <a:solidFill>
                  <a:srgbClr val="002060"/>
                </a:solidFill>
                <a:latin typeface="Calibri" panose="020F0502020204030204" pitchFamily="34" charset="0"/>
                <a:cs typeface="Calibri" panose="020F0502020204030204" pitchFamily="34" charset="0"/>
              </a:rPr>
              <a:t>V </a:t>
            </a:r>
            <a:r>
              <a:rPr lang="cs-CZ" sz="2000" dirty="0">
                <a:solidFill>
                  <a:srgbClr val="002060"/>
                </a:solidFill>
                <a:latin typeface="Calibri" panose="020F0502020204030204" pitchFamily="34" charset="0"/>
                <a:cs typeface="Calibri" panose="020F0502020204030204" pitchFamily="34" charset="0"/>
              </a:rPr>
              <a:t>rámci přípravy projektu je nutné </a:t>
            </a:r>
            <a:r>
              <a:rPr lang="cs-CZ" sz="2000" b="1" dirty="0">
                <a:solidFill>
                  <a:srgbClr val="002060"/>
                </a:solidFill>
                <a:latin typeface="Calibri" panose="020F0502020204030204" pitchFamily="34" charset="0"/>
                <a:cs typeface="Calibri" panose="020F0502020204030204" pitchFamily="34" charset="0"/>
              </a:rPr>
              <a:t>definovat aktivity </a:t>
            </a:r>
            <a:r>
              <a:rPr lang="cs-CZ" sz="2000" dirty="0">
                <a:solidFill>
                  <a:srgbClr val="002060"/>
                </a:solidFill>
                <a:latin typeface="Calibri" panose="020F0502020204030204" pitchFamily="34" charset="0"/>
                <a:cs typeface="Calibri" panose="020F0502020204030204" pitchFamily="34" charset="0"/>
              </a:rPr>
              <a:t>(strategii), kterými bude projekt realizován.</a:t>
            </a:r>
            <a:endParaRPr lang="cs-CZ" sz="2000" dirty="0" smtClean="0">
              <a:solidFill>
                <a:srgbClr val="002060"/>
              </a:solidFill>
              <a:latin typeface="Calibri" panose="020F0502020204030204" pitchFamily="34" charset="0"/>
              <a:cs typeface="Calibri" panose="020F0502020204030204" pitchFamily="34" charset="0"/>
            </a:endParaRPr>
          </a:p>
          <a:p>
            <a:pPr marL="0" indent="0" algn="just">
              <a:lnSpc>
                <a:spcPct val="120000"/>
              </a:lnSpc>
              <a:spcBef>
                <a:spcPts val="0"/>
              </a:spcBef>
              <a:buNone/>
            </a:pPr>
            <a:r>
              <a:rPr lang="cs-CZ" sz="2000" b="1" dirty="0" smtClean="0">
                <a:solidFill>
                  <a:srgbClr val="002060"/>
                </a:solidFill>
                <a:latin typeface="Calibri" panose="020F0502020204030204" pitchFamily="34" charset="0"/>
                <a:cs typeface="Calibri" panose="020F0502020204030204" pitchFamily="34" charset="0"/>
              </a:rPr>
              <a:t>Aktivity </a:t>
            </a:r>
            <a:r>
              <a:rPr lang="cs-CZ" sz="2000" dirty="0">
                <a:solidFill>
                  <a:srgbClr val="002060"/>
                </a:solidFill>
                <a:latin typeface="Calibri" panose="020F0502020204030204" pitchFamily="34" charset="0"/>
                <a:cs typeface="Calibri" panose="020F0502020204030204" pitchFamily="34" charset="0"/>
              </a:rPr>
              <a:t>mají být prostředkem k dosažení cíle projektu, mezi cíli a klíčovými aktivitami musí být propojení. </a:t>
            </a:r>
          </a:p>
          <a:p>
            <a:pPr marL="0" lvl="1" indent="0" algn="just">
              <a:lnSpc>
                <a:spcPts val="2880"/>
              </a:lnSpc>
              <a:spcBef>
                <a:spcPts val="600"/>
              </a:spcBef>
              <a:spcAft>
                <a:spcPts val="600"/>
              </a:spcAft>
              <a:buSzPct val="100000"/>
              <a:buNone/>
            </a:pPr>
            <a:r>
              <a:rPr lang="cs-CZ" b="1" dirty="0" smtClean="0">
                <a:solidFill>
                  <a:srgbClr val="002060"/>
                </a:solidFill>
                <a:latin typeface="Calibri" panose="020F0502020204030204" pitchFamily="34" charset="0"/>
                <a:cs typeface="Calibri" panose="020F0502020204030204" pitchFamily="34" charset="0"/>
              </a:rPr>
              <a:t>Doporučení:</a:t>
            </a:r>
            <a:endParaRPr lang="cs-CZ"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smtClean="0">
                <a:solidFill>
                  <a:srgbClr val="002060"/>
                </a:solidFill>
                <a:latin typeface="Calibri" panose="020F0502020204030204" pitchFamily="34" charset="0"/>
                <a:cs typeface="Calibri" panose="020F0502020204030204" pitchFamily="34" charset="0"/>
              </a:rPr>
              <a:t>vedou </a:t>
            </a:r>
            <a:r>
              <a:rPr lang="cs-CZ" sz="1600" dirty="0">
                <a:solidFill>
                  <a:srgbClr val="002060"/>
                </a:solidFill>
                <a:latin typeface="Calibri" panose="020F0502020204030204" pitchFamily="34" charset="0"/>
                <a:cs typeface="Calibri" panose="020F0502020204030204" pitchFamily="34" charset="0"/>
              </a:rPr>
              <a:t>k plnění cílů, jsou prostředkem, nástrojem, ne cílem </a:t>
            </a:r>
            <a:r>
              <a:rPr lang="cs-CZ" sz="1600" dirty="0" smtClean="0">
                <a:solidFill>
                  <a:srgbClr val="002060"/>
                </a:solidFill>
                <a:latin typeface="Calibri" panose="020F0502020204030204" pitchFamily="34" charset="0"/>
                <a:cs typeface="Calibri" panose="020F0502020204030204" pitchFamily="34" charset="0"/>
              </a:rPr>
              <a:t>samotným,</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udržujte vazbu </a:t>
            </a:r>
            <a:r>
              <a:rPr lang="cs-CZ" sz="1600" b="1" dirty="0">
                <a:solidFill>
                  <a:srgbClr val="002060"/>
                </a:solidFill>
                <a:latin typeface="Calibri" panose="020F0502020204030204" pitchFamily="34" charset="0"/>
                <a:cs typeface="Calibri" panose="020F0502020204030204" pitchFamily="34" charset="0"/>
              </a:rPr>
              <a:t>potřeby – cíle – </a:t>
            </a:r>
            <a:r>
              <a:rPr lang="cs-CZ" sz="1600" b="1" dirty="0" smtClean="0">
                <a:solidFill>
                  <a:srgbClr val="002060"/>
                </a:solidFill>
                <a:latin typeface="Calibri" panose="020F0502020204030204" pitchFamily="34" charset="0"/>
                <a:cs typeface="Calibri" panose="020F0502020204030204" pitchFamily="34" charset="0"/>
              </a:rPr>
              <a:t>aktivity</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v projektu nemají co dělat aktivity, u kterých neprokážete, že slouží k naplnění cílů, </a:t>
            </a:r>
            <a:r>
              <a:rPr lang="cs-CZ" sz="1600" dirty="0" smtClean="0">
                <a:solidFill>
                  <a:srgbClr val="002060"/>
                </a:solidFill>
                <a:latin typeface="Calibri" panose="020F0502020204030204" pitchFamily="34" charset="0"/>
                <a:cs typeface="Calibri" panose="020F0502020204030204" pitchFamily="34" charset="0"/>
              </a:rPr>
              <a:t/>
            </a:r>
            <a:br>
              <a:rPr lang="cs-CZ" sz="1600" dirty="0" smtClean="0">
                <a:solidFill>
                  <a:srgbClr val="002060"/>
                </a:solidFill>
                <a:latin typeface="Calibri" panose="020F0502020204030204" pitchFamily="34" charset="0"/>
                <a:cs typeface="Calibri" panose="020F0502020204030204" pitchFamily="34" charset="0"/>
              </a:rPr>
            </a:br>
            <a:r>
              <a:rPr lang="cs-CZ" sz="1600" dirty="0" smtClean="0">
                <a:solidFill>
                  <a:srgbClr val="002060"/>
                </a:solidFill>
                <a:latin typeface="Calibri" panose="020F0502020204030204" pitchFamily="34" charset="0"/>
                <a:cs typeface="Calibri" panose="020F0502020204030204" pitchFamily="34" charset="0"/>
              </a:rPr>
              <a:t>ať </a:t>
            </a:r>
            <a:r>
              <a:rPr lang="cs-CZ" sz="1600" dirty="0">
                <a:solidFill>
                  <a:srgbClr val="002060"/>
                </a:solidFill>
                <a:latin typeface="Calibri" panose="020F0502020204030204" pitchFamily="34" charset="0"/>
                <a:cs typeface="Calibri" panose="020F0502020204030204" pitchFamily="34" charset="0"/>
              </a:rPr>
              <a:t>už přímo nebo </a:t>
            </a:r>
            <a:r>
              <a:rPr lang="cs-CZ" sz="1600" dirty="0" smtClean="0">
                <a:solidFill>
                  <a:srgbClr val="002060"/>
                </a:solidFill>
                <a:latin typeface="Calibri" panose="020F0502020204030204" pitchFamily="34" charset="0"/>
                <a:cs typeface="Calibri" panose="020F0502020204030204" pitchFamily="34" charset="0"/>
              </a:rPr>
              <a:t>podpůrně,</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tvoří tělo </a:t>
            </a:r>
            <a:r>
              <a:rPr lang="cs-CZ" sz="1600" dirty="0" smtClean="0">
                <a:solidFill>
                  <a:srgbClr val="002060"/>
                </a:solidFill>
                <a:latin typeface="Calibri" panose="020F0502020204030204" pitchFamily="34" charset="0"/>
                <a:cs typeface="Calibri" panose="020F0502020204030204" pitchFamily="34" charset="0"/>
              </a:rPr>
              <a:t>projektu,</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to, co se bude vlastně s cílovou skupinou a pro cílovou skupinu </a:t>
            </a:r>
            <a:r>
              <a:rPr lang="cs-CZ" sz="1600" dirty="0" smtClean="0">
                <a:solidFill>
                  <a:srgbClr val="002060"/>
                </a:solidFill>
                <a:latin typeface="Calibri" panose="020F0502020204030204" pitchFamily="34" charset="0"/>
                <a:cs typeface="Calibri" panose="020F0502020204030204" pitchFamily="34" charset="0"/>
              </a:rPr>
              <a:t>dělat, </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konkrétní rozpis prací: kdo, kdy, co, jak, s kým, kde, jak často bude </a:t>
            </a:r>
            <a:r>
              <a:rPr lang="cs-CZ" sz="1600" dirty="0" smtClean="0">
                <a:solidFill>
                  <a:srgbClr val="002060"/>
                </a:solidFill>
                <a:latin typeface="Calibri" panose="020F0502020204030204" pitchFamily="34" charset="0"/>
                <a:cs typeface="Calibri" panose="020F0502020204030204" pitchFamily="34" charset="0"/>
              </a:rPr>
              <a:t>dělat, </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shluky podobných dílčích aktivit = </a:t>
            </a:r>
            <a:r>
              <a:rPr lang="cs-CZ" sz="1600" b="1" dirty="0">
                <a:solidFill>
                  <a:srgbClr val="002060"/>
                </a:solidFill>
                <a:latin typeface="Calibri" panose="020F0502020204030204" pitchFamily="34" charset="0"/>
                <a:cs typeface="Calibri" panose="020F0502020204030204" pitchFamily="34" charset="0"/>
              </a:rPr>
              <a:t>klíčové aktivity</a:t>
            </a:r>
            <a:r>
              <a:rPr lang="cs-CZ" sz="1600" dirty="0">
                <a:solidFill>
                  <a:srgbClr val="002060"/>
                </a:solidFill>
                <a:latin typeface="Calibri" panose="020F0502020204030204" pitchFamily="34" charset="0"/>
                <a:cs typeface="Calibri" panose="020F0502020204030204" pitchFamily="34" charset="0"/>
              </a:rPr>
              <a:t> (seřaďte v žádosti chronologicky nebo v nějaké jasné logice</a:t>
            </a:r>
            <a:r>
              <a:rPr lang="cs-CZ" sz="1600" dirty="0" smtClean="0">
                <a:solidFill>
                  <a:srgbClr val="002060"/>
                </a:solidFill>
                <a:latin typeface="Calibri" panose="020F0502020204030204" pitchFamily="34" charset="0"/>
                <a:cs typeface="Calibri" panose="020F0502020204030204" pitchFamily="34" charset="0"/>
              </a:rPr>
              <a:t>), </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např. pracovní a bilanční diagnostika, pořádání příměstských táborů pro děti pracujících </a:t>
            </a:r>
            <a:r>
              <a:rPr lang="cs-CZ" sz="1600" dirty="0" smtClean="0">
                <a:solidFill>
                  <a:srgbClr val="002060"/>
                </a:solidFill>
                <a:latin typeface="Calibri" panose="020F0502020204030204" pitchFamily="34" charset="0"/>
                <a:cs typeface="Calibri" panose="020F0502020204030204" pitchFamily="34" charset="0"/>
              </a:rPr>
              <a:t>rodičů.</a:t>
            </a:r>
            <a:endParaRPr lang="cs-CZ" sz="1600" dirty="0">
              <a:solidFill>
                <a:srgbClr val="002060"/>
              </a:solidFill>
              <a:latin typeface="Calibri" panose="020F0502020204030204" pitchFamily="34" charset="0"/>
              <a:cs typeface="Calibri" panose="020F0502020204030204" pitchFamily="34" charset="0"/>
            </a:endParaRPr>
          </a:p>
          <a:p>
            <a:pPr algn="just"/>
            <a:endParaRPr lang="cs-CZ"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7</a:t>
            </a:fld>
            <a:endParaRPr lang="cs-CZ" dirty="0"/>
          </a:p>
        </p:txBody>
      </p:sp>
      <p:pic>
        <p:nvPicPr>
          <p:cNvPr id="5" name="Picture 3" descr="Splav Logo New2"/>
          <p:cNvPicPr>
            <a:picLocks noChangeAspect="1" noChangeArrowheads="1"/>
          </p:cNvPicPr>
          <p:nvPr/>
        </p:nvPicPr>
        <p:blipFill>
          <a:blip r:embed="rId3">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7668344" y="116632"/>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4019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95536" y="1340768"/>
            <a:ext cx="8424936" cy="4320480"/>
          </a:xfrm>
        </p:spPr>
        <p:txBody>
          <a:bodyPr/>
          <a:lstStyle/>
          <a:p>
            <a:pPr marL="0" lvl="0" indent="0">
              <a:lnSpc>
                <a:spcPct val="120000"/>
              </a:lnSpc>
              <a:spcBef>
                <a:spcPts val="0"/>
              </a:spcBef>
              <a:buNone/>
            </a:pPr>
            <a:r>
              <a:rPr lang="cs-CZ" b="1" cap="all" dirty="0" smtClean="0">
                <a:solidFill>
                  <a:srgbClr val="002060"/>
                </a:solidFill>
                <a:latin typeface="Calibri" panose="020F0502020204030204" pitchFamily="34" charset="0"/>
                <a:cs typeface="Calibri" panose="020F0502020204030204" pitchFamily="34" charset="0"/>
              </a:rPr>
              <a:t>3. </a:t>
            </a:r>
            <a:r>
              <a:rPr lang="cs-CZ" b="1" cap="all" dirty="0">
                <a:solidFill>
                  <a:srgbClr val="002060"/>
                </a:solidFill>
                <a:latin typeface="Calibri" panose="020F0502020204030204" pitchFamily="34" charset="0"/>
                <a:cs typeface="Calibri" panose="020F0502020204030204" pitchFamily="34" charset="0"/>
              </a:rPr>
              <a:t>Jak </a:t>
            </a:r>
            <a:r>
              <a:rPr lang="cs-CZ" b="1" cap="all" dirty="0" smtClean="0">
                <a:solidFill>
                  <a:srgbClr val="002060"/>
                </a:solidFill>
                <a:latin typeface="Calibri" panose="020F0502020204030204" pitchFamily="34" charset="0"/>
                <a:cs typeface="Calibri" panose="020F0502020204030204" pitchFamily="34" charset="0"/>
              </a:rPr>
              <a:t>ověříme, že jsme byli úspěšní</a:t>
            </a:r>
          </a:p>
          <a:p>
            <a:pPr marL="0" lvl="0" indent="0">
              <a:lnSpc>
                <a:spcPct val="120000"/>
              </a:lnSpc>
              <a:spcBef>
                <a:spcPts val="0"/>
              </a:spcBef>
              <a:buNone/>
            </a:pPr>
            <a:r>
              <a:rPr lang="cs-CZ" sz="2000" dirty="0" smtClean="0">
                <a:solidFill>
                  <a:srgbClr val="002060"/>
                </a:solidFill>
                <a:latin typeface="Calibri" panose="020F0502020204030204" pitchFamily="34" charset="0"/>
                <a:cs typeface="Calibri" panose="020F0502020204030204" pitchFamily="34" charset="0"/>
              </a:rPr>
              <a:t>Základním </a:t>
            </a:r>
            <a:r>
              <a:rPr lang="cs-CZ" sz="2000" dirty="0">
                <a:solidFill>
                  <a:srgbClr val="002060"/>
                </a:solidFill>
                <a:latin typeface="Calibri" panose="020F0502020204030204" pitchFamily="34" charset="0"/>
                <a:cs typeface="Calibri" panose="020F0502020204030204" pitchFamily="34" charset="0"/>
              </a:rPr>
              <a:t>nástrojem jsou </a:t>
            </a:r>
            <a:r>
              <a:rPr lang="cs-CZ" sz="2000" b="1" dirty="0">
                <a:solidFill>
                  <a:srgbClr val="002060"/>
                </a:solidFill>
                <a:latin typeface="Calibri" panose="020F0502020204030204" pitchFamily="34" charset="0"/>
                <a:cs typeface="Calibri" panose="020F0502020204030204" pitchFamily="34" charset="0"/>
              </a:rPr>
              <a:t>indikátory</a:t>
            </a:r>
            <a:r>
              <a:rPr lang="cs-CZ" sz="2000" dirty="0">
                <a:solidFill>
                  <a:srgbClr val="002060"/>
                </a:solidFill>
                <a:latin typeface="Calibri" panose="020F0502020204030204" pitchFamily="34" charset="0"/>
                <a:cs typeface="Calibri" panose="020F0502020204030204" pitchFamily="34" charset="0"/>
              </a:rPr>
              <a:t> </a:t>
            </a:r>
            <a:r>
              <a:rPr lang="cs-CZ" sz="2000" dirty="0" smtClean="0">
                <a:solidFill>
                  <a:srgbClr val="002060"/>
                </a:solidFill>
                <a:latin typeface="Calibri" panose="020F0502020204030204" pitchFamily="34" charset="0"/>
                <a:cs typeface="Calibri" panose="020F0502020204030204" pitchFamily="34" charset="0"/>
              </a:rPr>
              <a:t>OPZ.</a:t>
            </a:r>
          </a:p>
          <a:p>
            <a:pPr marL="0" lvl="0" indent="0">
              <a:lnSpc>
                <a:spcPct val="120000"/>
              </a:lnSpc>
              <a:spcBef>
                <a:spcPts val="0"/>
              </a:spcBef>
              <a:buNone/>
            </a:pPr>
            <a:r>
              <a:rPr lang="cs-CZ" sz="2000" b="1" dirty="0" smtClean="0">
                <a:solidFill>
                  <a:srgbClr val="002060"/>
                </a:solidFill>
                <a:latin typeface="Calibri" panose="020F0502020204030204" pitchFamily="34" charset="0"/>
                <a:cs typeface="Calibri" panose="020F0502020204030204" pitchFamily="34" charset="0"/>
              </a:rPr>
              <a:t>U </a:t>
            </a:r>
            <a:r>
              <a:rPr lang="cs-CZ" sz="2000" b="1" dirty="0">
                <a:solidFill>
                  <a:srgbClr val="002060"/>
                </a:solidFill>
                <a:latin typeface="Calibri" panose="020F0502020204030204" pitchFamily="34" charset="0"/>
                <a:cs typeface="Calibri" panose="020F0502020204030204" pitchFamily="34" charset="0"/>
              </a:rPr>
              <a:t>indikátorů se </a:t>
            </a:r>
            <a:r>
              <a:rPr lang="cs-CZ" sz="2000" b="1" dirty="0" smtClean="0">
                <a:solidFill>
                  <a:srgbClr val="002060"/>
                </a:solidFill>
                <a:latin typeface="Calibri" panose="020F0502020204030204" pitchFamily="34" charset="0"/>
                <a:cs typeface="Calibri" panose="020F0502020204030204" pitchFamily="34" charset="0"/>
              </a:rPr>
              <a:t>setkáváme s </a:t>
            </a:r>
            <a:r>
              <a:rPr lang="cs-CZ" sz="2000" b="1" dirty="0">
                <a:solidFill>
                  <a:srgbClr val="002060"/>
                </a:solidFill>
                <a:latin typeface="Calibri" panose="020F0502020204030204" pitchFamily="34" charset="0"/>
                <a:cs typeface="Calibri" panose="020F0502020204030204" pitchFamily="34" charset="0"/>
              </a:rPr>
              <a:t>dělením na: </a:t>
            </a:r>
            <a:endParaRPr lang="cs-CZ" sz="2000" dirty="0">
              <a:solidFill>
                <a:srgbClr val="002060"/>
              </a:solidFill>
              <a:latin typeface="Calibri" panose="020F0502020204030204" pitchFamily="34" charset="0"/>
              <a:cs typeface="Calibri" panose="020F0502020204030204" pitchFamily="34" charset="0"/>
            </a:endParaRPr>
          </a:p>
          <a:p>
            <a:pPr marL="0" lvl="0" indent="0">
              <a:lnSpc>
                <a:spcPct val="120000"/>
              </a:lnSpc>
              <a:spcBef>
                <a:spcPts val="0"/>
              </a:spcBef>
              <a:buNone/>
            </a:pPr>
            <a:r>
              <a:rPr lang="cs-CZ" sz="2000" b="1" dirty="0" smtClean="0">
                <a:solidFill>
                  <a:srgbClr val="002060"/>
                </a:solidFill>
                <a:latin typeface="Calibri" panose="020F0502020204030204" pitchFamily="34" charset="0"/>
                <a:cs typeface="Calibri" panose="020F0502020204030204" pitchFamily="34" charset="0"/>
              </a:rPr>
              <a:t>1) Výstupy </a:t>
            </a:r>
            <a:r>
              <a:rPr lang="cs-CZ" sz="2000" dirty="0" smtClean="0">
                <a:solidFill>
                  <a:srgbClr val="002060"/>
                </a:solidFill>
                <a:latin typeface="Calibri" panose="020F0502020204030204" pitchFamily="34" charset="0"/>
                <a:cs typeface="Calibri" panose="020F0502020204030204" pitchFamily="34" charset="0"/>
              </a:rPr>
              <a:t>= indikátory se závazkem,</a:t>
            </a:r>
          </a:p>
          <a:p>
            <a:pPr marL="0" lvl="0" indent="0">
              <a:lnSpc>
                <a:spcPct val="120000"/>
              </a:lnSpc>
              <a:spcBef>
                <a:spcPts val="0"/>
              </a:spcBef>
              <a:buNone/>
            </a:pPr>
            <a:r>
              <a:rPr lang="cs-CZ" sz="2000" b="1" dirty="0" smtClean="0">
                <a:solidFill>
                  <a:srgbClr val="002060"/>
                </a:solidFill>
                <a:latin typeface="Calibri" panose="020F0502020204030204" pitchFamily="34" charset="0"/>
                <a:cs typeface="Calibri" panose="020F0502020204030204" pitchFamily="34" charset="0"/>
              </a:rPr>
              <a:t>2) Výsledky </a:t>
            </a:r>
            <a:r>
              <a:rPr lang="cs-CZ" sz="2000" dirty="0" smtClean="0">
                <a:solidFill>
                  <a:srgbClr val="002060"/>
                </a:solidFill>
                <a:latin typeface="Calibri" panose="020F0502020204030204" pitchFamily="34" charset="0"/>
                <a:cs typeface="Calibri" panose="020F0502020204030204" pitchFamily="34" charset="0"/>
              </a:rPr>
              <a:t>= indikátory bez závazku, ale je nutné je sledovat.</a:t>
            </a:r>
          </a:p>
          <a:p>
            <a:pPr marL="0" lvl="0" indent="0">
              <a:lnSpc>
                <a:spcPct val="120000"/>
              </a:lnSpc>
              <a:spcBef>
                <a:spcPts val="0"/>
              </a:spcBef>
              <a:buNone/>
            </a:pPr>
            <a:endParaRPr lang="cs-CZ" sz="100" dirty="0" smtClean="0">
              <a:solidFill>
                <a:srgbClr val="002060"/>
              </a:solidFill>
              <a:latin typeface="Calibri" panose="020F0502020204030204" pitchFamily="34" charset="0"/>
              <a:cs typeface="Calibri" panose="020F0502020204030204" pitchFamily="34" charset="0"/>
            </a:endParaRPr>
          </a:p>
          <a:p>
            <a:pPr marL="0" lvl="1" indent="0">
              <a:lnSpc>
                <a:spcPct val="100000"/>
              </a:lnSpc>
              <a:spcBef>
                <a:spcPts val="600"/>
              </a:spcBef>
              <a:spcAft>
                <a:spcPts val="600"/>
              </a:spcAft>
              <a:buSzPct val="100000"/>
              <a:buNone/>
            </a:pPr>
            <a:r>
              <a:rPr lang="cs-CZ" b="1" dirty="0" smtClean="0">
                <a:solidFill>
                  <a:srgbClr val="002060"/>
                </a:solidFill>
                <a:latin typeface="Calibri" panose="020F0502020204030204" pitchFamily="34" charset="0"/>
                <a:cs typeface="Calibri" panose="020F0502020204030204" pitchFamily="34" charset="0"/>
              </a:rPr>
              <a:t>Doporučení:</a:t>
            </a:r>
            <a:endParaRPr lang="cs-CZ" dirty="0" smtClean="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0"/>
              </a:spcAft>
            </a:pPr>
            <a:r>
              <a:rPr lang="cs-CZ" sz="1600" dirty="0" smtClean="0">
                <a:solidFill>
                  <a:srgbClr val="002060"/>
                </a:solidFill>
                <a:latin typeface="Calibri" panose="020F0502020204030204" pitchFamily="34" charset="0"/>
                <a:cs typeface="Calibri" panose="020F0502020204030204" pitchFamily="34" charset="0"/>
              </a:rPr>
              <a:t>každá </a:t>
            </a:r>
            <a:r>
              <a:rPr lang="cs-CZ" sz="1600" dirty="0">
                <a:solidFill>
                  <a:srgbClr val="002060"/>
                </a:solidFill>
                <a:latin typeface="Calibri" panose="020F0502020204030204" pitchFamily="34" charset="0"/>
                <a:cs typeface="Calibri" panose="020F0502020204030204" pitchFamily="34" charset="0"/>
              </a:rPr>
              <a:t>aktivita musí mít nějaký konkrétní, měřitelný a dokladovatelný </a:t>
            </a:r>
            <a:r>
              <a:rPr lang="cs-CZ" sz="1600" dirty="0" smtClean="0">
                <a:solidFill>
                  <a:srgbClr val="002060"/>
                </a:solidFill>
                <a:latin typeface="Calibri" panose="020F0502020204030204" pitchFamily="34" charset="0"/>
                <a:cs typeface="Calibri" panose="020F0502020204030204" pitchFamily="34" charset="0"/>
              </a:rPr>
              <a:t>výstup,</a:t>
            </a:r>
            <a:endParaRPr lang="cs-CZ" sz="1600" dirty="0">
              <a:solidFill>
                <a:srgbClr val="002060"/>
              </a:solidFill>
              <a:latin typeface="Calibri" panose="020F0502020204030204" pitchFamily="34" charset="0"/>
              <a:cs typeface="Calibri" panose="020F0502020204030204" pitchFamily="34" charset="0"/>
            </a:endParaRPr>
          </a:p>
          <a:p>
            <a:pPr algn="just" hangingPunct="0">
              <a:lnSpc>
                <a:spcPct val="100000"/>
              </a:lnSpc>
              <a:spcBef>
                <a:spcPts val="0"/>
              </a:spcBef>
              <a:spcAft>
                <a:spcPts val="1200"/>
              </a:spcAft>
            </a:pPr>
            <a:r>
              <a:rPr lang="cs-CZ" sz="1600" dirty="0" smtClean="0">
                <a:solidFill>
                  <a:srgbClr val="002060"/>
                </a:solidFill>
                <a:latin typeface="Calibri" panose="020F0502020204030204" pitchFamily="34" charset="0"/>
                <a:cs typeface="Calibri" panose="020F0502020204030204" pitchFamily="34" charset="0"/>
              </a:rPr>
              <a:t>indikátory </a:t>
            </a:r>
            <a:r>
              <a:rPr lang="cs-CZ" sz="1600" dirty="0">
                <a:solidFill>
                  <a:srgbClr val="002060"/>
                </a:solidFill>
                <a:latin typeface="Calibri" panose="020F0502020204030204" pitchFamily="34" charset="0"/>
                <a:cs typeface="Calibri" panose="020F0502020204030204" pitchFamily="34" charset="0"/>
              </a:rPr>
              <a:t>jsou ukazatele úspěchu, naplnění cíle, a to v předem stanovené </a:t>
            </a:r>
            <a:r>
              <a:rPr lang="cs-CZ" sz="1600" dirty="0" smtClean="0">
                <a:solidFill>
                  <a:srgbClr val="002060"/>
                </a:solidFill>
                <a:latin typeface="Calibri" panose="020F0502020204030204" pitchFamily="34" charset="0"/>
                <a:cs typeface="Calibri" panose="020F0502020204030204" pitchFamily="34" charset="0"/>
              </a:rPr>
              <a:t>míře, </a:t>
            </a:r>
            <a:br>
              <a:rPr lang="cs-CZ" sz="1600" dirty="0" smtClean="0">
                <a:solidFill>
                  <a:srgbClr val="002060"/>
                </a:solidFill>
                <a:latin typeface="Calibri" panose="020F0502020204030204" pitchFamily="34" charset="0"/>
                <a:cs typeface="Calibri" panose="020F0502020204030204" pitchFamily="34" charset="0"/>
              </a:rPr>
            </a:br>
            <a:r>
              <a:rPr lang="cs-CZ" sz="1600" dirty="0" smtClean="0">
                <a:solidFill>
                  <a:srgbClr val="002060"/>
                </a:solidFill>
                <a:latin typeface="Calibri" panose="020F0502020204030204" pitchFamily="34" charset="0"/>
                <a:cs typeface="Calibri" panose="020F0502020204030204" pitchFamily="34" charset="0"/>
              </a:rPr>
              <a:t>např</a:t>
            </a:r>
            <a:r>
              <a:rPr lang="cs-CZ" sz="1600" dirty="0">
                <a:solidFill>
                  <a:srgbClr val="002060"/>
                </a:solidFill>
                <a:latin typeface="Calibri" panose="020F0502020204030204" pitchFamily="34" charset="0"/>
                <a:cs typeface="Calibri" panose="020F0502020204030204" pitchFamily="34" charset="0"/>
              </a:rPr>
              <a:t>. 5 rekvalifikovaných osob – doloženo smlouvami s účastníky </a:t>
            </a:r>
            <a:r>
              <a:rPr lang="cs-CZ" sz="1600" dirty="0" smtClean="0">
                <a:solidFill>
                  <a:srgbClr val="002060"/>
                </a:solidFill>
                <a:latin typeface="Calibri" panose="020F0502020204030204" pitchFamily="34" charset="0"/>
                <a:cs typeface="Calibri" panose="020F0502020204030204" pitchFamily="34" charset="0"/>
              </a:rPr>
              <a:t>a </a:t>
            </a:r>
            <a:r>
              <a:rPr lang="cs-CZ" sz="1600" dirty="0">
                <a:solidFill>
                  <a:srgbClr val="002060"/>
                </a:solidFill>
                <a:latin typeface="Calibri" panose="020F0502020204030204" pitchFamily="34" charset="0"/>
                <a:cs typeface="Calibri" panose="020F0502020204030204" pitchFamily="34" charset="0"/>
              </a:rPr>
              <a:t>prezenčními </a:t>
            </a:r>
            <a:r>
              <a:rPr lang="cs-CZ" sz="1600" dirty="0" smtClean="0">
                <a:solidFill>
                  <a:srgbClr val="002060"/>
                </a:solidFill>
                <a:latin typeface="Calibri" panose="020F0502020204030204" pitchFamily="34" charset="0"/>
                <a:cs typeface="Calibri" panose="020F0502020204030204" pitchFamily="34" charset="0"/>
              </a:rPr>
              <a:t>listinami.</a:t>
            </a:r>
            <a:endParaRPr lang="cs-CZ" sz="1600" dirty="0">
              <a:solidFill>
                <a:srgbClr val="002060"/>
              </a:solidFill>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330988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žádosti o podporu</a:t>
            </a:r>
          </a:p>
        </p:txBody>
      </p:sp>
      <p:sp>
        <p:nvSpPr>
          <p:cNvPr id="3" name="Zástupný symbol pro obsah 2"/>
          <p:cNvSpPr>
            <a:spLocks noGrp="1"/>
          </p:cNvSpPr>
          <p:nvPr>
            <p:ph idx="1"/>
          </p:nvPr>
        </p:nvSpPr>
        <p:spPr>
          <a:xfrm>
            <a:off x="395536" y="1340768"/>
            <a:ext cx="8424936" cy="3816424"/>
          </a:xfrm>
        </p:spPr>
        <p:txBody>
          <a:bodyPr/>
          <a:lstStyle/>
          <a:p>
            <a:pPr marL="0" lvl="0" indent="0">
              <a:lnSpc>
                <a:spcPct val="120000"/>
              </a:lnSpc>
              <a:spcBef>
                <a:spcPts val="0"/>
              </a:spcBef>
              <a:buNone/>
            </a:pPr>
            <a:r>
              <a:rPr lang="cs-CZ" b="1" cap="all" dirty="0" smtClean="0">
                <a:solidFill>
                  <a:srgbClr val="002060"/>
                </a:solidFill>
                <a:latin typeface="Calibri" panose="020F0502020204030204" pitchFamily="34" charset="0"/>
                <a:cs typeface="Calibri" panose="020F0502020204030204" pitchFamily="34" charset="0"/>
              </a:rPr>
              <a:t>3. </a:t>
            </a:r>
            <a:r>
              <a:rPr lang="cs-CZ" b="1" cap="all" dirty="0">
                <a:solidFill>
                  <a:srgbClr val="002060"/>
                </a:solidFill>
                <a:latin typeface="Calibri" panose="020F0502020204030204" pitchFamily="34" charset="0"/>
                <a:cs typeface="Calibri" panose="020F0502020204030204" pitchFamily="34" charset="0"/>
              </a:rPr>
              <a:t>Jak </a:t>
            </a:r>
            <a:r>
              <a:rPr lang="cs-CZ" b="1" cap="all" dirty="0" smtClean="0">
                <a:solidFill>
                  <a:srgbClr val="002060"/>
                </a:solidFill>
                <a:latin typeface="Calibri" panose="020F0502020204030204" pitchFamily="34" charset="0"/>
                <a:cs typeface="Calibri" panose="020F0502020204030204" pitchFamily="34" charset="0"/>
              </a:rPr>
              <a:t>ověříme, že jsme byli úspěšní</a:t>
            </a:r>
          </a:p>
          <a:p>
            <a:pPr marL="0" indent="0" algn="just" hangingPunct="0">
              <a:lnSpc>
                <a:spcPct val="100000"/>
              </a:lnSpc>
              <a:spcBef>
                <a:spcPts val="0"/>
              </a:spcBef>
              <a:spcAft>
                <a:spcPts val="1200"/>
              </a:spcAft>
              <a:buNone/>
            </a:pPr>
            <a:r>
              <a:rPr lang="cs-CZ" sz="2000" dirty="0" smtClean="0">
                <a:solidFill>
                  <a:srgbClr val="002060"/>
                </a:solidFill>
                <a:latin typeface="Calibri" panose="020F0502020204030204" pitchFamily="34" charset="0"/>
                <a:cs typeface="Calibri" panose="020F0502020204030204" pitchFamily="34" charset="0"/>
              </a:rPr>
              <a:t>V </a:t>
            </a:r>
            <a:r>
              <a:rPr lang="cs-CZ" sz="2000" dirty="0">
                <a:solidFill>
                  <a:srgbClr val="002060"/>
                </a:solidFill>
                <a:latin typeface="Calibri" panose="020F0502020204030204" pitchFamily="34" charset="0"/>
                <a:cs typeface="Calibri" panose="020F0502020204030204" pitchFamily="34" charset="0"/>
              </a:rPr>
              <a:t>rámci přípravy projektu je dále nutné promýšlet veškerá možná </a:t>
            </a:r>
            <a:r>
              <a:rPr lang="cs-CZ" sz="2000" b="1" dirty="0" smtClean="0">
                <a:solidFill>
                  <a:srgbClr val="002060"/>
                </a:solidFill>
                <a:latin typeface="Calibri" panose="020F0502020204030204" pitchFamily="34" charset="0"/>
                <a:cs typeface="Calibri" panose="020F0502020204030204" pitchFamily="34" charset="0"/>
              </a:rPr>
              <a:t>rizika</a:t>
            </a:r>
            <a:r>
              <a:rPr lang="cs-CZ" sz="2000" dirty="0" smtClean="0">
                <a:solidFill>
                  <a:srgbClr val="002060"/>
                </a:solidFill>
                <a:latin typeface="Calibri" panose="020F0502020204030204" pitchFamily="34" charset="0"/>
                <a:cs typeface="Calibri" panose="020F0502020204030204" pitchFamily="34" charset="0"/>
              </a:rPr>
              <a:t>.</a:t>
            </a:r>
          </a:p>
          <a:p>
            <a:pPr marL="0" lvl="1" indent="0">
              <a:lnSpc>
                <a:spcPct val="100000"/>
              </a:lnSpc>
              <a:spcBef>
                <a:spcPts val="600"/>
              </a:spcBef>
              <a:spcAft>
                <a:spcPts val="600"/>
              </a:spcAft>
              <a:buSzPct val="100000"/>
              <a:buNone/>
            </a:pPr>
            <a:r>
              <a:rPr lang="cs-CZ" b="1" dirty="0">
                <a:solidFill>
                  <a:srgbClr val="002060"/>
                </a:solidFill>
                <a:latin typeface="Calibri" panose="020F0502020204030204" pitchFamily="34" charset="0"/>
                <a:cs typeface="Calibri" panose="020F0502020204030204" pitchFamily="34" charset="0"/>
              </a:rPr>
              <a:t>Doporučení:</a:t>
            </a: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pojmenujte rizika úspěšné realizace </a:t>
            </a:r>
            <a:r>
              <a:rPr lang="cs-CZ" sz="1600" dirty="0" smtClean="0">
                <a:solidFill>
                  <a:srgbClr val="002060"/>
                </a:solidFill>
                <a:latin typeface="Calibri" panose="020F0502020204030204" pitchFamily="34" charset="0"/>
                <a:cs typeface="Calibri" panose="020F0502020204030204" pitchFamily="34" charset="0"/>
              </a:rPr>
              <a:t>projektu,</a:t>
            </a:r>
            <a:endParaRPr lang="cs-CZ" sz="1600" dirty="0">
              <a:solidFill>
                <a:srgbClr val="002060"/>
              </a:solidFill>
              <a:latin typeface="Calibri" panose="020F0502020204030204" pitchFamily="34" charset="0"/>
              <a:cs typeface="Calibri" panose="020F0502020204030204" pitchFamily="34" charset="0"/>
            </a:endParaRPr>
          </a:p>
          <a:p>
            <a:pPr lvl="0" algn="just" hangingPunct="0">
              <a:lnSpc>
                <a:spcPct val="100000"/>
              </a:lnSpc>
              <a:spcBef>
                <a:spcPts val="0"/>
              </a:spcBef>
              <a:spcAft>
                <a:spcPts val="0"/>
              </a:spcAft>
            </a:pPr>
            <a:r>
              <a:rPr lang="cs-CZ" sz="1600" dirty="0">
                <a:solidFill>
                  <a:srgbClr val="002060"/>
                </a:solidFill>
                <a:latin typeface="Calibri" panose="020F0502020204030204" pitchFamily="34" charset="0"/>
                <a:cs typeface="Calibri" panose="020F0502020204030204" pitchFamily="34" charset="0"/>
              </a:rPr>
              <a:t>popište způsoby eliminace těchto rizik či záložní strategie v případě, že se rizika </a:t>
            </a:r>
            <a:r>
              <a:rPr lang="cs-CZ" sz="1600" dirty="0" smtClean="0">
                <a:solidFill>
                  <a:srgbClr val="002060"/>
                </a:solidFill>
                <a:latin typeface="Calibri" panose="020F0502020204030204" pitchFamily="34" charset="0"/>
                <a:cs typeface="Calibri" panose="020F0502020204030204" pitchFamily="34" charset="0"/>
              </a:rPr>
              <a:t>naplní,</a:t>
            </a:r>
          </a:p>
          <a:p>
            <a:pPr lvl="0" algn="just" hangingPunct="0">
              <a:lnSpc>
                <a:spcPct val="100000"/>
              </a:lnSpc>
              <a:spcBef>
                <a:spcPts val="0"/>
              </a:spcBef>
              <a:spcAft>
                <a:spcPts val="0"/>
              </a:spcAft>
            </a:pPr>
            <a:r>
              <a:rPr lang="cs-CZ" sz="1600" b="1" dirty="0" smtClean="0">
                <a:solidFill>
                  <a:srgbClr val="002060"/>
                </a:solidFill>
                <a:latin typeface="Calibri" panose="020F0502020204030204" pitchFamily="34" charset="0"/>
                <a:cs typeface="Calibri" panose="020F0502020204030204" pitchFamily="34" charset="0"/>
              </a:rPr>
              <a:t>rozlište:</a:t>
            </a:r>
            <a:r>
              <a:rPr lang="cs-CZ" sz="1600" b="1" dirty="0">
                <a:solidFill>
                  <a:srgbClr val="002060"/>
                </a:solidFill>
                <a:latin typeface="Calibri" panose="020F0502020204030204" pitchFamily="34" charset="0"/>
                <a:cs typeface="Calibri" panose="020F0502020204030204" pitchFamily="34" charset="0"/>
              </a:rPr>
              <a:t> </a:t>
            </a:r>
          </a:p>
          <a:p>
            <a:pPr marL="0" lvl="0" indent="0" algn="just" hangingPunct="0">
              <a:lnSpc>
                <a:spcPct val="100000"/>
              </a:lnSpc>
              <a:spcBef>
                <a:spcPts val="0"/>
              </a:spcBef>
              <a:spcAft>
                <a:spcPts val="0"/>
              </a:spcAft>
              <a:buNone/>
            </a:pPr>
            <a:r>
              <a:rPr lang="cs-CZ" sz="1600" b="1" dirty="0" smtClean="0">
                <a:solidFill>
                  <a:srgbClr val="002060"/>
                </a:solidFill>
                <a:latin typeface="Calibri" panose="020F0502020204030204" pitchFamily="34" charset="0"/>
                <a:cs typeface="Calibri" panose="020F0502020204030204" pitchFamily="34" charset="0"/>
              </a:rPr>
              <a:t>         rizika </a:t>
            </a:r>
            <a:r>
              <a:rPr lang="cs-CZ" sz="1600" b="1" dirty="0">
                <a:solidFill>
                  <a:srgbClr val="002060"/>
                </a:solidFill>
                <a:latin typeface="Calibri" panose="020F0502020204030204" pitchFamily="34" charset="0"/>
                <a:cs typeface="Calibri" panose="020F0502020204030204" pitchFamily="34" charset="0"/>
              </a:rPr>
              <a:t>na straně cílové skupiny </a:t>
            </a:r>
            <a:r>
              <a:rPr lang="cs-CZ" sz="1600" dirty="0" smtClean="0">
                <a:solidFill>
                  <a:srgbClr val="002060"/>
                </a:solidFill>
                <a:latin typeface="Calibri" panose="020F0502020204030204" pitchFamily="34" charset="0"/>
                <a:cs typeface="Calibri" panose="020F0502020204030204" pitchFamily="34" charset="0"/>
              </a:rPr>
              <a:t>(např</a:t>
            </a:r>
            <a:r>
              <a:rPr lang="cs-CZ" sz="1600" dirty="0">
                <a:solidFill>
                  <a:srgbClr val="002060"/>
                </a:solidFill>
                <a:latin typeface="Calibri" panose="020F0502020204030204" pitchFamily="34" charset="0"/>
                <a:cs typeface="Calibri" panose="020F0502020204030204" pitchFamily="34" charset="0"/>
              </a:rPr>
              <a:t>. demotivace, </a:t>
            </a:r>
            <a:r>
              <a:rPr lang="cs-CZ" sz="1600" dirty="0" smtClean="0">
                <a:solidFill>
                  <a:srgbClr val="002060"/>
                </a:solidFill>
                <a:latin typeface="Calibri" panose="020F0502020204030204" pitchFamily="34" charset="0"/>
                <a:cs typeface="Calibri" panose="020F0502020204030204" pitchFamily="34" charset="0"/>
              </a:rPr>
              <a:t>fluktuace, nepřipravenost),</a:t>
            </a:r>
            <a:endParaRPr lang="cs-CZ" sz="1600" dirty="0">
              <a:solidFill>
                <a:srgbClr val="002060"/>
              </a:solidFill>
              <a:latin typeface="Calibri" panose="020F0502020204030204" pitchFamily="34" charset="0"/>
              <a:cs typeface="Calibri" panose="020F0502020204030204" pitchFamily="34" charset="0"/>
            </a:endParaRPr>
          </a:p>
          <a:p>
            <a:pPr marL="414000" lvl="1" indent="0" algn="just" hangingPunct="0">
              <a:lnSpc>
                <a:spcPct val="100000"/>
              </a:lnSpc>
              <a:spcBef>
                <a:spcPts val="0"/>
              </a:spcBef>
              <a:spcAft>
                <a:spcPts val="0"/>
              </a:spcAft>
              <a:buNone/>
            </a:pPr>
            <a:r>
              <a:rPr lang="cs-CZ" sz="1600" b="1" dirty="0" smtClean="0">
                <a:solidFill>
                  <a:srgbClr val="002060"/>
                </a:solidFill>
                <a:latin typeface="Calibri" panose="020F0502020204030204" pitchFamily="34" charset="0"/>
                <a:cs typeface="Calibri" panose="020F0502020204030204" pitchFamily="34" charset="0"/>
              </a:rPr>
              <a:t>rizika </a:t>
            </a:r>
            <a:r>
              <a:rPr lang="cs-CZ" sz="1600" b="1" dirty="0">
                <a:solidFill>
                  <a:srgbClr val="002060"/>
                </a:solidFill>
                <a:latin typeface="Calibri" panose="020F0502020204030204" pitchFamily="34" charset="0"/>
                <a:cs typeface="Calibri" panose="020F0502020204030204" pitchFamily="34" charset="0"/>
              </a:rPr>
              <a:t>na straně realizátora </a:t>
            </a:r>
            <a:r>
              <a:rPr lang="cs-CZ" sz="1600" dirty="0" smtClean="0">
                <a:solidFill>
                  <a:srgbClr val="002060"/>
                </a:solidFill>
                <a:latin typeface="Calibri" panose="020F0502020204030204" pitchFamily="34" charset="0"/>
                <a:cs typeface="Calibri" panose="020F0502020204030204" pitchFamily="34" charset="0"/>
              </a:rPr>
              <a:t>(např</a:t>
            </a:r>
            <a:r>
              <a:rPr lang="cs-CZ" sz="1600" dirty="0">
                <a:solidFill>
                  <a:srgbClr val="002060"/>
                </a:solidFill>
                <a:latin typeface="Calibri" panose="020F0502020204030204" pitchFamily="34" charset="0"/>
                <a:cs typeface="Calibri" panose="020F0502020204030204" pitchFamily="34" charset="0"/>
              </a:rPr>
              <a:t>. málo kreativní tým, nízká kvalifikace</a:t>
            </a:r>
            <a:r>
              <a:rPr lang="cs-CZ" sz="1600" dirty="0" smtClean="0">
                <a:solidFill>
                  <a:srgbClr val="002060"/>
                </a:solidFill>
                <a:latin typeface="Calibri" panose="020F0502020204030204" pitchFamily="34" charset="0"/>
                <a:cs typeface="Calibri" panose="020F0502020204030204" pitchFamily="34" charset="0"/>
              </a:rPr>
              <a:t>, neznalost </a:t>
            </a:r>
            <a:r>
              <a:rPr lang="cs-CZ" sz="1600" dirty="0">
                <a:solidFill>
                  <a:srgbClr val="002060"/>
                </a:solidFill>
                <a:latin typeface="Calibri" panose="020F0502020204030204" pitchFamily="34" charset="0"/>
                <a:cs typeface="Calibri" panose="020F0502020204030204" pitchFamily="34" charset="0"/>
              </a:rPr>
              <a:t>terénu, </a:t>
            </a:r>
            <a:r>
              <a:rPr lang="cs-CZ" sz="1600" dirty="0" smtClean="0">
                <a:solidFill>
                  <a:srgbClr val="002060"/>
                </a:solidFill>
                <a:latin typeface="Calibri" panose="020F0502020204030204" pitchFamily="34" charset="0"/>
                <a:cs typeface="Calibri" panose="020F0502020204030204" pitchFamily="34" charset="0"/>
              </a:rPr>
              <a:t> fluktuace),</a:t>
            </a:r>
            <a:endParaRPr lang="cs-CZ" sz="1600" dirty="0">
              <a:solidFill>
                <a:srgbClr val="002060"/>
              </a:solidFill>
              <a:latin typeface="Calibri" panose="020F0502020204030204" pitchFamily="34" charset="0"/>
              <a:cs typeface="Calibri" panose="020F0502020204030204" pitchFamily="34" charset="0"/>
            </a:endParaRPr>
          </a:p>
          <a:p>
            <a:pPr marL="414000" lvl="1" indent="0" algn="just" hangingPunct="0">
              <a:lnSpc>
                <a:spcPct val="100000"/>
              </a:lnSpc>
              <a:spcBef>
                <a:spcPts val="0"/>
              </a:spcBef>
              <a:spcAft>
                <a:spcPts val="0"/>
              </a:spcAft>
              <a:buNone/>
            </a:pPr>
            <a:r>
              <a:rPr lang="cs-CZ" sz="1600" b="1" dirty="0" smtClean="0">
                <a:solidFill>
                  <a:srgbClr val="002060"/>
                </a:solidFill>
                <a:latin typeface="Calibri" panose="020F0502020204030204" pitchFamily="34" charset="0"/>
                <a:cs typeface="Calibri" panose="020F0502020204030204" pitchFamily="34" charset="0"/>
              </a:rPr>
              <a:t>vnější </a:t>
            </a:r>
            <a:r>
              <a:rPr lang="cs-CZ" sz="1600" b="1" dirty="0">
                <a:solidFill>
                  <a:srgbClr val="002060"/>
                </a:solidFill>
                <a:latin typeface="Calibri" panose="020F0502020204030204" pitchFamily="34" charset="0"/>
                <a:cs typeface="Calibri" panose="020F0502020204030204" pitchFamily="34" charset="0"/>
              </a:rPr>
              <a:t>rizika </a:t>
            </a:r>
            <a:r>
              <a:rPr lang="cs-CZ" sz="1600" dirty="0" smtClean="0">
                <a:solidFill>
                  <a:srgbClr val="002060"/>
                </a:solidFill>
                <a:latin typeface="Calibri" panose="020F0502020204030204" pitchFamily="34" charset="0"/>
                <a:cs typeface="Calibri" panose="020F0502020204030204" pitchFamily="34" charset="0"/>
              </a:rPr>
              <a:t>(např</a:t>
            </a:r>
            <a:r>
              <a:rPr lang="cs-CZ" sz="1600" dirty="0">
                <a:solidFill>
                  <a:srgbClr val="002060"/>
                </a:solidFill>
                <a:latin typeface="Calibri" panose="020F0502020204030204" pitchFamily="34" charset="0"/>
                <a:cs typeface="Calibri" panose="020F0502020204030204" pitchFamily="34" charset="0"/>
              </a:rPr>
              <a:t>. ekonomická krize, komunální volby</a:t>
            </a:r>
            <a:r>
              <a:rPr lang="cs-CZ" sz="1600" dirty="0" smtClean="0">
                <a:solidFill>
                  <a:srgbClr val="002060"/>
                </a:solidFill>
                <a:latin typeface="Calibri" panose="020F0502020204030204" pitchFamily="34" charset="0"/>
                <a:cs typeface="Calibri" panose="020F0502020204030204" pitchFamily="34" charset="0"/>
              </a:rPr>
              <a:t>).</a:t>
            </a:r>
            <a:endParaRPr lang="cs-CZ" sz="1600" dirty="0">
              <a:solidFill>
                <a:srgbClr val="002060"/>
              </a:solidFill>
              <a:latin typeface="Calibri" panose="020F0502020204030204" pitchFamily="34" charset="0"/>
              <a:cs typeface="Calibri" panose="020F0502020204030204" pitchFamily="34" charset="0"/>
            </a:endParaRPr>
          </a:p>
          <a:p>
            <a:pPr lvl="1">
              <a:lnSpc>
                <a:spcPct val="100000"/>
              </a:lnSpc>
              <a:spcBef>
                <a:spcPts val="0"/>
              </a:spcBef>
            </a:pPr>
            <a:endParaRPr lang="cs-CZ" sz="1600" dirty="0">
              <a:latin typeface="Calibri" panose="020F0502020204030204" pitchFamily="34" charset="0"/>
              <a:cs typeface="Calibri" panose="020F0502020204030204" pitchFamily="34" charset="0"/>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Tree>
    <p:extLst>
      <p:ext uri="{BB962C8B-B14F-4D97-AF65-F5344CB8AC3E}">
        <p14:creationId xmlns:p14="http://schemas.microsoft.com/office/powerpoint/2010/main" val="2765197749"/>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5317</TotalTime>
  <Words>5354</Words>
  <Application>Microsoft Office PowerPoint</Application>
  <PresentationFormat>Předvádění na obrazovce (4:3)</PresentationFormat>
  <Paragraphs>679</Paragraphs>
  <Slides>56</Slides>
  <Notes>51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56</vt:i4>
      </vt:variant>
    </vt:vector>
  </HeadingPairs>
  <TitlesOfParts>
    <vt:vector size="64" baseType="lpstr">
      <vt:lpstr>Adobe Arabic</vt:lpstr>
      <vt:lpstr>Arial</vt:lpstr>
      <vt:lpstr>Calibri</vt:lpstr>
      <vt:lpstr>Courier New</vt:lpstr>
      <vt:lpstr>Times New Roman</vt:lpstr>
      <vt:lpstr>Wingdings</vt:lpstr>
      <vt:lpstr>Wingdings 3</vt:lpstr>
      <vt:lpstr>prezentace</vt:lpstr>
      <vt:lpstr>Školení pro žadatele Výzvy – Prorodinná opatření (II.), zaměstnanost (I.)</vt:lpstr>
      <vt:lpstr>Operační program zaměstnanost Programový rámce zaměstnanost obecná pravidla</vt:lpstr>
      <vt:lpstr>Příprava žádosti o podporu</vt:lpstr>
      <vt:lpstr>Příprava žádosti o podporu</vt:lpstr>
      <vt:lpstr>Příprava žádosti o podporu</vt:lpstr>
      <vt:lpstr>Příprava žádosti o podporu</vt:lpstr>
      <vt:lpstr>Příprava žádosti o podporu</vt:lpstr>
      <vt:lpstr>Příprava žádosti o podporu</vt:lpstr>
      <vt:lpstr>Příprava žádosti o podporu</vt:lpstr>
      <vt:lpstr>373/03_16_047/CLLD_15_01_036   Sdružení SPLAV – prorodinná opatření (II.)</vt:lpstr>
      <vt:lpstr>Hlavní cíl opatření</vt:lpstr>
      <vt:lpstr>Představení výzVY – ŘO </vt:lpstr>
      <vt:lpstr>Představení výzVY – MAS </vt:lpstr>
      <vt:lpstr>Podporované aktivity</vt:lpstr>
      <vt:lpstr>Podporované aktivity</vt:lpstr>
      <vt:lpstr>Podporované aktivity</vt:lpstr>
      <vt:lpstr>Podporované aktivity</vt:lpstr>
      <vt:lpstr>Podporované aktivity</vt:lpstr>
      <vt:lpstr>Podporované aktivity</vt:lpstr>
      <vt:lpstr>Cílové skupiny, partneři</vt:lpstr>
      <vt:lpstr>Financování projektu</vt:lpstr>
      <vt:lpstr> Financování projektu</vt:lpstr>
      <vt:lpstr>Nepřímé a nepřijatelné výdaje </vt:lpstr>
      <vt:lpstr> Příklady </vt:lpstr>
      <vt:lpstr>Povinné přílohy žádosti o podporu</vt:lpstr>
      <vt:lpstr>Právní předpisy </vt:lpstr>
      <vt:lpstr>373/03_16_047/CLLD_15_01_036   Sdružení SPLAV – zaměstnanost (I.)</vt:lpstr>
      <vt:lpstr>Hlavní cíl opatření</vt:lpstr>
      <vt:lpstr>Představení výzVY – ŘO </vt:lpstr>
      <vt:lpstr>Představení výzVY – MAS </vt:lpstr>
      <vt:lpstr>Podporované aktivity</vt:lpstr>
      <vt:lpstr>Podporované aktivity</vt:lpstr>
      <vt:lpstr>Podporované aktivity</vt:lpstr>
      <vt:lpstr>Podporované aktivity</vt:lpstr>
      <vt:lpstr>Podporované aktivity</vt:lpstr>
      <vt:lpstr>Podporované aktivity</vt:lpstr>
      <vt:lpstr>Cílové skupiny, partneři</vt:lpstr>
      <vt:lpstr>Financování projektu</vt:lpstr>
      <vt:lpstr> Financování projektu</vt:lpstr>
      <vt:lpstr>Způsobilé a nezpůsobilé výdaje</vt:lpstr>
      <vt:lpstr>Povinné přílohy žádosti o podporu</vt:lpstr>
      <vt:lpstr>Právní předpisy </vt:lpstr>
      <vt:lpstr>Operační program zaměstnanost Programový rámce zaměstnanost způsobilé výdaje</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Věcná způsobilost výdajů </vt:lpstr>
      <vt:lpstr>PŘÍJMY PROJEKTU</vt:lpstr>
      <vt:lpstr>Děkujeme za pozornost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ROZLOŽENÍ SNÍMKŮ A TISK PREZENTACÍ</dc:title>
  <dc:creator>Murlová Kateřina Mgr. (MPSV)</dc:creator>
  <cp:lastModifiedBy>lenovo</cp:lastModifiedBy>
  <cp:revision>539</cp:revision>
  <cp:lastPrinted>2017-02-10T16:02:53Z</cp:lastPrinted>
  <dcterms:created xsi:type="dcterms:W3CDTF">2015-02-20T08:23:15Z</dcterms:created>
  <dcterms:modified xsi:type="dcterms:W3CDTF">2018-02-28T12:03:42Z</dcterms:modified>
</cp:coreProperties>
</file>