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71" r:id="rId1"/>
    <p:sldMasterId id="2147483683" r:id="rId2"/>
  </p:sldMasterIdLst>
  <p:notesMasterIdLst>
    <p:notesMasterId r:id="rId8"/>
  </p:notesMasterIdLst>
  <p:handoutMasterIdLst>
    <p:handoutMasterId r:id="rId9"/>
  </p:handoutMasterIdLst>
  <p:sldIdLst>
    <p:sldId id="545" r:id="rId3"/>
    <p:sldId id="648" r:id="rId4"/>
    <p:sldId id="547" r:id="rId5"/>
    <p:sldId id="549" r:id="rId6"/>
    <p:sldId id="550" r:id="rId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9" autoAdjust="0"/>
    <p:restoredTop sz="94434" autoAdjust="0"/>
  </p:normalViewPr>
  <p:slideViewPr>
    <p:cSldViewPr showGuides="1">
      <p:cViewPr varScale="1">
        <p:scale>
          <a:sx n="70" d="100"/>
          <a:sy n="70" d="100"/>
        </p:scale>
        <p:origin x="1632" y="7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838C8-DDE3-416C-8D96-B17DB27981F3}" type="datetimeFigureOut">
              <a:rPr lang="cs-CZ" smtClean="0"/>
              <a:t>26. 2. 2018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B40A2-CA55-434D-AC0F-0AE141699B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924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26. 2. 2018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820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52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71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95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792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ADBA8-964B-4AA0-AE3D-857E42B88E7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D6453-B3C2-4F76-A444-630CF03580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9945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042F8-8698-4494-92AE-0144BC8CCC0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CCD5F-7CD3-424F-A228-36BB83D350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6427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1C6E8-A580-40A4-82C7-C855B69B588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CC7D-C5DB-4F60-B883-22493CFE8B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7402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39E42-D5CC-4B77-9727-82BC3B4B0BA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828A0-6A7E-48F3-AEE0-D204CE2F1A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7202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53B47-9050-440F-868E-22877588E51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2951-3547-417E-A2BE-3093DBD3FE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8580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E20C9-4A2D-48B5-9721-2EA78D3CA8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E80BA-E93C-4FEF-960F-F9E931E9660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5761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A39E4-2127-4101-9233-E439DB08B4F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F75AE-C71B-4C63-9552-17C2E86C52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7551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AE88C-53C2-40BE-A453-37855C2FEC0F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6AB60-3D45-4A03-89CF-C9B5F687E4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4574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64FE7-18A9-4F43-870D-B8A1AF3A9119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61DF9-7AE5-4CDB-B945-8673F63C4B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761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0FCB0-62FD-4FA4-B02E-868C886B8B6F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585AD-F118-46F3-A5D9-9062BD84C2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3514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EAD9D-B4D1-45E0-83C8-275913F37D0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DD97F-4B10-4B4F-8AC1-6E7DA16AF5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262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55326B-D657-469B-B1F4-828F88A54909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26. 2. 2018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F68E34-388F-424E-9904-62592BF6A39E}" type="slidenum">
              <a:rPr lang="cs-CZ" altLang="cs-CZ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47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ál 39"/>
          <p:cNvSpPr/>
          <p:nvPr/>
        </p:nvSpPr>
        <p:spPr>
          <a:xfrm>
            <a:off x="766763" y="5319713"/>
            <a:ext cx="1298575" cy="12620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0" y="4094163"/>
            <a:ext cx="7820025" cy="900112"/>
          </a:xfrm>
          <a:prstGeom prst="rect">
            <a:avLst/>
          </a:prstGeom>
          <a:solidFill>
            <a:srgbClr val="6EB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521200" y="5511800"/>
            <a:ext cx="4622800" cy="9001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077" name="TextovéPole 54"/>
          <p:cNvSpPr txBox="1">
            <a:spLocks noChangeArrowheads="1"/>
          </p:cNvSpPr>
          <p:nvPr/>
        </p:nvSpPr>
        <p:spPr bwMode="auto">
          <a:xfrm>
            <a:off x="4718050" y="5691188"/>
            <a:ext cx="3408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5000" smtClean="0">
                <a:solidFill>
                  <a:prstClr val="white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2016 – 22</a:t>
            </a:r>
          </a:p>
        </p:txBody>
      </p:sp>
      <p:sp>
        <p:nvSpPr>
          <p:cNvPr id="33" name="Obdélník 32"/>
          <p:cNvSpPr/>
          <p:nvPr/>
        </p:nvSpPr>
        <p:spPr>
          <a:xfrm rot="16200000">
            <a:off x="-391318" y="1353343"/>
            <a:ext cx="3606800" cy="900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pic>
        <p:nvPicPr>
          <p:cNvPr id="3079" name="Picture 3" descr="Splav Logo New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909638" y="1944688"/>
            <a:ext cx="9906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ovéPole 54"/>
          <p:cNvSpPr txBox="1">
            <a:spLocks noChangeArrowheads="1"/>
          </p:cNvSpPr>
          <p:nvPr/>
        </p:nvSpPr>
        <p:spPr bwMode="auto">
          <a:xfrm>
            <a:off x="0" y="4249738"/>
            <a:ext cx="7861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5000" smtClean="0">
                <a:solidFill>
                  <a:prstClr val="white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SCLLD v MAS Sdružení SPLAV</a:t>
            </a:r>
          </a:p>
        </p:txBody>
      </p:sp>
      <p:pic>
        <p:nvPicPr>
          <p:cNvPr id="3081" name="Picture 3" descr="Splav Logo New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896938" y="5535613"/>
            <a:ext cx="9906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3" descr="Splav Logo New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920750" y="2767013"/>
            <a:ext cx="9906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 descr="V:\PUBLICITA\OBDOBÍ _2014+\VIZUALNI_IDENTITA\logo\OPZ_CB_cerne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338" y="260648"/>
            <a:ext cx="2867025" cy="591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040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101600"/>
            <a:ext cx="7431088" cy="900113"/>
          </a:xfrm>
          <a:prstGeom prst="rect">
            <a:avLst/>
          </a:prstGeom>
          <a:solidFill>
            <a:srgbClr val="6EB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 rot="16200000">
            <a:off x="-391318" y="1353343"/>
            <a:ext cx="3606800" cy="900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pic>
        <p:nvPicPr>
          <p:cNvPr id="4100" name="Picture 3" descr="Splav Logo New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909638" y="166688"/>
            <a:ext cx="990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ovéPole 54"/>
          <p:cNvSpPr txBox="1">
            <a:spLocks noChangeArrowheads="1"/>
          </p:cNvSpPr>
          <p:nvPr/>
        </p:nvSpPr>
        <p:spPr bwMode="auto">
          <a:xfrm>
            <a:off x="787400" y="257175"/>
            <a:ext cx="644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5000">
                <a:solidFill>
                  <a:prstClr val="white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MAS Sdružení SPLAV</a:t>
            </a:r>
          </a:p>
        </p:txBody>
      </p:sp>
      <p:sp>
        <p:nvSpPr>
          <p:cNvPr id="9" name="Ovál 8"/>
          <p:cNvSpPr/>
          <p:nvPr/>
        </p:nvSpPr>
        <p:spPr>
          <a:xfrm>
            <a:off x="766763" y="5319713"/>
            <a:ext cx="1298575" cy="12620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4103" name="Obdélník 10"/>
          <p:cNvSpPr>
            <a:spLocks noChangeArrowheads="1"/>
          </p:cNvSpPr>
          <p:nvPr/>
        </p:nvSpPr>
        <p:spPr bwMode="auto">
          <a:xfrm>
            <a:off x="334963" y="1341438"/>
            <a:ext cx="8166100" cy="39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400" b="1" cap="all" dirty="0" smtClean="0">
                <a:solidFill>
                  <a:prstClr val="black"/>
                </a:solidFill>
                <a:cs typeface="Calibri" panose="020F0502020204030204" pitchFamily="34" charset="0"/>
              </a:rPr>
              <a:t>Program  </a:t>
            </a:r>
            <a:r>
              <a:rPr lang="cs-CZ" altLang="cs-CZ" sz="2400" b="1" cap="all" dirty="0" smtClean="0">
                <a:solidFill>
                  <a:prstClr val="black"/>
                </a:solidFill>
                <a:cs typeface="Calibri" panose="020F0502020204030204" pitchFamily="34" charset="0"/>
              </a:rPr>
              <a:t>školení</a:t>
            </a:r>
            <a:r>
              <a:rPr lang="cs-CZ" altLang="cs-CZ" sz="2400" b="1" cap="all" dirty="0" smtClean="0">
                <a:solidFill>
                  <a:prstClr val="black"/>
                </a:solidFill>
                <a:cs typeface="Calibri" panose="020F0502020204030204" pitchFamily="34" charset="0"/>
              </a:rPr>
              <a:t> 28. 2. 2018:</a:t>
            </a:r>
            <a:endParaRPr lang="cs-CZ" altLang="cs-CZ" sz="2400" b="1" cap="all" dirty="0" smtClean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pic>
        <p:nvPicPr>
          <p:cNvPr id="10" name="Obrázek 9" descr="V:\PUBLICITA\OBDOBÍ _2014+\VIZUALNI_IDENTITA\logo\OPZ_CB_cerne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625" y="5971857"/>
            <a:ext cx="2867025" cy="5911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341194" y="1724423"/>
            <a:ext cx="800251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3975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Představení Programového rámce Zaměstnanost SCLLD Sdružení SPLAV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3975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Výzvy – příprava, administrativní postupy, harmonogram 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3975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Výzva Prorodinná opatření (II.) – aktivity, podmínky dotace, přílohy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3975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Výzva Zaměstnanost (I.) – aktivity, podmínky dotace, přílohy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3975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Žádost o dotaci, ISKP14+, postupy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3975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Kritéria hodnocení žádostí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3975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Diskuse, dotazy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7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101600"/>
            <a:ext cx="7431088" cy="900113"/>
          </a:xfrm>
          <a:prstGeom prst="rect">
            <a:avLst/>
          </a:prstGeom>
          <a:solidFill>
            <a:srgbClr val="6EB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 rot="16200000">
            <a:off x="-391318" y="1353343"/>
            <a:ext cx="3606800" cy="900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pic>
        <p:nvPicPr>
          <p:cNvPr id="5124" name="Picture 3" descr="Splav Logo New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909638" y="166688"/>
            <a:ext cx="990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ovéPole 54"/>
          <p:cNvSpPr txBox="1">
            <a:spLocks noChangeArrowheads="1"/>
          </p:cNvSpPr>
          <p:nvPr/>
        </p:nvSpPr>
        <p:spPr bwMode="auto">
          <a:xfrm>
            <a:off x="787400" y="257175"/>
            <a:ext cx="644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5000" dirty="0" smtClean="0">
                <a:solidFill>
                  <a:prstClr val="white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MAS Sdružení SPLAV</a:t>
            </a:r>
          </a:p>
        </p:txBody>
      </p:sp>
      <p:sp>
        <p:nvSpPr>
          <p:cNvPr id="9" name="Ovál 8"/>
          <p:cNvSpPr/>
          <p:nvPr/>
        </p:nvSpPr>
        <p:spPr>
          <a:xfrm>
            <a:off x="766763" y="5319713"/>
            <a:ext cx="1298575" cy="12620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pic>
        <p:nvPicPr>
          <p:cNvPr id="5127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" t="1430" r="1137" b="954"/>
          <a:stretch>
            <a:fillRect/>
          </a:stretch>
        </p:blipFill>
        <p:spPr bwMode="auto">
          <a:xfrm>
            <a:off x="373161" y="1404938"/>
            <a:ext cx="6215063" cy="512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368490" y="1390650"/>
            <a:ext cx="8407020" cy="51911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5713685" y="1529482"/>
            <a:ext cx="20986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cs-CZ" altLang="cs-CZ" sz="2400" b="1" cap="all" dirty="0" smtClean="0">
                <a:solidFill>
                  <a:prstClr val="black"/>
                </a:solidFill>
                <a:cs typeface="Calibri" panose="020F0502020204030204" pitchFamily="34" charset="0"/>
              </a:rPr>
              <a:t>MAPA ÚZEMÍ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5724128" y="1844824"/>
            <a:ext cx="29523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Místně způsobilé jsou náklady vynaložené v souvislosti s aktivitami projektu na území MAS Sdružení SPLAV, 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tedy na </a:t>
            </a:r>
            <a:r>
              <a:rPr lang="cs-CZ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k.ú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. obcí Bartošovice v Orlických horách, Bílý Újezd, Byzhradec, Černíkovice, Doudleby nad Orlicí, Jahodov, Javornice, Kvasiny, Libel, Liberk, Lično, Lukavice, Lupenice, Orlické Záhoří, Osečnice, Pěčín, Potštejn, Rokytnice v Orlických horách, Rybná nad Zdobnicí, Rychnov nad Kněžnou, Říčky, Skuhrov nad Bělou, Slatina nad Zdobnicí, Solnice, </a:t>
            </a:r>
            <a:r>
              <a:rPr lang="cs-CZ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Synkov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-Slemeno, Třebešov, Tutleky, Vamberk, Voděrady, Záměl, Zdobnice.</a:t>
            </a:r>
          </a:p>
        </p:txBody>
      </p:sp>
    </p:spTree>
    <p:extLst>
      <p:ext uri="{BB962C8B-B14F-4D97-AF65-F5344CB8AC3E}">
        <p14:creationId xmlns:p14="http://schemas.microsoft.com/office/powerpoint/2010/main" val="15657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01600"/>
            <a:ext cx="7431088" cy="900113"/>
          </a:xfrm>
          <a:prstGeom prst="rect">
            <a:avLst/>
          </a:prstGeom>
          <a:solidFill>
            <a:srgbClr val="6EB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 rot="16200000">
            <a:off x="-391318" y="1353343"/>
            <a:ext cx="3606800" cy="900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7172" name="TextovéPole 54"/>
          <p:cNvSpPr txBox="1">
            <a:spLocks noChangeArrowheads="1"/>
          </p:cNvSpPr>
          <p:nvPr/>
        </p:nvSpPr>
        <p:spPr bwMode="auto">
          <a:xfrm>
            <a:off x="787400" y="257175"/>
            <a:ext cx="644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5000" smtClean="0">
                <a:solidFill>
                  <a:prstClr val="white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MAS Sdružení SPLAV</a:t>
            </a:r>
          </a:p>
        </p:txBody>
      </p:sp>
      <p:pic>
        <p:nvPicPr>
          <p:cNvPr id="7173" name="Picture 3" descr="Splav Logo New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909638" y="166688"/>
            <a:ext cx="990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ál 5"/>
          <p:cNvSpPr/>
          <p:nvPr/>
        </p:nvSpPr>
        <p:spPr>
          <a:xfrm>
            <a:off x="766763" y="5319713"/>
            <a:ext cx="1298575" cy="12620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5600" y="1271588"/>
            <a:ext cx="8496300" cy="52937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2400" b="1" cap="all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Opatření  SCLLD </a:t>
            </a:r>
            <a:r>
              <a:rPr lang="cs-CZ" sz="2400" b="1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2014-2020</a:t>
            </a:r>
            <a:r>
              <a:rPr lang="cs-CZ" sz="2400" b="1" cap="all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cap="all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financovaná  z dotací  MAS – </a:t>
            </a:r>
          </a:p>
          <a:p>
            <a:pPr algn="just">
              <a:defRPr/>
            </a:pPr>
            <a:r>
              <a:rPr lang="cs-CZ" sz="2400" b="1" cap="all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Programové rámce:</a:t>
            </a:r>
          </a:p>
          <a:p>
            <a:pPr algn="just">
              <a:defRPr/>
            </a:pPr>
            <a:endParaRPr lang="cs-CZ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Rozvoj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venkovských obcí </a:t>
            </a:r>
            <a:endParaRPr 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Programový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rámec Integrovaného regionálního operačního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programu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alokace 47 621 000 Kč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cs-CZ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Rozvoj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zemědělství a dalších podnikatelských 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aktivit</a:t>
            </a:r>
          </a:p>
          <a:p>
            <a:pPr lvl="1" algn="just">
              <a:defRPr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Programový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rámec Programu rozvoje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venkova</a:t>
            </a:r>
          </a:p>
          <a:p>
            <a:pPr lvl="1" algn="just">
              <a:defRPr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alokace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25 801 000 Kč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cs-CZ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Zaměstnanost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sociální stabilita </a:t>
            </a:r>
            <a:endParaRPr lang="cs-CZ" sz="20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r>
              <a:rPr lang="cs-CZ" sz="20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Programový </a:t>
            </a:r>
            <a:r>
              <a:rPr lang="cs-CZ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rámec Operačního programu </a:t>
            </a:r>
            <a:r>
              <a:rPr lang="cs-CZ" sz="20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Zaměstnanost</a:t>
            </a:r>
          </a:p>
          <a:p>
            <a:pPr lvl="1" algn="just">
              <a:defRPr/>
            </a:pPr>
            <a:r>
              <a:rPr lang="cs-CZ" sz="20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alokace </a:t>
            </a:r>
            <a:r>
              <a:rPr lang="cs-CZ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9 540 000 Kč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cs-CZ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Zlepšení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a ochrana životního prostředí </a:t>
            </a:r>
            <a:endParaRPr 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Programový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rámec Operačního programu Životní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prostředí</a:t>
            </a:r>
          </a:p>
          <a:p>
            <a:pPr lvl="1" algn="just">
              <a:defRPr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alokace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2 738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000 Kč </a:t>
            </a:r>
          </a:p>
        </p:txBody>
      </p:sp>
    </p:spTree>
    <p:extLst>
      <p:ext uri="{BB962C8B-B14F-4D97-AF65-F5344CB8AC3E}">
        <p14:creationId xmlns:p14="http://schemas.microsoft.com/office/powerpoint/2010/main" val="42451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01600"/>
            <a:ext cx="7431088" cy="900113"/>
          </a:xfrm>
          <a:prstGeom prst="rect">
            <a:avLst/>
          </a:prstGeom>
          <a:solidFill>
            <a:srgbClr val="6EB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 rot="16200000">
            <a:off x="-391318" y="1353343"/>
            <a:ext cx="3606800" cy="900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8196" name="TextovéPole 54"/>
          <p:cNvSpPr txBox="1">
            <a:spLocks noChangeArrowheads="1"/>
          </p:cNvSpPr>
          <p:nvPr/>
        </p:nvSpPr>
        <p:spPr bwMode="auto">
          <a:xfrm>
            <a:off x="787400" y="257175"/>
            <a:ext cx="644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5000" smtClean="0">
                <a:solidFill>
                  <a:prstClr val="white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MAS Sdružení SPLAV</a:t>
            </a:r>
          </a:p>
        </p:txBody>
      </p:sp>
      <p:pic>
        <p:nvPicPr>
          <p:cNvPr id="8197" name="Picture 3" descr="Splav Logo New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909638" y="166688"/>
            <a:ext cx="990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ál 5"/>
          <p:cNvSpPr/>
          <p:nvPr/>
        </p:nvSpPr>
        <p:spPr>
          <a:xfrm>
            <a:off x="766763" y="5319713"/>
            <a:ext cx="1298575" cy="12620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8199" name="Obdélník 1"/>
          <p:cNvSpPr>
            <a:spLocks noChangeArrowheads="1"/>
          </p:cNvSpPr>
          <p:nvPr/>
        </p:nvSpPr>
        <p:spPr bwMode="auto">
          <a:xfrm>
            <a:off x="341076" y="1815528"/>
            <a:ext cx="8247063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solidFill>
                  <a:schemeClr val="bg1">
                    <a:lumMod val="75000"/>
                  </a:schemeClr>
                </a:solidFill>
                <a:cs typeface="Calibri" panose="020F0502020204030204" pitchFamily="34" charset="0"/>
              </a:rPr>
              <a:t> 1/2016: dokončení SCLLD a podání  žádosti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solidFill>
                  <a:schemeClr val="bg1">
                    <a:lumMod val="75000"/>
                  </a:schemeClr>
                </a:solidFill>
                <a:cs typeface="Calibri" panose="020F0502020204030204" pitchFamily="34" charset="0"/>
              </a:rPr>
              <a:t> 2/2017: schválení SCLLD, vydání akceptačních dopisů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solidFill>
                  <a:schemeClr val="bg1">
                    <a:lumMod val="75000"/>
                  </a:schemeClr>
                </a:solidFill>
                <a:cs typeface="Calibri" panose="020F0502020204030204" pitchFamily="34" charset="0"/>
              </a:rPr>
              <a:t> 4/2017: vyhlášení výzev – Prorodinná opatření (I.), Sociální služby a komunity – </a:t>
            </a:r>
            <a:r>
              <a:rPr lang="cs-CZ" altLang="cs-CZ" sz="2000" dirty="0" err="1" smtClean="0">
                <a:solidFill>
                  <a:schemeClr val="bg1">
                    <a:lumMod val="75000"/>
                  </a:schemeClr>
                </a:solidFill>
                <a:cs typeface="Calibri" panose="020F0502020204030204" pitchFamily="34" charset="0"/>
              </a:rPr>
              <a:t>neinvestice</a:t>
            </a:r>
            <a:r>
              <a:rPr lang="cs-CZ" altLang="cs-CZ" sz="2000" dirty="0" smtClean="0">
                <a:solidFill>
                  <a:schemeClr val="bg1">
                    <a:lumMod val="75000"/>
                  </a:schemeClr>
                </a:solidFill>
                <a:cs typeface="Calibri" panose="020F0502020204030204" pitchFamily="34" charset="0"/>
              </a:rPr>
              <a:t> (I.) – 2 přijaté žádosti, 1 projekt v realizaci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cs-CZ" altLang="cs-CZ" sz="1000" dirty="0" smtClean="0">
              <a:solidFill>
                <a:schemeClr val="bg1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cs typeface="Calibri" panose="020F0502020204030204" pitchFamily="34" charset="0"/>
              </a:rPr>
              <a:t> </a:t>
            </a:r>
            <a:r>
              <a:rPr lang="cs-CZ" altLang="cs-CZ" sz="2000" dirty="0" smtClean="0">
                <a:cs typeface="Calibri" panose="020F0502020204030204" pitchFamily="34" charset="0"/>
              </a:rPr>
              <a:t>26. 2. 2018: vyhlášení výzev – Prorodinná opatření (II.), Zaměstnanost (I.)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cs typeface="Calibri" panose="020F0502020204030204" pitchFamily="34" charset="0"/>
              </a:rPr>
              <a:t> </a:t>
            </a:r>
            <a:r>
              <a:rPr lang="cs-CZ" altLang="cs-CZ" sz="2000" b="1" dirty="0" smtClean="0">
                <a:cs typeface="Calibri" panose="020F0502020204030204" pitchFamily="34" charset="0"/>
              </a:rPr>
              <a:t>26. 2. – 30. 3. </a:t>
            </a:r>
            <a:r>
              <a:rPr lang="cs-CZ" altLang="cs-CZ" sz="2000" dirty="0" smtClean="0">
                <a:cs typeface="Calibri" panose="020F0502020204030204" pitchFamily="34" charset="0"/>
              </a:rPr>
              <a:t>2018: příjem žádostí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cs typeface="Calibri" panose="020F0502020204030204" pitchFamily="34" charset="0"/>
              </a:rPr>
              <a:t> </a:t>
            </a:r>
            <a:r>
              <a:rPr lang="cs-CZ" altLang="cs-CZ" sz="2000" b="1" dirty="0" smtClean="0">
                <a:cs typeface="Calibri" panose="020F0502020204030204" pitchFamily="34" charset="0"/>
              </a:rPr>
              <a:t>do 27. 4. </a:t>
            </a:r>
            <a:r>
              <a:rPr lang="cs-CZ" altLang="cs-CZ" sz="2000" dirty="0" smtClean="0">
                <a:cs typeface="Calibri" panose="020F0502020204030204" pitchFamily="34" charset="0"/>
              </a:rPr>
              <a:t>2018: </a:t>
            </a:r>
            <a:r>
              <a:rPr lang="cs-CZ" altLang="cs-CZ" sz="2000" dirty="0">
                <a:cs typeface="Calibri" panose="020F0502020204030204" pitchFamily="34" charset="0"/>
              </a:rPr>
              <a:t>kontrola formálních náležitostí a přijatelnosti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cs typeface="Calibri" panose="020F0502020204030204" pitchFamily="34" charset="0"/>
              </a:rPr>
              <a:t> </a:t>
            </a:r>
            <a:r>
              <a:rPr lang="cs-CZ" altLang="cs-CZ" sz="2000" b="1" dirty="0" smtClean="0">
                <a:cs typeface="Calibri" panose="020F0502020204030204" pitchFamily="34" charset="0"/>
              </a:rPr>
              <a:t>do</a:t>
            </a:r>
            <a:r>
              <a:rPr lang="cs-CZ" altLang="cs-CZ" sz="2000" dirty="0" smtClean="0">
                <a:cs typeface="Calibri" panose="020F0502020204030204" pitchFamily="34" charset="0"/>
              </a:rPr>
              <a:t> 22. 6. 2018 </a:t>
            </a:r>
            <a:r>
              <a:rPr lang="cs-CZ" altLang="cs-CZ" sz="2000" b="1" dirty="0" smtClean="0">
                <a:cs typeface="Calibri" panose="020F0502020204030204" pitchFamily="34" charset="0"/>
              </a:rPr>
              <a:t>(25. 5.)</a:t>
            </a:r>
            <a:r>
              <a:rPr lang="cs-CZ" altLang="cs-CZ" sz="2000" dirty="0" smtClean="0">
                <a:cs typeface="Calibri" panose="020F0502020204030204" pitchFamily="34" charset="0"/>
              </a:rPr>
              <a:t>: věcné hodnocení Výběrovou komisí MAS Sdružení SPLAV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cs typeface="Calibri" panose="020F0502020204030204" pitchFamily="34" charset="0"/>
              </a:rPr>
              <a:t> </a:t>
            </a:r>
            <a:r>
              <a:rPr lang="cs-CZ" altLang="cs-CZ" sz="2000" b="1" dirty="0" smtClean="0">
                <a:cs typeface="Calibri" panose="020F0502020204030204" pitchFamily="34" charset="0"/>
              </a:rPr>
              <a:t>do</a:t>
            </a:r>
            <a:r>
              <a:rPr lang="cs-CZ" altLang="cs-CZ" sz="2000" dirty="0" smtClean="0">
                <a:cs typeface="Calibri" panose="020F0502020204030204" pitchFamily="34" charset="0"/>
              </a:rPr>
              <a:t> 20. 7. 2018 </a:t>
            </a:r>
            <a:r>
              <a:rPr lang="cs-CZ" altLang="cs-CZ" sz="2000" b="1" dirty="0" smtClean="0">
                <a:cs typeface="Calibri" panose="020F0502020204030204" pitchFamily="34" charset="0"/>
              </a:rPr>
              <a:t>(30. 5.)</a:t>
            </a:r>
            <a:r>
              <a:rPr lang="cs-CZ" altLang="cs-CZ" sz="2000" dirty="0" smtClean="0">
                <a:cs typeface="Calibri" panose="020F0502020204030204" pitchFamily="34" charset="0"/>
              </a:rPr>
              <a:t>: výběr projektů Programovým výborem MAS Sdružení SPLAV, předání dokumentace žádostí na MPSV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cs typeface="Calibri" panose="020F0502020204030204" pitchFamily="34" charset="0"/>
              </a:rPr>
              <a:t> </a:t>
            </a:r>
            <a:r>
              <a:rPr lang="cs-CZ" altLang="cs-CZ" sz="2000" b="1" dirty="0" smtClean="0">
                <a:cs typeface="Calibri" panose="020F0502020204030204" pitchFamily="34" charset="0"/>
              </a:rPr>
              <a:t>do</a:t>
            </a:r>
            <a:r>
              <a:rPr lang="cs-CZ" altLang="cs-CZ" sz="2000" dirty="0" smtClean="0">
                <a:cs typeface="Calibri" panose="020F0502020204030204" pitchFamily="34" charset="0"/>
              </a:rPr>
              <a:t> 30. 10. 2018 </a:t>
            </a:r>
            <a:r>
              <a:rPr lang="cs-CZ" altLang="cs-CZ" sz="2000" b="1" dirty="0" smtClean="0">
                <a:cs typeface="Calibri" panose="020F0502020204030204" pitchFamily="34" charset="0"/>
              </a:rPr>
              <a:t>(30. 8.)</a:t>
            </a:r>
            <a:r>
              <a:rPr lang="cs-CZ" altLang="cs-CZ" sz="2000" dirty="0" smtClean="0">
                <a:cs typeface="Calibri" panose="020F0502020204030204" pitchFamily="34" charset="0"/>
              </a:rPr>
              <a:t>: příprava právního aktu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000" dirty="0" smtClean="0">
              <a:cs typeface="Calibri" panose="020F050202020403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cs-CZ" alt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srpen 2018: vyhlášení výzev – Sociální služby a komunity – </a:t>
            </a:r>
            <a:r>
              <a:rPr lang="cs-CZ" altLang="cs-CZ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neinvestice</a:t>
            </a:r>
            <a:r>
              <a:rPr lang="cs-CZ" alt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(II.), Sociální podnikání (I.)</a:t>
            </a:r>
            <a:endParaRPr lang="cs-CZ" altLang="cs-CZ" sz="2000" dirty="0" smtClean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336550" y="1263650"/>
            <a:ext cx="8339906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altLang="cs-CZ" sz="2400" b="1" cap="all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Harmonogram </a:t>
            </a:r>
            <a:r>
              <a:rPr lang="cs-CZ" altLang="cs-CZ" sz="2400" b="1" cap="all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1. výzev  a administrace žádostí PR OPZ</a:t>
            </a:r>
            <a:endParaRPr lang="cs-CZ" altLang="cs-CZ" sz="2400" cap="all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5002</TotalTime>
  <Words>447</Words>
  <Application>Microsoft Office PowerPoint</Application>
  <PresentationFormat>Předvádění na obrazovce (4:3)</PresentationFormat>
  <Paragraphs>51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5" baseType="lpstr">
      <vt:lpstr>Arial Unicode MS</vt:lpstr>
      <vt:lpstr>Arial</vt:lpstr>
      <vt:lpstr>Arial Narrow</vt:lpstr>
      <vt:lpstr>Calibri</vt:lpstr>
      <vt:lpstr>Calibri Light</vt:lpstr>
      <vt:lpstr>Times New Roman</vt:lpstr>
      <vt:lpstr>Wingdings</vt:lpstr>
      <vt:lpstr>Wingdings 3</vt:lpstr>
      <vt:lpstr>prezentace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SNÍMKŮ A TISK PREZENTACÍ</dc:title>
  <dc:creator>Murlová Kateřina Mgr. (MPSV)</dc:creator>
  <cp:lastModifiedBy>lenovo</cp:lastModifiedBy>
  <cp:revision>508</cp:revision>
  <cp:lastPrinted>2017-02-10T16:02:53Z</cp:lastPrinted>
  <dcterms:created xsi:type="dcterms:W3CDTF">2015-02-20T08:23:15Z</dcterms:created>
  <dcterms:modified xsi:type="dcterms:W3CDTF">2018-02-27T08:36:15Z</dcterms:modified>
</cp:coreProperties>
</file>