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6D3CC16-324E-44D2-9E92-8843C332A7B8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8A121DF-08F5-4CCE-A905-EBA9F61656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CC16-324E-44D2-9E92-8843C332A7B8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21DF-08F5-4CCE-A905-EBA9F61656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CC16-324E-44D2-9E92-8843C332A7B8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21DF-08F5-4CCE-A905-EBA9F61656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6D3CC16-324E-44D2-9E92-8843C332A7B8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21DF-08F5-4CCE-A905-EBA9F61656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6D3CC16-324E-44D2-9E92-8843C332A7B8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8A121DF-08F5-4CCE-A905-EBA9F61656E5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6D3CC16-324E-44D2-9E92-8843C332A7B8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8A121DF-08F5-4CCE-A905-EBA9F61656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6D3CC16-324E-44D2-9E92-8843C332A7B8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8A121DF-08F5-4CCE-A905-EBA9F61656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CC16-324E-44D2-9E92-8843C332A7B8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21DF-08F5-4CCE-A905-EBA9F61656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6D3CC16-324E-44D2-9E92-8843C332A7B8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8A121DF-08F5-4CCE-A905-EBA9F61656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6D3CC16-324E-44D2-9E92-8843C332A7B8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8A121DF-08F5-4CCE-A905-EBA9F61656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6D3CC16-324E-44D2-9E92-8843C332A7B8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8A121DF-08F5-4CCE-A905-EBA9F61656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6D3CC16-324E-44D2-9E92-8843C332A7B8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8A121DF-08F5-4CCE-A905-EBA9F61656E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 thruBlk="1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064896" cy="5112568"/>
          </a:xfrm>
        </p:spPr>
        <p:txBody>
          <a:bodyPr>
            <a:noAutofit/>
          </a:bodyPr>
          <a:lstStyle/>
          <a:p>
            <a:pPr algn="ctr"/>
            <a:r>
              <a:rPr lang="cs-CZ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Zámecký park Opočno</a:t>
            </a:r>
            <a:endParaRPr lang="cs-CZ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flipH="1" flipV="1">
            <a:off x="494825" y="4002880"/>
            <a:ext cx="45719" cy="74192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Severní svah</a:t>
            </a:r>
            <a:endParaRPr lang="cs-CZ" sz="60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Severní svah má díky opukové stěně  stinné a vlhké mikroklima.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V části je zachován zbytek suťového lesa.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Na svahu rostou třeba modříny, tisy, smrky, habry a kaštany.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45719" cy="20917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21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Část je pokryta mechem a kapradinami.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Na skále je také vytvořeno umělé orlí hnízdo.</a:t>
            </a:r>
            <a:endParaRPr lang="cs-CZ" dirty="0"/>
          </a:p>
        </p:txBody>
      </p:sp>
      <p:pic>
        <p:nvPicPr>
          <p:cNvPr id="2050" name="Picture 2" descr="Popis není dostupn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068960"/>
            <a:ext cx="4824536" cy="3621619"/>
          </a:xfrm>
          <a:prstGeom prst="rect">
            <a:avLst/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  <a:bevelB w="127000" h="127000"/>
          </a:sp3d>
        </p:spPr>
      </p:pic>
      <p:pic>
        <p:nvPicPr>
          <p:cNvPr id="4" name="Picture 2" descr="Popis není dostupný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09" y="4509120"/>
            <a:ext cx="2577075" cy="222083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  <a:bevelB w="127000" h="127000"/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Živočichové v parku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600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Žije zde </a:t>
            </a:r>
            <a:r>
              <a:rPr lang="cs-CZ" dirty="0" err="1" smtClean="0"/>
              <a:t>vřetenovka</a:t>
            </a:r>
            <a:r>
              <a:rPr lang="cs-CZ" dirty="0" smtClean="0"/>
              <a:t> </a:t>
            </a:r>
            <a:r>
              <a:rPr lang="cs-CZ" dirty="0" err="1" smtClean="0"/>
              <a:t>rovnoústá</a:t>
            </a:r>
            <a:r>
              <a:rPr lang="cs-CZ" dirty="0" smtClean="0"/>
              <a:t>, </a:t>
            </a:r>
            <a:r>
              <a:rPr lang="cs-CZ" dirty="0" err="1" smtClean="0"/>
              <a:t>skalnice</a:t>
            </a:r>
            <a:r>
              <a:rPr lang="cs-CZ" dirty="0" smtClean="0"/>
              <a:t> </a:t>
            </a:r>
            <a:r>
              <a:rPr lang="cs-CZ" dirty="0" smtClean="0"/>
              <a:t>lepá</a:t>
            </a:r>
            <a:r>
              <a:rPr lang="cs-CZ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Obratlovci zde žijí také např.: labuť velká, slípka zelenonohá, brhlík lesní či chřástal vodní.</a:t>
            </a:r>
            <a:endParaRPr lang="cs-CZ" dirty="0"/>
          </a:p>
        </p:txBody>
      </p:sp>
      <p:pic>
        <p:nvPicPr>
          <p:cNvPr id="4098" name="Picture 2" descr="Slípka zelenonohá (Gallinula chloropus) - ChovZvířat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235490"/>
            <a:ext cx="3168352" cy="253468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  <a:bevelB w="127000" h="127000"/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7200" dirty="0" smtClean="0"/>
              <a:t>Zajímavosti</a:t>
            </a:r>
            <a:endParaRPr lang="cs-CZ" sz="7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Na zámecký park navazuje zámecká obora.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Obora je známá odchovem daňka, muflona a jelena </a:t>
            </a:r>
            <a:r>
              <a:rPr lang="cs-CZ" dirty="0" err="1" smtClean="0"/>
              <a:t>Dybowského</a:t>
            </a:r>
            <a:r>
              <a:rPr lang="cs-CZ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Celý niva park má rozlohu 7 ha.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45719" cy="6516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V parku se natáčel film Smrt talentovaného ševce.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Část před Letohrádkem byla nejvýhodnější pro hospodářská využití.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V Letohrádku je výstavní síň pojmenovaná po malíři Františkovi Kupkovi,který se v Opočně narodil.</a:t>
            </a:r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537770"/>
          </a:xfrm>
        </p:spPr>
        <p:txBody>
          <a:bodyPr>
            <a:normAutofit/>
          </a:bodyPr>
          <a:lstStyle/>
          <a:p>
            <a:pPr algn="ctr"/>
            <a:r>
              <a:rPr lang="cs-CZ" sz="15600" dirty="0" smtClean="0"/>
              <a:t>Konec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6000" dirty="0" smtClean="0"/>
              <a:t>Děkujeme za pozornost</a:t>
            </a:r>
            <a:br>
              <a:rPr lang="cs-CZ" sz="6000" dirty="0" smtClean="0"/>
            </a:br>
            <a:r>
              <a:rPr lang="cs-CZ" sz="6000" dirty="0" smtClean="0"/>
              <a:t/>
            </a:r>
            <a:br>
              <a:rPr lang="cs-CZ" sz="6000" dirty="0" smtClean="0"/>
            </a:b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86556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cs-CZ" sz="1400" b="1" dirty="0" smtClean="0"/>
              <a:t>tuto prezentaci vypracovali Ondřej Koráb </a:t>
            </a:r>
          </a:p>
          <a:p>
            <a:pPr algn="r">
              <a:buNone/>
            </a:pPr>
            <a:r>
              <a:rPr lang="cs-CZ" sz="1400" b="1" dirty="0" smtClean="0"/>
              <a:t>Josef Daníček  </a:t>
            </a:r>
          </a:p>
          <a:p>
            <a:pPr algn="r">
              <a:buNone/>
            </a:pPr>
            <a:r>
              <a:rPr lang="cs-CZ" sz="1400" b="1" dirty="0" smtClean="0"/>
              <a:t>Jan Pražák</a:t>
            </a:r>
            <a:endParaRPr lang="cs-CZ" sz="1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352" cy="13717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408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Zámecký park v Opočně je park anglického typu.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Nachází se u opočenského zámku v                        údolí Zlatého potoka.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Zřízen byl v roce 1816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 Rudolfem Josefem</a:t>
            </a:r>
          </a:p>
          <a:p>
            <a:pPr>
              <a:buNone/>
            </a:pPr>
            <a:r>
              <a:rPr lang="cs-CZ" dirty="0" smtClean="0"/>
              <a:t> </a:t>
            </a:r>
            <a:r>
              <a:rPr lang="cs-CZ" dirty="0" smtClean="0"/>
              <a:t>   </a:t>
            </a:r>
            <a:r>
              <a:rPr lang="cs-CZ" dirty="0" err="1" smtClean="0"/>
              <a:t>Colloredo</a:t>
            </a:r>
            <a:r>
              <a:rPr lang="cs-CZ" dirty="0" smtClean="0"/>
              <a:t>-</a:t>
            </a:r>
            <a:r>
              <a:rPr lang="cs-CZ" dirty="0" err="1" smtClean="0"/>
              <a:t>Mansfeldem</a:t>
            </a:r>
            <a:r>
              <a:rPr lang="cs-CZ" dirty="0" smtClean="0"/>
              <a:t>.</a:t>
            </a:r>
            <a:endParaRPr lang="cs-CZ" dirty="0" smtClean="0"/>
          </a:p>
        </p:txBody>
      </p:sp>
      <p:pic>
        <p:nvPicPr>
          <p:cNvPr id="14338" name="Picture 2" descr="Zámecký park: Opoč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933056"/>
            <a:ext cx="3573155" cy="2448272"/>
          </a:xfrm>
          <a:prstGeom prst="rect">
            <a:avLst/>
          </a:prstGeom>
          <a:noFill/>
          <a:ln w="38100" cap="rnd" cmpd="dbl">
            <a:solidFill>
              <a:srgbClr val="00B0F0"/>
            </a:solidFill>
            <a:prstDash val="dashDot"/>
            <a:miter lim="800000"/>
          </a:ln>
          <a:effectLst/>
          <a:scene3d>
            <a:camera prst="orthographicFront">
              <a:rot lat="0" lon="600000" rev="0"/>
            </a:camera>
            <a:lightRig rig="threePt" dir="t"/>
          </a:scene3d>
          <a:sp3d>
            <a:bevelT w="127000"/>
            <a:bevelB w="381000"/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800" dirty="0" smtClean="0"/>
              <a:t>Park dělíme do 4 různých částí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Každá část má jiné klimatické poměry.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Horní část – část před Letohrádkem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Jižní svah - pod zámkem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Údolní část – táhne se podél potoka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Severní svah – naproti zámku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7200" dirty="0" smtClean="0">
                <a:solidFill>
                  <a:srgbClr val="00B050"/>
                </a:solidFill>
              </a:rPr>
              <a:t>Horní část</a:t>
            </a:r>
            <a:endParaRPr lang="cs-CZ" sz="7200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6008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cs-CZ" dirty="0" smtClean="0"/>
              <a:t>Mikroklima pro horní část je ideální pro pěstování vzácných dřevin.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endParaRPr lang="cs-CZ" dirty="0" smtClean="0"/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cs-CZ" dirty="0" smtClean="0"/>
              <a:t>Je zde vidět např.: lípa maloasijská, líska turecká, </a:t>
            </a:r>
            <a:r>
              <a:rPr lang="cs-CZ" dirty="0" err="1" smtClean="0"/>
              <a:t>cypřišek</a:t>
            </a:r>
            <a:r>
              <a:rPr lang="cs-CZ" dirty="0" smtClean="0"/>
              <a:t> </a:t>
            </a:r>
            <a:r>
              <a:rPr lang="cs-CZ" dirty="0" err="1" smtClean="0"/>
              <a:t>nutkajský</a:t>
            </a:r>
            <a:r>
              <a:rPr lang="cs-CZ" dirty="0" smtClean="0"/>
              <a:t>, liliovník tulipánokvětý, zerav japonský.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endParaRPr lang="cs-CZ" dirty="0" smtClean="0"/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endParaRPr lang="cs-CZ" dirty="0" smtClean="0"/>
          </a:p>
        </p:txBody>
      </p:sp>
      <p:pic>
        <p:nvPicPr>
          <p:cNvPr id="12290" name="Picture 2" descr="Soubor:Opočno park4.jpg – Wikiped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653136"/>
            <a:ext cx="3240360" cy="206204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  <a:bevelB w="127000" h="1270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352" cy="65162"/>
          </a:xfrm>
        </p:spPr>
        <p:txBody>
          <a:bodyPr>
            <a:normAutofit fontScale="90000"/>
          </a:bodyPr>
          <a:lstStyle/>
          <a:p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/>
          <a:lstStyle/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cs-CZ" dirty="0" smtClean="0"/>
              <a:t>Na horní části nalezneme také skleník, kde se pěstují cizokrajné rostliny.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endParaRPr lang="cs-CZ" dirty="0" smtClean="0"/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cs-CZ" dirty="0" smtClean="0"/>
              <a:t>Pěstovali se zde : citrusy, ananasy, kakaovník, olivy a rostliny pro výzdobu zámku.</a:t>
            </a:r>
            <a:endParaRPr lang="cs-CZ" dirty="0"/>
          </a:p>
        </p:txBody>
      </p:sp>
      <p:pic>
        <p:nvPicPr>
          <p:cNvPr id="20482" name="Picture 2" descr="Popis není dostupn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17032"/>
            <a:ext cx="4017235" cy="3012926"/>
          </a:xfrm>
          <a:prstGeom prst="rect">
            <a:avLst/>
          </a:prstGeom>
          <a:noFill/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  <a:bevelB w="127000" h="127000"/>
          </a:sp3d>
        </p:spPr>
      </p:pic>
      <p:pic>
        <p:nvPicPr>
          <p:cNvPr id="20484" name="Picture 4" descr="Fotogalerie Opočno - Opočno - skleník v zámeckém parku - č. 924626 |  Turistika.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7032"/>
            <a:ext cx="4248472" cy="3024336"/>
          </a:xfrm>
          <a:prstGeom prst="rect">
            <a:avLst/>
          </a:prstGeom>
          <a:noFill/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  <a:bevelB w="127000" h="127000"/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8800" dirty="0" smtClean="0">
                <a:solidFill>
                  <a:srgbClr val="FF0000"/>
                </a:solidFill>
                <a:effectLst/>
              </a:rPr>
              <a:t>Jižní svah </a:t>
            </a:r>
            <a:endParaRPr lang="cs-CZ" sz="88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786552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cs-CZ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cs-CZ" dirty="0" smtClean="0"/>
              <a:t>Je zde slunné a teplé mikroklima.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cs-CZ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cs-CZ" dirty="0" smtClean="0"/>
              <a:t>Díky slunnému mikroklimatu se zde daří javorům, jasanům, bukům, dubům a jírovcům.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cs-CZ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cs-CZ" dirty="0" smtClean="0"/>
              <a:t>Z křovin je to svída.</a:t>
            </a:r>
          </a:p>
        </p:txBody>
      </p:sp>
      <p:pic>
        <p:nvPicPr>
          <p:cNvPr id="4" name="Picture 2" descr="Popis není dostupn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639709"/>
            <a:ext cx="3528392" cy="2093157"/>
          </a:xfrm>
          <a:prstGeom prst="rect">
            <a:avLst/>
          </a:prstGeom>
          <a:noFill/>
          <a:ln w="38100" cap="rnd">
            <a:solidFill>
              <a:srgbClr val="FF0000"/>
            </a:solidFill>
            <a:bevel/>
          </a:ln>
          <a:scene3d>
            <a:camera prst="orthographicFront"/>
            <a:lightRig rig="threePt" dir="t"/>
          </a:scene3d>
          <a:sp3d>
            <a:bevelT/>
            <a:bevelB w="127000" h="1270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717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2112"/>
          </a:xfrm>
        </p:spPr>
        <p:txBody>
          <a:bodyPr/>
          <a:lstStyle/>
          <a:p>
            <a:pPr>
              <a:buClr>
                <a:srgbClr val="FF0000"/>
              </a:buClr>
            </a:pPr>
            <a:endParaRPr lang="cs-CZ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cs-CZ" dirty="0" smtClean="0"/>
              <a:t>Bylinám se zde také daří, roste tu například dymnivka, plicník, zapalice či tulipán lesní.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cs-CZ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cs-CZ" dirty="0" smtClean="0"/>
              <a:t>Pod jižní svah také spadají pozůstatky opukových skal.</a:t>
            </a:r>
          </a:p>
          <a:p>
            <a:pPr>
              <a:buClr>
                <a:srgbClr val="FF0000"/>
              </a:buClr>
              <a:buNone/>
            </a:pPr>
            <a:endParaRPr lang="cs-CZ" dirty="0" smtClean="0"/>
          </a:p>
          <a:p>
            <a:pPr>
              <a:buClr>
                <a:srgbClr val="FF0000"/>
              </a:buClr>
              <a:buNone/>
            </a:pPr>
            <a:endParaRPr lang="cs-CZ" dirty="0" smtClean="0"/>
          </a:p>
        </p:txBody>
      </p:sp>
      <p:pic>
        <p:nvPicPr>
          <p:cNvPr id="9218" name="Picture 2" descr="Popis není dostupn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879002"/>
            <a:ext cx="3960440" cy="286486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  <a:bevelB w="127000" h="127000"/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>
                <a:solidFill>
                  <a:srgbClr val="FFC000"/>
                </a:solidFill>
              </a:rPr>
              <a:t>Údolní část</a:t>
            </a:r>
            <a:endParaRPr lang="cs-CZ" sz="66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cs-CZ" dirty="0" smtClean="0"/>
              <a:t>Tuto část tvoří dva rybníky s dominující vodní hladinou a rozlohou 1,2 ha.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endParaRPr lang="cs-CZ" dirty="0" smtClean="0"/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cs-CZ" dirty="0" smtClean="0"/>
              <a:t>Díky vlhkosti a tepelné inverzi se zde   daří např. metasekvojím, daří se zde i </a:t>
            </a:r>
            <a:r>
              <a:rPr lang="cs-CZ" dirty="0" err="1" smtClean="0"/>
              <a:t>vlkomilným</a:t>
            </a:r>
            <a:r>
              <a:rPr lang="cs-CZ" dirty="0" smtClean="0"/>
              <a:t> a </a:t>
            </a:r>
            <a:r>
              <a:rPr lang="cs-CZ" dirty="0" err="1" smtClean="0"/>
              <a:t>mokřadným</a:t>
            </a:r>
            <a:r>
              <a:rPr lang="cs-CZ" dirty="0" smtClean="0"/>
              <a:t> rostlinám.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endParaRPr lang="cs-CZ" dirty="0" smtClean="0"/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endParaRPr lang="cs-CZ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45719" cy="6516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4160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Ø"/>
            </a:pPr>
            <a:endParaRPr lang="cs-CZ" dirty="0" smtClean="0"/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cs-CZ" dirty="0" smtClean="0"/>
              <a:t>Údolím parku protéká Zlatý potok, který teče z rybníku </a:t>
            </a:r>
            <a:r>
              <a:rPr lang="cs-CZ" dirty="0" err="1" smtClean="0"/>
              <a:t>Broumar</a:t>
            </a:r>
            <a:r>
              <a:rPr lang="cs-CZ" dirty="0" smtClean="0"/>
              <a:t>.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endParaRPr lang="cs-CZ" dirty="0" smtClean="0"/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cs-CZ" dirty="0" smtClean="0"/>
              <a:t>Zlatý potok napájí dva rybníky, jeho součástí jsou i tři malé vodopády.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endParaRPr lang="cs-CZ" dirty="0" smtClean="0"/>
          </a:p>
        </p:txBody>
      </p:sp>
      <p:pic>
        <p:nvPicPr>
          <p:cNvPr id="1026" name="Picture 2" descr="https://lh3.googleusercontent.com/zRp1CUklOogo_CJ1QRzqdRci4lAGl9U5cAq485407jCUSpyPL39MQ0ieQi8hedSog1DB_GFGDIAudQhgm9uzKDtp6JhnIt60CygqKED1RBOvjKv0vGJMuWXHWZiitFmQPh12f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01008"/>
            <a:ext cx="6048672" cy="3215483"/>
          </a:xfrm>
          <a:prstGeom prst="rect">
            <a:avLst/>
          </a:prstGeom>
          <a:noFill/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h="127000"/>
            <a:bevelB/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1246</TotalTime>
  <Words>313</Words>
  <Application>Microsoft Office PowerPoint</Application>
  <PresentationFormat>Předvádění na obrazovce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Talent</vt:lpstr>
      <vt:lpstr>Zámecký park Opočno</vt:lpstr>
      <vt:lpstr>Snímek 2</vt:lpstr>
      <vt:lpstr>Park dělíme do 4 různých částí</vt:lpstr>
      <vt:lpstr>Horní část</vt:lpstr>
      <vt:lpstr>Snímek 5</vt:lpstr>
      <vt:lpstr>Jižní svah </vt:lpstr>
      <vt:lpstr>Snímek 7</vt:lpstr>
      <vt:lpstr>Údolní část</vt:lpstr>
      <vt:lpstr>Snímek 9</vt:lpstr>
      <vt:lpstr>Severní svah</vt:lpstr>
      <vt:lpstr>Snímek 11</vt:lpstr>
      <vt:lpstr>Živočichové v parku</vt:lpstr>
      <vt:lpstr>Zajímavosti</vt:lpstr>
      <vt:lpstr>Snímek 14</vt:lpstr>
      <vt:lpstr>Konec Děkujeme za pozornost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Zámecký park Opočno</dc:title>
  <dc:creator>Ondra-PC</dc:creator>
  <cp:lastModifiedBy>Ondra-PC</cp:lastModifiedBy>
  <cp:revision>60</cp:revision>
  <dcterms:created xsi:type="dcterms:W3CDTF">2021-03-17T13:19:49Z</dcterms:created>
  <dcterms:modified xsi:type="dcterms:W3CDTF">2021-03-24T06:40:23Z</dcterms:modified>
</cp:coreProperties>
</file>