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4" r:id="rId3"/>
    <p:sldId id="337" r:id="rId4"/>
    <p:sldId id="338" r:id="rId5"/>
    <p:sldId id="339" r:id="rId6"/>
    <p:sldId id="340" r:id="rId7"/>
    <p:sldId id="341" r:id="rId8"/>
    <p:sldId id="344" r:id="rId9"/>
    <p:sldId id="350" r:id="rId10"/>
    <p:sldId id="349" r:id="rId11"/>
    <p:sldId id="345" r:id="rId12"/>
    <p:sldId id="346" r:id="rId13"/>
    <p:sldId id="348" r:id="rId14"/>
    <p:sldId id="347" r:id="rId15"/>
    <p:sldId id="319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1" autoAdjust="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2D838-D025-455F-B40D-5D9047EEBD32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71FA8-CFE3-401C-B3FB-5A3A18929A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78115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339F0-DFC4-4DCB-83B4-D1A19F502B38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47750-4267-4B07-BDB5-0BB15FEDBA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393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CF59-B34C-4C3B-9A8E-13D17E97674D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411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606B-934C-4CE6-A0F4-8454ABEEA7C4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79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5DC-E442-4B63-A4BF-548ED8304FD6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4381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4AC8-E586-48B0-A500-3782400D56AD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297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E021B-CEA3-4000-A497-618828F21DD9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7100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D059-C174-48B2-B082-81CFABF89174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634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9B95-0776-4618-9F8A-44651ACC6F3E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86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D146-5F3D-45B2-A1CE-66226B81194C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269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5DBB-149E-4B87-BCFA-6BCF3553B493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253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C54C-9691-409B-9E86-434FD826BA17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310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7F-EC57-467C-B1DB-4B83DC39C6CC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041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DCE91-67D7-4525-A1F5-0104BBA907E2}" type="datetime1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172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708920"/>
            <a:ext cx="6428535" cy="909815"/>
          </a:xfrm>
        </p:spPr>
        <p:txBody>
          <a:bodyPr>
            <a:normAutofit fontScale="90000"/>
          </a:bodyPr>
          <a:lstStyle/>
          <a:p>
            <a:r>
              <a:rPr lang="cs-CZ" sz="2000" dirty="0"/>
              <a:t>CZ.02.3.68/0.0/0.0/15_005/0000331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1772816"/>
            <a:ext cx="5544616" cy="792088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Místní akční plán rozvoje vzdělávání v území ORP Rychnov nad </a:t>
            </a:r>
            <a:r>
              <a:rPr lang="cs-CZ" sz="2800" dirty="0" smtClean="0">
                <a:solidFill>
                  <a:schemeClr val="tx1"/>
                </a:solidFill>
              </a:rPr>
              <a:t>Kněžnou</a:t>
            </a:r>
            <a:endParaRPr lang="cs-CZ" sz="28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5" y="6098858"/>
            <a:ext cx="3855639" cy="759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96640" y="3573016"/>
            <a:ext cx="539340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</a:rPr>
              <a:t>Konference</a:t>
            </a:r>
          </a:p>
          <a:p>
            <a:pPr algn="ctr"/>
            <a:r>
              <a:rPr lang="cs-CZ" sz="2800" b="1" dirty="0" smtClean="0">
                <a:solidFill>
                  <a:srgbClr val="00B050"/>
                </a:solidFill>
              </a:rPr>
              <a:t>MAP rozvoje vzdělávání</a:t>
            </a:r>
          </a:p>
          <a:p>
            <a:pPr algn="ctr"/>
            <a:r>
              <a:rPr lang="cs-CZ" sz="2800" b="1" dirty="0" smtClean="0">
                <a:solidFill>
                  <a:srgbClr val="00B050"/>
                </a:solidFill>
              </a:rPr>
              <a:t>v území ORP Rychnov nad Kněžnou</a:t>
            </a:r>
          </a:p>
          <a:p>
            <a:pPr algn="ctr"/>
            <a:endParaRPr lang="cs-CZ" sz="2800" b="1" dirty="0" smtClean="0">
              <a:solidFill>
                <a:srgbClr val="00B05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B050"/>
                </a:solidFill>
              </a:rPr>
              <a:t>Dotační příležitosti</a:t>
            </a:r>
            <a:endParaRPr lang="cs-CZ" sz="2800" b="1" dirty="0">
              <a:solidFill>
                <a:srgbClr val="00B05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8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20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1259632" y="1196752"/>
            <a:ext cx="684076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Šablony I.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653117"/>
            <a:ext cx="8748464" cy="458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2260317"/>
            <a:ext cx="712879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Vyhlášení z MŠMT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Animační podpora  MAS → Sdružení SPLAV, z.s. zdarma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Výzva:	2018-19 – MŠ, ZŠ, ŠD, ŠK, SŠ, ZUŠ, DDM, SVČ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Finanční limit:	300 000Kč + 2 500 Kč á dítě/žák á projekt</a:t>
            </a:r>
          </a:p>
          <a:p>
            <a:pPr marL="2171700" lvl="4" indent="-342900">
              <a:spcBef>
                <a:spcPts val="600"/>
              </a:spcBef>
              <a:tabLst>
                <a:tab pos="2244725" algn="l"/>
              </a:tabLst>
            </a:pPr>
            <a:r>
              <a:rPr lang="cs-CZ" sz="2000" dirty="0" smtClean="0"/>
              <a:t>	 – </a:t>
            </a:r>
            <a:r>
              <a:rPr lang="cs-CZ" sz="2000" b="1" dirty="0" smtClean="0"/>
              <a:t>MŠ, ZŠ, SŠ</a:t>
            </a:r>
          </a:p>
          <a:p>
            <a:pPr marL="2171700" lvl="4" indent="-342900">
              <a:spcBef>
                <a:spcPts val="600"/>
              </a:spcBef>
              <a:tabLst>
                <a:tab pos="2244725" algn="l"/>
              </a:tabLst>
            </a:pPr>
            <a:r>
              <a:rPr lang="cs-CZ" sz="2000" dirty="0" smtClean="0"/>
              <a:t>	100 000Kč + 1 800 Kč á dítě/žák á projekt</a:t>
            </a:r>
          </a:p>
          <a:p>
            <a:pPr marL="2171700" lvl="4" indent="-342900">
              <a:spcBef>
                <a:spcPts val="600"/>
              </a:spcBef>
              <a:tabLst>
                <a:tab pos="2244725" algn="l"/>
              </a:tabLst>
            </a:pPr>
            <a:r>
              <a:rPr lang="cs-CZ" sz="2000" dirty="0" smtClean="0"/>
              <a:t>	 – </a:t>
            </a:r>
            <a:r>
              <a:rPr lang="cs-CZ" sz="2000" b="1" dirty="0" smtClean="0"/>
              <a:t>ŠD, ŠK, ZUŠ, DDM, SVČ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Financování: 	MŠMT = 100%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Doba realizace:	2 roky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Výběr šablon:	podobný předchozímu projektu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1259632" y="1196752"/>
            <a:ext cx="684076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Projekty zjednodušeného financování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Šablony II.</a:t>
            </a: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2260317"/>
            <a:ext cx="7128792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Vyhlášení z MŠMT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Vyhlášení výzvy:	předpokládá se r. 2020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endParaRPr lang="cs-CZ" sz="2000" dirty="0" smtClean="0"/>
          </a:p>
          <a:p>
            <a:pPr marL="342900" indent="-342900" algn="ctr">
              <a:spcBef>
                <a:spcPts val="600"/>
              </a:spcBef>
              <a:tabLst>
                <a:tab pos="2244725" algn="l"/>
              </a:tabLst>
            </a:pPr>
            <a:r>
              <a:rPr lang="cs-CZ" sz="8800" dirty="0" smtClean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1259632" y="1196752"/>
            <a:ext cx="684076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Projekty zjednodušeného financování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Šablony III.</a:t>
            </a: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1844824"/>
            <a:ext cx="712879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Vyhlášení z MŠMT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Výzva:	16.11.2017 – MŠ, ZŠ, SŠ, ZUŠ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Finanční limit:	max. 8 mil. Kč + 100 000 Kč á IZO</a:t>
            </a:r>
          </a:p>
          <a:p>
            <a:pPr marL="2171700" lvl="4" indent="-342900">
              <a:spcBef>
                <a:spcPts val="600"/>
              </a:spcBef>
              <a:tabLst>
                <a:tab pos="2244725" algn="l"/>
              </a:tabLst>
            </a:pPr>
            <a:r>
              <a:rPr lang="cs-CZ" sz="2000" dirty="0" smtClean="0"/>
              <a:t>	 – </a:t>
            </a:r>
            <a:r>
              <a:rPr lang="cs-CZ" sz="2000" b="1" dirty="0" smtClean="0"/>
              <a:t>MŠ, ZŠ, ZUŠ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Financování: 	MŠMT = 100%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Doba realizace:	3-4 roky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endParaRPr lang="cs-CZ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Více info viz prezentace Petra Kulíška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1259632" y="1196752"/>
            <a:ext cx="68407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MAP II. + implementace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1916832"/>
            <a:ext cx="712879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Vyhlášení výzev:	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MŠMT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OP ŽP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kraj, obec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nadace, fondy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endParaRPr lang="cs-CZ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Koordinátor dotačních příležitostí ve vzdělání</a:t>
            </a:r>
          </a:p>
          <a:p>
            <a:pPr marL="1257300" lvl="2" indent="-342900">
              <a:spcBef>
                <a:spcPts val="600"/>
              </a:spcBef>
              <a:tabLst>
                <a:tab pos="2244725" algn="l"/>
              </a:tabLst>
            </a:pPr>
            <a:r>
              <a:rPr lang="cs-CZ" sz="2000" dirty="0" smtClean="0"/>
              <a:t>		- je potřeba na území ORP RK</a:t>
            </a:r>
            <a:r>
              <a:rPr lang="cs-CZ" sz="4000" dirty="0" smtClean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1259632" y="1196752"/>
            <a:ext cx="68407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Další dotační možnosti</a:t>
            </a: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1988840"/>
            <a:ext cx="5472608" cy="576064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Děkujeme Vám za pozornost.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999614"/>
            <a:ext cx="4359696" cy="85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259632" y="2852936"/>
            <a:ext cx="4680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r>
              <a:rPr lang="cs-CZ" sz="2000" dirty="0" smtClean="0"/>
              <a:t>Sdružení SPLAV, z. s. </a:t>
            </a:r>
            <a:br>
              <a:rPr lang="cs-CZ" sz="2000" dirty="0" smtClean="0"/>
            </a:br>
            <a:r>
              <a:rPr lang="cs-CZ" sz="2000" dirty="0" smtClean="0"/>
              <a:t>Javornická 1560</a:t>
            </a:r>
            <a:br>
              <a:rPr lang="cs-CZ" sz="2000" dirty="0" smtClean="0"/>
            </a:br>
            <a:r>
              <a:rPr lang="cs-CZ" sz="2000" dirty="0" smtClean="0"/>
              <a:t>Rychnov nad Kněžnou </a:t>
            </a:r>
            <a:br>
              <a:rPr lang="cs-CZ" sz="2000" dirty="0" smtClean="0"/>
            </a:br>
            <a:r>
              <a:rPr lang="cs-CZ" sz="2000" dirty="0" smtClean="0"/>
              <a:t>info@</a:t>
            </a:r>
            <a:r>
              <a:rPr lang="cs-CZ" sz="2000" dirty="0" err="1" smtClean="0"/>
              <a:t>sdruzenisplav.cz</a:t>
            </a: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934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96752"/>
            <a:ext cx="7128792" cy="792088"/>
          </a:xfrm>
        </p:spPr>
        <p:txBody>
          <a:bodyPr>
            <a:normAutofit/>
          </a:bodyPr>
          <a:lstStyle/>
          <a:p>
            <a:pPr marL="342900" indent="-342900" algn="l"/>
            <a:r>
              <a:rPr lang="cs-CZ" sz="2700" b="1" dirty="0" smtClean="0">
                <a:solidFill>
                  <a:srgbClr val="00B050"/>
                </a:solidFill>
              </a:rPr>
              <a:t>Integrovaný regionální operační program = IROP</a:t>
            </a:r>
          </a:p>
          <a:p>
            <a:pPr marL="342900" indent="-342900" algn="l"/>
            <a:endParaRPr lang="cs-CZ" sz="2700" b="1" dirty="0" smtClean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2060848"/>
            <a:ext cx="71287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Vyhlášení z MMR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Výzva:	v r. 2016 – MŠ, ZŠ</a:t>
            </a:r>
          </a:p>
          <a:p>
            <a:pPr marL="342900" indent="-342900">
              <a:spcBef>
                <a:spcPts val="600"/>
              </a:spcBef>
              <a:tabLst>
                <a:tab pos="2244725" algn="l"/>
              </a:tabLst>
            </a:pPr>
            <a:r>
              <a:rPr lang="cs-CZ" sz="2000" dirty="0" smtClean="0"/>
              <a:t>		v r. 2017 – SŠ, zájmové a neformální </a:t>
            </a:r>
            <a:r>
              <a:rPr lang="cs-CZ" sz="2000" dirty="0" err="1" smtClean="0"/>
              <a:t>vzděl</a:t>
            </a:r>
            <a:r>
              <a:rPr lang="cs-CZ" sz="2000" dirty="0" smtClean="0"/>
              <a:t>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Finanční limit:	99 mil. Kč á projekt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Financování: 	EU + stát = 90%, žadatel = 10%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Doba realizace:	1.1.2014 – 28.6.2019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Podmínka:	projekty v MAP, KAP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endParaRPr lang="cs-CZ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Další výzvy:	</a:t>
            </a:r>
            <a:r>
              <a:rPr lang="cs-CZ" sz="2000" b="1" dirty="0" smtClean="0"/>
              <a:t>nejsou plánované</a:t>
            </a:r>
            <a:endParaRPr lang="cs-CZ" sz="2000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24744"/>
            <a:ext cx="7056784" cy="864096"/>
          </a:xfrm>
        </p:spPr>
        <p:txBody>
          <a:bodyPr>
            <a:normAutofit fontScale="92500"/>
          </a:bodyPr>
          <a:lstStyle/>
          <a:p>
            <a:pPr marL="342900" indent="-342900" algn="l"/>
            <a:r>
              <a:rPr lang="cs-CZ" sz="2700" b="1" dirty="0" smtClean="0">
                <a:solidFill>
                  <a:srgbClr val="00B050"/>
                </a:solidFill>
              </a:rPr>
              <a:t>Programový rámec IROP Strategie komunitně vedeného místního rozvoje MAS Sdružení SPLAV</a:t>
            </a:r>
            <a:endParaRPr lang="cs-CZ" sz="2700" b="1" dirty="0" smtClean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2116301"/>
            <a:ext cx="712879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Vyhlášení z MMR → MAS → </a:t>
            </a:r>
            <a:r>
              <a:rPr lang="cs-CZ" sz="2000" b="1" dirty="0" smtClean="0"/>
              <a:t>Sdružení SPLAV, z.s.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Výzva:	v r. 2017 – MŠ, ZŠ, SŠ, zájmové a neformální 			</a:t>
            </a:r>
            <a:r>
              <a:rPr lang="cs-CZ" sz="2000" dirty="0" err="1" smtClean="0"/>
              <a:t>vzděl</a:t>
            </a:r>
            <a:r>
              <a:rPr lang="cs-CZ" sz="2000" dirty="0" smtClean="0"/>
              <a:t>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Finanční limit:	1,2 mil. Kč á projekt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Financování: 	EU = 95%, žadatel = 5%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Doba realizace:	1.1.2016 – 31.12.2019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Podmínka:	projekty v MAP, KAP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endParaRPr lang="cs-CZ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Další výzvy:	r. 2018, 2019, 2020</a:t>
            </a:r>
            <a:endParaRPr lang="cs-CZ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1985059"/>
            <a:ext cx="712879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altLang="cs-CZ" sz="2000" b="1" u="sng" dirty="0" smtClean="0"/>
              <a:t>Výzva:</a:t>
            </a:r>
            <a:r>
              <a:rPr lang="cs-CZ" altLang="cs-CZ" sz="2000" b="1" dirty="0" smtClean="0"/>
              <a:t>	VÝCHOVA A VZDĚLÁVÁNÍ – INVESTICE I.</a:t>
            </a:r>
            <a:endParaRPr lang="cs-CZ" altLang="cs-CZ" sz="2000" dirty="0" smtClean="0"/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b="1" u="sng" dirty="0" smtClean="0"/>
              <a:t>Žadatelé:</a:t>
            </a:r>
            <a:r>
              <a:rPr lang="cs-CZ" sz="2000" dirty="0" smtClean="0"/>
              <a:t> 	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pt-BR" sz="2000" dirty="0" smtClean="0"/>
              <a:t>zařízení péče o děti do 3 let</a:t>
            </a:r>
            <a:r>
              <a:rPr lang="cs-CZ" sz="2000" dirty="0" smtClean="0"/>
              <a:t> - MŠ, dětské skupiny, služby (spolky) péče o děti, lesní školky, mateřská centra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školy a školská zařízení v oblasti předškolního, základního, středního vzdělávání a vyšší odborné školy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kraje a jejich organizace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obce, organizační složky státu a jejich organizace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NNO, církve a její organizace (vykonávají činnost v oblasti práce s dětmi a mládeží, v oblasti školství, nebo v oblasti vzdělávání, školení a osvěty)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další subjekty podílející se na realizaci vzdělávacích aktivit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1259632" y="1124744"/>
            <a:ext cx="7056784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Programový rámec IROP Strategie komunitně vedeného místního rozvoje MAS Sdružení SPLAV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2066940"/>
            <a:ext cx="712879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b="1" u="sng" dirty="0" smtClean="0"/>
              <a:t>Přijatelné výdaje</a:t>
            </a:r>
            <a:r>
              <a:rPr lang="cs-CZ" sz="2000" dirty="0" smtClean="0"/>
              <a:t>: 250 000 Kč - 1 200 000 Kč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b="1" u="sng" dirty="0" smtClean="0"/>
              <a:t>Financování:</a:t>
            </a:r>
            <a:r>
              <a:rPr lang="cs-CZ" sz="2000" dirty="0" smtClean="0"/>
              <a:t>	ex-post (nutné předfinancovat projekt)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b="1" u="sng" dirty="0" smtClean="0"/>
              <a:t>Podporované aktivity: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ve vazbě na </a:t>
            </a:r>
            <a:r>
              <a:rPr lang="cs-CZ" sz="2000" b="1" dirty="0" smtClean="0"/>
              <a:t>klíčové kompetence: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komunikace v cizích jazycích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práce s digitálními technologiemi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přírodní vědy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technické a řemeslné obory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zabezpečení bezbariérovosti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rozšiřování kapacit kmenových učeben (v odůvodněných případech SVL)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1259632" y="1124744"/>
            <a:ext cx="7056784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Programový rámec IROP Strategie komunitně vedeného místního rozvoje MAS Sdružení SPLAV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2106429"/>
            <a:ext cx="712879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b="1" u="sng" dirty="0" smtClean="0"/>
              <a:t>Podporované aktivity: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stavby, stavební úpravy a pořízení vybavení spojené s výstavbou nové a rekonstrukcí stávající infrastruktury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nákup vybavení budov a učeben a kompenzačních pomůcek a vybavení (v souvislosti s projektem)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zajištění vnitřní konektivity škol a připojení k internetu (podle předepsaného standardu)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pořízení bezpečnostních prvků a zařízení, osvětlení, zabezpečení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úpravy venkovního prostranství (zeleň v okolí budov a herní prvky)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1259632" y="1124744"/>
            <a:ext cx="7056784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Programový rámec IROP Strategie komunitně vedeného místního rozvoje MAS Sdružení SPLAV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2071876"/>
            <a:ext cx="71287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b="1" u="sng" dirty="0" smtClean="0"/>
              <a:t>Typické příklady projektů: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Stavební úpravy a přístavba MŠ vedoucí k </a:t>
            </a:r>
            <a:r>
              <a:rPr lang="cs-CZ" sz="2000" b="1" dirty="0" smtClean="0"/>
              <a:t>navýšení kapacity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Rekonstrukce a vybavení učebny přírodních věd a venkovní učebna – ZŠ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dirty="0" smtClean="0"/>
              <a:t>Infrastruktura pro polytechnickou výchovu v ZŠ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435100" algn="l"/>
                <a:tab pos="2244725" algn="l"/>
              </a:tabLst>
            </a:pPr>
            <a:r>
              <a:rPr lang="cs-CZ" sz="2000" b="1" dirty="0" smtClean="0"/>
              <a:t>Zvýšení kvality vzdělávání v rámci předmětu Svět práce</a:t>
            </a:r>
            <a:r>
              <a:rPr lang="cs-CZ" sz="2000" dirty="0" smtClean="0"/>
              <a:t> - modernizace učebny kuchyňky pro výuku pracovních činností, řemeslnou výrobu v rámci výuky zaměřené na výrobu jídel, dílničky pro 1. stupeň a především výuku v rámci předmětu Svět práce (stavební úpravy učebny, bezbariérový přístup).</a:t>
            </a:r>
            <a:endParaRPr lang="cs-CZ" sz="2000" b="1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1259632" y="1124744"/>
            <a:ext cx="7056784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Programový rámec IROP Strategie komunitně vedeného místního rozvoje MAS Sdružení SPLAV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2260317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Vyhlášení z MŠMT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Animační podpora  MAS → Sdružení SPLAV, z.s. zdarma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Výzva:	v r. 2016, 2017 – MŠ, ZŠ, SŠ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Finanční limit:	200 000Kč + 2 200 Kč á dítě/žák á projekt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Financování: 	MŠMT = 100%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Doba realizace:	2 roky</a:t>
            </a:r>
          </a:p>
          <a:p>
            <a:pPr marL="1714500" lvl="3" indent="-342900">
              <a:spcBef>
                <a:spcPts val="600"/>
              </a:spcBef>
              <a:tabLst>
                <a:tab pos="2244725" algn="l"/>
              </a:tabLst>
            </a:pPr>
            <a:r>
              <a:rPr lang="cs-CZ" sz="2000" dirty="0" smtClean="0"/>
              <a:t>		1.9.2016 – nejpozději do 31.12.2019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Nejčastější výběr šablon – Školní asistent MŠ, ZŠ; Chůva; Sdílení zkušeností MŠ, ZŠ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endParaRPr lang="cs-CZ" sz="20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1259632" y="1196752"/>
            <a:ext cx="684076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Projekty zjednodušeného financování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Šablony I.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2504" y="6093296"/>
            <a:ext cx="3883887" cy="76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9" name="Picture 6" descr="C:\Users\Splav\Desktop\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972438" cy="9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1259632" y="1196752"/>
            <a:ext cx="684076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Šablony I.</a:t>
            </a:r>
          </a:p>
        </p:txBody>
      </p:sp>
      <p:pic>
        <p:nvPicPr>
          <p:cNvPr id="2050" name="Picture 2" descr="C:\Users\Martinka\Desktop\index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9367" y="1772816"/>
            <a:ext cx="8725121" cy="41688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2776</TotalTime>
  <Words>385</Words>
  <Application>Microsoft Office PowerPoint</Application>
  <PresentationFormat>Předvádění na obrazovce (4:3)</PresentationFormat>
  <Paragraphs>141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CZ.02.3.68/0.0/0.0/15_005/0000331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CZ.02.3.68/0.0/0.0/15_005/0000331</dc:title>
  <dc:creator>Splav</dc:creator>
  <cp:lastModifiedBy>Martinka</cp:lastModifiedBy>
  <cp:revision>305</cp:revision>
  <cp:lastPrinted>2016-04-27T07:03:39Z</cp:lastPrinted>
  <dcterms:created xsi:type="dcterms:W3CDTF">2016-04-18T10:00:45Z</dcterms:created>
  <dcterms:modified xsi:type="dcterms:W3CDTF">2017-11-22T10:25:49Z</dcterms:modified>
</cp:coreProperties>
</file>