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4" r:id="rId3"/>
    <p:sldId id="325" r:id="rId4"/>
    <p:sldId id="329" r:id="rId5"/>
    <p:sldId id="326" r:id="rId6"/>
    <p:sldId id="257" r:id="rId7"/>
    <p:sldId id="328" r:id="rId8"/>
    <p:sldId id="311" r:id="rId9"/>
    <p:sldId id="322" r:id="rId10"/>
    <p:sldId id="312" r:id="rId11"/>
    <p:sldId id="320" r:id="rId12"/>
    <p:sldId id="335" r:id="rId13"/>
    <p:sldId id="313" r:id="rId14"/>
    <p:sldId id="314" r:id="rId15"/>
    <p:sldId id="330" r:id="rId16"/>
    <p:sldId id="315" r:id="rId17"/>
    <p:sldId id="333" r:id="rId18"/>
    <p:sldId id="334" r:id="rId19"/>
    <p:sldId id="336" r:id="rId20"/>
    <p:sldId id="316" r:id="rId21"/>
    <p:sldId id="317" r:id="rId22"/>
    <p:sldId id="331" r:id="rId23"/>
    <p:sldId id="321" r:id="rId24"/>
    <p:sldId id="332" r:id="rId25"/>
    <p:sldId id="319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1" autoAdjust="0"/>
  </p:normalViewPr>
  <p:slideViewPr>
    <p:cSldViewPr>
      <p:cViewPr>
        <p:scale>
          <a:sx n="87" d="100"/>
          <a:sy n="87" d="100"/>
        </p:scale>
        <p:origin x="-2208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ocuments\MAP\data%20k%20map&#367;m%20(obnoveno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zivatel\Downloads\MAS_v&#253;b&#283;r_da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0.0.200\splav\MAP\MAP%20DOKUMENT\MAP%20Ak&#269;n&#237;%20pl&#225;n\Ak&#269;n&#237;%20pl&#225;n%20-%20statistika%20k%2013.11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0.0.200\splav\MAP\MAP%20DOKUMENT\MAP%20Ak&#269;n&#237;%20pl&#225;n\Ak&#269;n&#237;%20pl&#225;n%20-%20statistika%20k%2013.11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0.0.200\splav\MAP\MAP%20DOKUMENT\MAP%20Ak&#269;n&#237;%20pl&#225;n\Ak&#269;n&#237;%20pl&#225;n%20-%20statistika%20k%2013.11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0.10643285214348212"/>
          <c:y val="6.9919072615923089E-2"/>
          <c:w val="0.72649759405074366"/>
          <c:h val="0.73694918343540483"/>
        </c:manualLayout>
      </c:layout>
      <c:lineChart>
        <c:grouping val="standard"/>
        <c:ser>
          <c:idx val="0"/>
          <c:order val="0"/>
          <c:tx>
            <c:strRef>
              <c:f>List2!$B$2</c:f>
              <c:strCache>
                <c:ptCount val="1"/>
                <c:pt idx="0">
                  <c:v>MŠ</c:v>
                </c:pt>
              </c:strCache>
            </c:strRef>
          </c:tx>
          <c:cat>
            <c:strRef>
              <c:f>List2!$A$3:$A$13</c:f>
              <c:strCache>
                <c:ptCount val="11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  <c:pt idx="10">
                  <c:v>2015/16</c:v>
                </c:pt>
              </c:strCache>
            </c:strRef>
          </c:cat>
          <c:val>
            <c:numRef>
              <c:f>List2!$B$3:$B$13</c:f>
              <c:numCache>
                <c:formatCode>#,##0</c:formatCode>
                <c:ptCount val="11"/>
                <c:pt idx="0">
                  <c:v>1056</c:v>
                </c:pt>
                <c:pt idx="1">
                  <c:v>1046</c:v>
                </c:pt>
                <c:pt idx="2">
                  <c:v>1119</c:v>
                </c:pt>
                <c:pt idx="3">
                  <c:v>1132</c:v>
                </c:pt>
                <c:pt idx="4">
                  <c:v>1164</c:v>
                </c:pt>
                <c:pt idx="5">
                  <c:v>1179</c:v>
                </c:pt>
                <c:pt idx="6">
                  <c:v>1216</c:v>
                </c:pt>
                <c:pt idx="7">
                  <c:v>1281</c:v>
                </c:pt>
                <c:pt idx="8">
                  <c:v>1282</c:v>
                </c:pt>
                <c:pt idx="9">
                  <c:v>1295</c:v>
                </c:pt>
                <c:pt idx="10">
                  <c:v>1317</c:v>
                </c:pt>
              </c:numCache>
            </c:numRef>
          </c:val>
        </c:ser>
        <c:ser>
          <c:idx val="1"/>
          <c:order val="1"/>
          <c:tx>
            <c:strRef>
              <c:f>List2!$C$2</c:f>
              <c:strCache>
                <c:ptCount val="1"/>
                <c:pt idx="0">
                  <c:v>ZŠ</c:v>
                </c:pt>
              </c:strCache>
            </c:strRef>
          </c:tx>
          <c:cat>
            <c:strRef>
              <c:f>List2!$A$3:$A$13</c:f>
              <c:strCache>
                <c:ptCount val="11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  <c:pt idx="10">
                  <c:v>2015/16</c:v>
                </c:pt>
              </c:strCache>
            </c:strRef>
          </c:cat>
          <c:val>
            <c:numRef>
              <c:f>List2!$C$3:$C$13</c:f>
              <c:numCache>
                <c:formatCode>#,##0</c:formatCode>
                <c:ptCount val="11"/>
                <c:pt idx="0">
                  <c:v>3153</c:v>
                </c:pt>
                <c:pt idx="1">
                  <c:v>3045</c:v>
                </c:pt>
                <c:pt idx="2">
                  <c:v>2920</c:v>
                </c:pt>
                <c:pt idx="3">
                  <c:v>2779</c:v>
                </c:pt>
                <c:pt idx="4">
                  <c:v>2729</c:v>
                </c:pt>
                <c:pt idx="5">
                  <c:v>2733</c:v>
                </c:pt>
                <c:pt idx="6">
                  <c:v>2848</c:v>
                </c:pt>
                <c:pt idx="7">
                  <c:v>2821</c:v>
                </c:pt>
                <c:pt idx="8">
                  <c:v>2645</c:v>
                </c:pt>
                <c:pt idx="9">
                  <c:v>2775</c:v>
                </c:pt>
                <c:pt idx="10">
                  <c:v>2847</c:v>
                </c:pt>
              </c:numCache>
            </c:numRef>
          </c:val>
        </c:ser>
        <c:marker val="1"/>
        <c:axId val="89000576"/>
        <c:axId val="89502080"/>
      </c:lineChart>
      <c:catAx>
        <c:axId val="89000576"/>
        <c:scaling>
          <c:orientation val="minMax"/>
        </c:scaling>
        <c:axPos val="b"/>
        <c:tickLblPos val="nextTo"/>
        <c:crossAx val="89502080"/>
        <c:crosses val="autoZero"/>
        <c:auto val="1"/>
        <c:lblAlgn val="ctr"/>
        <c:lblOffset val="100"/>
      </c:catAx>
      <c:valAx>
        <c:axId val="89502080"/>
        <c:scaling>
          <c:orientation val="minMax"/>
        </c:scaling>
        <c:axPos val="l"/>
        <c:majorGridlines/>
        <c:numFmt formatCode="#,##0" sourceLinked="1"/>
        <c:tickLblPos val="nextTo"/>
        <c:crossAx val="8900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26377952755906"/>
          <c:y val="0.47183836395450629"/>
          <c:w val="0.11984733158355212"/>
          <c:h val="0.24150845727617401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'Věk 0-15 let'!$A$30</c:f>
              <c:strCache>
                <c:ptCount val="1"/>
                <c:pt idx="0">
                  <c:v>Děti MŠ</c:v>
                </c:pt>
              </c:strCache>
            </c:strRef>
          </c:tx>
          <c:cat>
            <c:numRef>
              <c:f>'Věk 0-15 let'!$B$29:$K$29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'Věk 0-15 let'!$B$30:$K$30</c:f>
              <c:numCache>
                <c:formatCode>0.0</c:formatCode>
                <c:ptCount val="10"/>
                <c:pt idx="0" formatCode="General">
                  <c:v>100</c:v>
                </c:pt>
                <c:pt idx="1">
                  <c:v>100.97777777777775</c:v>
                </c:pt>
                <c:pt idx="2">
                  <c:v>101.51111111111112</c:v>
                </c:pt>
                <c:pt idx="3">
                  <c:v>99.111111111111114</c:v>
                </c:pt>
                <c:pt idx="4">
                  <c:v>98.783111111111111</c:v>
                </c:pt>
                <c:pt idx="5">
                  <c:v>97.33039111111097</c:v>
                </c:pt>
                <c:pt idx="6">
                  <c:v>96.445087200000017</c:v>
                </c:pt>
                <c:pt idx="7">
                  <c:v>95.480636327999989</c:v>
                </c:pt>
                <c:pt idx="8">
                  <c:v>94.525829964720003</c:v>
                </c:pt>
                <c:pt idx="9" formatCode="General">
                  <c:v>93.580571665072796</c:v>
                </c:pt>
              </c:numCache>
            </c:numRef>
          </c:val>
        </c:ser>
        <c:ser>
          <c:idx val="1"/>
          <c:order val="1"/>
          <c:tx>
            <c:strRef>
              <c:f>'Věk 0-15 let'!$A$31</c:f>
              <c:strCache>
                <c:ptCount val="1"/>
                <c:pt idx="0">
                  <c:v>Žáci ZŠ</c:v>
                </c:pt>
              </c:strCache>
            </c:strRef>
          </c:tx>
          <c:cat>
            <c:numRef>
              <c:f>'Věk 0-15 let'!$B$29:$K$29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'Věk 0-15 let'!$B$31:$K$31</c:f>
              <c:numCache>
                <c:formatCode>General</c:formatCode>
                <c:ptCount val="10"/>
                <c:pt idx="0">
                  <c:v>100</c:v>
                </c:pt>
                <c:pt idx="1">
                  <c:v>100.60919890344177</c:v>
                </c:pt>
                <c:pt idx="2">
                  <c:v>101.40115747791667</c:v>
                </c:pt>
                <c:pt idx="3">
                  <c:v>102.65001522997262</c:v>
                </c:pt>
                <c:pt idx="4">
                  <c:v>102.07127627170271</c:v>
                </c:pt>
                <c:pt idx="5">
                  <c:v>103.71611331099606</c:v>
                </c:pt>
                <c:pt idx="6">
                  <c:v>103.35059396893089</c:v>
                </c:pt>
                <c:pt idx="7">
                  <c:v>103.32957660676205</c:v>
                </c:pt>
                <c:pt idx="8">
                  <c:v>102.61854706061528</c:v>
                </c:pt>
                <c:pt idx="9">
                  <c:v>101.27953795309146</c:v>
                </c:pt>
              </c:numCache>
            </c:numRef>
          </c:val>
        </c:ser>
        <c:marker val="1"/>
        <c:axId val="89563520"/>
        <c:axId val="89565056"/>
      </c:lineChart>
      <c:catAx>
        <c:axId val="89563520"/>
        <c:scaling>
          <c:orientation val="minMax"/>
        </c:scaling>
        <c:axPos val="b"/>
        <c:numFmt formatCode="General" sourceLinked="1"/>
        <c:tickLblPos val="nextTo"/>
        <c:crossAx val="89565056"/>
        <c:crosses val="autoZero"/>
        <c:auto val="1"/>
        <c:lblAlgn val="ctr"/>
        <c:lblOffset val="100"/>
      </c:catAx>
      <c:valAx>
        <c:axId val="89565056"/>
        <c:scaling>
          <c:orientation val="minMax"/>
        </c:scaling>
        <c:axPos val="l"/>
        <c:majorGridlines/>
        <c:numFmt formatCode="General" sourceLinked="1"/>
        <c:tickLblPos val="nextTo"/>
        <c:crossAx val="89563520"/>
        <c:crosses val="autoZero"/>
        <c:crossBetween val="between"/>
      </c:valAx>
    </c:plotArea>
    <c:legend>
      <c:legendPos val="r"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 sz="1400" b="0" dirty="0" smtClean="0"/>
              <a:t>Počet </a:t>
            </a:r>
            <a:r>
              <a:rPr lang="cs-CZ" sz="1400" b="0" dirty="0"/>
              <a:t>záměrů</a:t>
            </a:r>
          </a:p>
        </c:rich>
      </c:tx>
    </c:title>
    <c:plotArea>
      <c:layout/>
      <c:pieChart>
        <c:varyColors val="1"/>
        <c:firstSliceAng val="0"/>
      </c:pieChart>
    </c:plotArea>
    <c:legend>
      <c:legendPos val="r"/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600"/>
            </a:pPr>
            <a:r>
              <a:rPr lang="cs-CZ" sz="1600" b="1" u="sng" dirty="0" smtClean="0"/>
              <a:t>Počet </a:t>
            </a:r>
            <a:r>
              <a:rPr lang="cs-CZ" sz="1600" b="1" u="sng" dirty="0"/>
              <a:t>záměrů</a:t>
            </a:r>
          </a:p>
        </c:rich>
      </c:tx>
    </c:title>
    <c:plotArea>
      <c:layout>
        <c:manualLayout>
          <c:layoutTarget val="inner"/>
          <c:xMode val="edge"/>
          <c:yMode val="edge"/>
          <c:x val="0.1472757367236974"/>
          <c:y val="0.18450986066147701"/>
          <c:w val="0.54665432139484504"/>
          <c:h val="0.8136250364946539"/>
        </c:manualLayout>
      </c:layout>
      <c:pieChart>
        <c:varyColors val="1"/>
        <c:ser>
          <c:idx val="0"/>
          <c:order val="0"/>
          <c:tx>
            <c:strRef>
              <c:f>List2!$G$30</c:f>
              <c:strCache>
                <c:ptCount val="1"/>
                <c:pt idx="0">
                  <c:v>počet záměrů</c:v>
                </c:pt>
              </c:strCache>
            </c:strRef>
          </c:tx>
          <c:dLbls>
            <c:numFmt formatCode="General" sourceLinked="0"/>
            <c:showVal val="1"/>
          </c:dLbls>
          <c:cat>
            <c:strRef>
              <c:f>List2!$F$31:$F$35</c:f>
              <c:strCache>
                <c:ptCount val="5"/>
                <c:pt idx="0">
                  <c:v>MŠ</c:v>
                </c:pt>
                <c:pt idx="1">
                  <c:v>ZŠ</c:v>
                </c:pt>
                <c:pt idx="2">
                  <c:v>ZŠ a MŠ</c:v>
                </c:pt>
                <c:pt idx="3">
                  <c:v>neformální</c:v>
                </c:pt>
                <c:pt idx="4">
                  <c:v>ostatní</c:v>
                </c:pt>
              </c:strCache>
            </c:strRef>
          </c:cat>
          <c:val>
            <c:numRef>
              <c:f>List2!$G$31:$G$35</c:f>
              <c:numCache>
                <c:formatCode>General</c:formatCode>
                <c:ptCount val="5"/>
                <c:pt idx="0">
                  <c:v>46</c:v>
                </c:pt>
                <c:pt idx="1">
                  <c:v>89</c:v>
                </c:pt>
                <c:pt idx="2">
                  <c:v>62</c:v>
                </c:pt>
                <c:pt idx="3">
                  <c:v>104</c:v>
                </c:pt>
                <c:pt idx="4">
                  <c:v>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680801959504545"/>
          <c:y val="4.2824963892900858E-2"/>
          <c:w val="0.2966573592517498"/>
          <c:h val="0.48569054342799128"/>
        </c:manualLayout>
      </c:layout>
      <c:txPr>
        <a:bodyPr/>
        <a:lstStyle/>
        <a:p>
          <a:pPr>
            <a:defRPr sz="1800" baseline="0"/>
          </a:pPr>
          <a:endParaRPr lang="cs-CZ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pieChart>
        <c:varyColors val="1"/>
        <c:ser>
          <c:idx val="0"/>
          <c:order val="0"/>
          <c:cat>
            <c:strRef>
              <c:f>List3!$B$321:$B$323</c:f>
              <c:strCache>
                <c:ptCount val="3"/>
                <c:pt idx="0">
                  <c:v>investiční</c:v>
                </c:pt>
                <c:pt idx="1">
                  <c:v>neinvestiční</c:v>
                </c:pt>
                <c:pt idx="2">
                  <c:v>kombinované</c:v>
                </c:pt>
              </c:strCache>
            </c:strRef>
          </c:cat>
          <c:val>
            <c:numRef>
              <c:f>List3!$C$321:$C$323</c:f>
              <c:numCache>
                <c:formatCode>General</c:formatCode>
                <c:ptCount val="3"/>
                <c:pt idx="0">
                  <c:v>202</c:v>
                </c:pt>
                <c:pt idx="1">
                  <c:v>87</c:v>
                </c:pt>
                <c:pt idx="2">
                  <c:v>16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198960146071656"/>
          <c:y val="6.3394345072769698E-2"/>
          <c:w val="0.37810863801701178"/>
          <c:h val="0.87321130985446049"/>
        </c:manualLayout>
      </c:layout>
      <c:txPr>
        <a:bodyPr/>
        <a:lstStyle/>
        <a:p>
          <a:pPr>
            <a:defRPr sz="1800" baseline="0"/>
          </a:pPr>
          <a:endParaRPr lang="cs-CZ"/>
        </a:p>
      </c:txPr>
    </c:legend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2D838-D025-455F-B40D-5D9047EEBD32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71FA8-CFE3-401C-B3FB-5A3A18929A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8115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339F0-DFC4-4DCB-83B4-D1A19F502B38}" type="datetimeFigureOut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47750-4267-4B07-BDB5-0BB15FEDBA2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6393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808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7750-4267-4B07-BDB5-0BB15FEDBA2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735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3CF59-B34C-4C3B-9A8E-13D17E97674D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411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F606B-934C-4CE6-A0F4-8454ABEEA7C4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79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15DC-E442-4B63-A4BF-548ED8304FD6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381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4AC8-E586-48B0-A500-3782400D56AD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297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E021B-CEA3-4000-A497-618828F21DD9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710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D059-C174-48B2-B082-81CFABF89174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634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9B95-0776-4618-9F8A-44651ACC6F3E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86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D146-5F3D-45B2-A1CE-66226B81194C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269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15DBB-149E-4B87-BCFA-6BCF3553B493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253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C54C-9691-409B-9E86-434FD826BA17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310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7F-EC57-467C-B1DB-4B83DC39C6CC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041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DCE91-67D7-4525-A1F5-0104BBA907E2}" type="datetime1">
              <a:rPr lang="cs-CZ" smtClean="0"/>
              <a:pPr/>
              <a:t>21.11.2017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FF66-06B2-4786-92DB-6D65063F3A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172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gif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chart" Target="../charts/char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708920"/>
            <a:ext cx="6428535" cy="909815"/>
          </a:xfrm>
        </p:spPr>
        <p:txBody>
          <a:bodyPr>
            <a:normAutofit fontScale="90000"/>
          </a:bodyPr>
          <a:lstStyle/>
          <a:p>
            <a:r>
              <a:rPr lang="cs-CZ" sz="2000" dirty="0"/>
              <a:t>CZ.02.3.68/0.0/0.0/15_005/0000331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1772816"/>
            <a:ext cx="5544616" cy="792088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Místní akční plán rozvoje vzdělávání v území ORP Rychnov nad </a:t>
            </a:r>
            <a:r>
              <a:rPr lang="cs-CZ" sz="2800" dirty="0" smtClean="0">
                <a:solidFill>
                  <a:schemeClr val="tx1"/>
                </a:solidFill>
              </a:rPr>
              <a:t>Kněžnou</a:t>
            </a:r>
            <a:endParaRPr lang="cs-CZ" sz="28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96640" y="3573016"/>
            <a:ext cx="53934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Konference</a:t>
            </a:r>
          </a:p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MAP rozvoje vzdělávání</a:t>
            </a:r>
          </a:p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v území ORP Rychnov nad Kněžnou</a:t>
            </a:r>
            <a:endParaRPr lang="cs-CZ" sz="2800" b="1" dirty="0">
              <a:solidFill>
                <a:srgbClr val="00B05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9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620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229502" y="1988840"/>
            <a:ext cx="6567182" cy="30931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Dotazníková šetření </a:t>
            </a:r>
            <a:r>
              <a:rPr lang="cs-CZ" sz="2000" dirty="0" smtClean="0"/>
              <a:t>- MŠMT </a:t>
            </a:r>
            <a:r>
              <a:rPr lang="cs-CZ" sz="2000" dirty="0"/>
              <a:t>pro školy; MAS pro </a:t>
            </a:r>
            <a:r>
              <a:rPr lang="cs-CZ" sz="2000" dirty="0" smtClean="0"/>
              <a:t>veřejnost,</a:t>
            </a:r>
          </a:p>
          <a:p>
            <a:pPr marL="800100" lvl="1" indent="-342900">
              <a:spcBef>
                <a:spcPts val="600"/>
              </a:spcBef>
            </a:pPr>
            <a:r>
              <a:rPr lang="cs-CZ" sz="2000" dirty="0" smtClean="0"/>
              <a:t>dotazy z PS na školy a neformální a zájmové vzdělávání</a:t>
            </a: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Předpokládaný </a:t>
            </a:r>
            <a:r>
              <a:rPr lang="cs-CZ" sz="2000" dirty="0"/>
              <a:t>vývoj počtu dětí </a:t>
            </a:r>
            <a:r>
              <a:rPr lang="cs-CZ" sz="2000" dirty="0" smtClean="0"/>
              <a:t>(viz graf)</a:t>
            </a: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Dopravní dostupnost a dojížďka dětí a žáků do škol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Návaznost </a:t>
            </a:r>
            <a:r>
              <a:rPr lang="cs-CZ" sz="2000" dirty="0"/>
              <a:t>na základní </a:t>
            </a:r>
            <a:r>
              <a:rPr lang="cs-CZ" sz="2000" dirty="0" smtClean="0"/>
              <a:t>vzdělání (SŠ, pracovní trh)</a:t>
            </a: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Vyhodnocení poznatků dalších subjektů - PS, ET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Vymezení problémových oblastí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SWOT analýza - prioritní oblasti + celková SWOT</a:t>
            </a:r>
            <a:endParaRPr lang="cs-CZ" sz="2000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Analytická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765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00192700"/>
              </p:ext>
            </p:extLst>
          </p:nvPr>
        </p:nvGraphicFramePr>
        <p:xfrm>
          <a:off x="1907704" y="2780928"/>
          <a:ext cx="5464810" cy="253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Obdélník 1"/>
          <p:cNvSpPr/>
          <p:nvPr/>
        </p:nvSpPr>
        <p:spPr>
          <a:xfrm>
            <a:off x="1187624" y="1951965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/>
              <a:t>Index </a:t>
            </a:r>
            <a:r>
              <a:rPr lang="cs-CZ" sz="2000" dirty="0" smtClean="0"/>
              <a:t> předpokládaného vývoje </a:t>
            </a:r>
            <a:r>
              <a:rPr lang="cs-CZ" sz="2000" dirty="0"/>
              <a:t>počtu dětí 3-14 let (a zároveň i počtu dětí </a:t>
            </a:r>
            <a:r>
              <a:rPr lang="cs-CZ" sz="2000" dirty="0" smtClean="0"/>
              <a:t>MŠ a </a:t>
            </a:r>
            <a:r>
              <a:rPr lang="cs-CZ" sz="2000" dirty="0"/>
              <a:t>žáků ZŠ) </a:t>
            </a:r>
            <a:r>
              <a:rPr lang="cs-CZ" sz="2000" dirty="0" smtClean="0"/>
              <a:t>v </a:t>
            </a:r>
            <a:r>
              <a:rPr lang="cs-CZ" sz="2000" dirty="0"/>
              <a:t>území MAP Rychnovsko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Analytická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49213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87624" y="1951965"/>
            <a:ext cx="698477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Obecné závěry a doporučení, které vyplynuly z diskuzních setkání MAP: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dirty="0" smtClean="0"/>
              <a:t>Zvýšení </a:t>
            </a:r>
            <a:r>
              <a:rPr lang="cs-CZ" sz="2000" dirty="0"/>
              <a:t>prestiže a motivovanosti práce </a:t>
            </a:r>
            <a:r>
              <a:rPr lang="cs-CZ" sz="2000" dirty="0" smtClean="0"/>
              <a:t>učitele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dirty="0" smtClean="0"/>
              <a:t>Podpora spolupráce mezi vzdělávacími subjekty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dirty="0" smtClean="0"/>
              <a:t>Podpora kompetencí důležitých pro uplatnění v praxi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dirty="0" smtClean="0"/>
              <a:t>Finanční podpora vzdělávacích aktivit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2000" dirty="0" smtClean="0"/>
              <a:t>Podpora škol v menších a odlehlejších obcích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endParaRPr lang="cs-CZ" sz="20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Analytická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82001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11560" y="1772816"/>
            <a:ext cx="806489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Vize</a:t>
            </a:r>
            <a:r>
              <a:rPr lang="cs-CZ" sz="2400" dirty="0" smtClean="0"/>
              <a:t> </a:t>
            </a:r>
            <a:r>
              <a:rPr lang="cs-CZ" i="1" dirty="0" smtClean="0"/>
              <a:t>„Všechny děti i mládež v obcích Rychnovska mají dobrý přístup</a:t>
            </a:r>
            <a:br>
              <a:rPr lang="cs-CZ" i="1" dirty="0" smtClean="0"/>
            </a:br>
            <a:r>
              <a:rPr lang="cs-CZ" i="1" dirty="0" smtClean="0"/>
              <a:t>ke kvalitnímu a přínosnému předškolnímu, základnímu i zájmovému </a:t>
            </a:r>
            <a:br>
              <a:rPr lang="cs-CZ" i="1" dirty="0" smtClean="0"/>
            </a:br>
            <a:r>
              <a:rPr lang="cs-CZ" i="1" dirty="0" smtClean="0"/>
              <a:t>a neformálnímu vzdělávání</a:t>
            </a:r>
            <a:r>
              <a:rPr lang="cs-CZ" i="1" dirty="0"/>
              <a:t>.</a:t>
            </a:r>
            <a:endParaRPr lang="cs-CZ" i="1" dirty="0" smtClean="0"/>
          </a:p>
          <a:p>
            <a:pPr algn="just">
              <a:spcBef>
                <a:spcPts val="600"/>
              </a:spcBef>
            </a:pPr>
            <a:r>
              <a:rPr lang="cs-CZ" sz="1700" dirty="0"/>
              <a:t>Výchovu i vzdělávání dětí a mládeže zajišťují vzdělaní a přátelští učitelé s dostatkem času </a:t>
            </a:r>
            <a:r>
              <a:rPr lang="cs-CZ" sz="1700" dirty="0" smtClean="0"/>
              <a:t>na </a:t>
            </a:r>
            <a:r>
              <a:rPr lang="cs-CZ" sz="1700" dirty="0"/>
              <a:t>individuální práci s dětmi. Učitelům je poskytováno průběžné vzdělávání a dostatek času </a:t>
            </a:r>
            <a:r>
              <a:rPr lang="cs-CZ" sz="1700" dirty="0" smtClean="0"/>
              <a:t>ke </a:t>
            </a:r>
            <a:r>
              <a:rPr lang="cs-CZ" sz="1700" dirty="0"/>
              <a:t>studiu nových informací, za svou práci jsou dobře finančně hodnoceni.  Učitelé i rodiče </a:t>
            </a:r>
            <a:r>
              <a:rPr lang="cs-CZ" sz="1700" dirty="0" smtClean="0"/>
              <a:t>při </a:t>
            </a:r>
            <a:r>
              <a:rPr lang="cs-CZ" sz="1700" dirty="0"/>
              <a:t>výchově a vzdělávání dětí a mládeže spolupracují a rovnoměrně se na ni podílejí. </a:t>
            </a:r>
            <a:r>
              <a:rPr lang="cs-CZ" sz="1700" dirty="0" smtClean="0"/>
              <a:t>Děti </a:t>
            </a:r>
            <a:r>
              <a:rPr lang="cs-CZ" sz="1700" dirty="0"/>
              <a:t>i mládež do škol a ostatních vzdělávacích zařízení rádi chodí kvůli přátelskému </a:t>
            </a:r>
            <a:r>
              <a:rPr lang="cs-CZ" sz="1700" dirty="0" smtClean="0"/>
              <a:t>a </a:t>
            </a:r>
            <a:r>
              <a:rPr lang="cs-CZ" sz="1700" dirty="0"/>
              <a:t>podnětnému prostředí umožňujícímu uspět každému z nich. Výuka je vedena různými </a:t>
            </a:r>
            <a:r>
              <a:rPr lang="cs-CZ" sz="1700" dirty="0" smtClean="0"/>
              <a:t>formami </a:t>
            </a:r>
            <a:r>
              <a:rPr lang="cs-CZ" sz="1700" dirty="0"/>
              <a:t>a s různým obsahem umožňujícími získat užitečné znalosti a dovednosti každému </a:t>
            </a:r>
            <a:r>
              <a:rPr lang="cs-CZ" sz="1700" dirty="0" smtClean="0"/>
              <a:t>žáku</a:t>
            </a:r>
            <a:r>
              <a:rPr lang="cs-CZ" sz="1700" dirty="0"/>
              <a:t>. Zájmová činnost je otevřená dětem a mládeži všech stupňů schopností a nadání. </a:t>
            </a:r>
            <a:r>
              <a:rPr lang="cs-CZ" sz="1700" dirty="0" smtClean="0"/>
              <a:t>Vzdělávání </a:t>
            </a:r>
            <a:r>
              <a:rPr lang="cs-CZ" sz="1700" dirty="0"/>
              <a:t>je poskytováno ve zdravém a úpravném prostředí dostatečně vybaveném </a:t>
            </a:r>
            <a:r>
              <a:rPr lang="cs-CZ" sz="1700" dirty="0" smtClean="0"/>
              <a:t>pro </a:t>
            </a:r>
            <a:r>
              <a:rPr lang="cs-CZ" sz="1700" dirty="0"/>
              <a:t>získání znalostí a dovedností potřebných k samostatnému a úspěšnému zapojení </a:t>
            </a:r>
            <a:r>
              <a:rPr lang="cs-CZ" sz="1700" dirty="0" smtClean="0"/>
              <a:t>do </a:t>
            </a:r>
            <a:r>
              <a:rPr lang="cs-CZ" sz="1700" dirty="0"/>
              <a:t>společnosti. Systém stipendií a půjček umožňuje přístup ke vzdělání i zájmové činnosti </a:t>
            </a:r>
            <a:r>
              <a:rPr lang="cs-CZ" sz="1700" dirty="0" smtClean="0"/>
              <a:t>dětem </a:t>
            </a:r>
            <a:r>
              <a:rPr lang="cs-CZ" sz="1700" dirty="0"/>
              <a:t>z rodin všech příjmových </a:t>
            </a:r>
            <a:r>
              <a:rPr lang="cs-CZ" sz="1700" dirty="0" smtClean="0"/>
              <a:t>skupin“.</a:t>
            </a:r>
            <a:endParaRPr lang="cs-CZ" sz="1700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2825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2736" y="1916832"/>
            <a:ext cx="6801477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Priority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Rozvoj předškolní výchovy a vzdělávání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Rozvoj základní výchovy a vzdělávání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Rozvoj zájmového a neformálního vzdělávání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Cíle - Dostupnost, kvalita, přínos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Vazby cílů na opatření MAP - povinná, doporučená, volitelná</a:t>
            </a:r>
            <a:endParaRPr lang="cs-CZ" sz="24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000" dirty="0" smtClean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938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2736" y="1916832"/>
            <a:ext cx="7205688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</a:pPr>
            <a:r>
              <a:rPr lang="cs-CZ" sz="2000" b="1" dirty="0" smtClean="0"/>
              <a:t>Popis cílů a opatření MAP</a:t>
            </a:r>
            <a:endParaRPr lang="cs-CZ" sz="2000" b="1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Příklad cíle 1.2. Kvalitní společná předškolní výchova </a:t>
            </a:r>
            <a:br>
              <a:rPr lang="cs-CZ" sz="2000" dirty="0" smtClean="0"/>
            </a:br>
            <a:r>
              <a:rPr lang="cs-CZ" sz="2000" dirty="0" smtClean="0"/>
              <a:t>a vzdělávání dětí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1.2.1 Systematické vzdělávání pedagogických a výchovných pracovníků </a:t>
            </a:r>
            <a:r>
              <a:rPr lang="cs-CZ" sz="2000" dirty="0" smtClean="0"/>
              <a:t>v</a:t>
            </a:r>
            <a:r>
              <a:rPr lang="cs-CZ" sz="2000" dirty="0"/>
              <a:t> předškolní výchově a vzdělávání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1.2.2  Modernizace mateřských škol a dalších předškolních zařízení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1.2.3  Nákup vybavení a pomůcek pro mateřské školy </a:t>
            </a:r>
            <a:r>
              <a:rPr lang="cs-CZ" sz="2000" dirty="0" smtClean="0"/>
              <a:t>a </a:t>
            </a:r>
            <a:r>
              <a:rPr lang="cs-CZ" sz="2000" dirty="0"/>
              <a:t>další </a:t>
            </a:r>
            <a:endParaRPr lang="cs-CZ" sz="2000" dirty="0" smtClean="0"/>
          </a:p>
          <a:p>
            <a:pPr marL="1200150" lvl="2" indent="-285750"/>
            <a:r>
              <a:rPr lang="cs-CZ" sz="2000" dirty="0" smtClean="0"/>
              <a:t>předškolní </a:t>
            </a:r>
            <a:r>
              <a:rPr lang="cs-CZ" sz="2000" dirty="0"/>
              <a:t>zařízení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1.2.4  Spolupráce škol, rodičů a dalších aktérů předškolní výchovy </a:t>
            </a:r>
            <a:r>
              <a:rPr lang="cs-CZ" sz="2000" dirty="0" smtClean="0"/>
              <a:t>a </a:t>
            </a:r>
            <a:r>
              <a:rPr lang="cs-CZ" sz="2000" dirty="0"/>
              <a:t>vzdělávání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174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772816"/>
            <a:ext cx="691276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Struktura každého opatření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Odůvodnění výběru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Cíle </a:t>
            </a:r>
            <a:r>
              <a:rPr lang="cs-CZ" sz="2000" dirty="0" smtClean="0"/>
              <a:t>opatření, Aktivity (Aktivity jednotlivých škol, infrastruktura, Aktivity spolupráce)</a:t>
            </a:r>
            <a:endParaRPr lang="cs-CZ" sz="20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Indikátory</a:t>
            </a:r>
            <a:endParaRPr lang="cs-CZ" sz="2000" dirty="0"/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Seznam </a:t>
            </a:r>
            <a:r>
              <a:rPr lang="cs-CZ" sz="2000" dirty="0"/>
              <a:t>projektových </a:t>
            </a:r>
            <a:r>
              <a:rPr lang="cs-CZ" sz="2000" dirty="0" smtClean="0"/>
              <a:t>záměrů</a:t>
            </a:r>
          </a:p>
          <a:p>
            <a:pPr marL="8001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Investiční záměry </a:t>
            </a:r>
          </a:p>
          <a:p>
            <a:pPr marL="1257300" lvl="3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2000" dirty="0" smtClean="0"/>
              <a:t>Financované přímo z </a:t>
            </a:r>
            <a:r>
              <a:rPr lang="cs-CZ" sz="2000" dirty="0" err="1" smtClean="0"/>
              <a:t>IROPu</a:t>
            </a:r>
            <a:endParaRPr lang="cs-CZ" sz="2000" dirty="0" smtClean="0"/>
          </a:p>
          <a:p>
            <a:pPr marL="1257300" lvl="3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2000" dirty="0" smtClean="0"/>
              <a:t>Financované přes </a:t>
            </a:r>
            <a:r>
              <a:rPr lang="cs-CZ" sz="2000" dirty="0"/>
              <a:t>MAS </a:t>
            </a:r>
            <a:r>
              <a:rPr lang="cs-CZ" sz="2000" dirty="0" smtClean="0"/>
              <a:t>– PR IROP SCLLD</a:t>
            </a:r>
          </a:p>
          <a:p>
            <a:pPr marL="8001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Neinvestiční záměry</a:t>
            </a:r>
          </a:p>
          <a:p>
            <a:pPr marL="1257300" lvl="3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2000" dirty="0" smtClean="0"/>
              <a:t>Projekty zjednodušeného financování – Šablony II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16</a:t>
            </a:fld>
            <a:endParaRPr lang="cs-CZ"/>
          </a:p>
        </p:txBody>
      </p:sp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014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772816"/>
            <a:ext cx="7200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4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Příklad opatření 2.3.9.  Rozvíjení </a:t>
            </a:r>
            <a:r>
              <a:rPr lang="cs-CZ" sz="2000" dirty="0"/>
              <a:t>zdravého a aktivního životního stylu žáků základních </a:t>
            </a:r>
            <a:r>
              <a:rPr lang="cs-CZ" sz="2000" dirty="0" smtClean="0"/>
              <a:t>škol</a:t>
            </a:r>
          </a:p>
          <a:p>
            <a:pPr marL="800100" lvl="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700" u="sng" dirty="0" smtClean="0"/>
              <a:t>Odůvodnění výběru opatření</a:t>
            </a:r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 smtClean="0"/>
              <a:t>Význam pro zdraví člověka; co je tvoří</a:t>
            </a:r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 smtClean="0"/>
              <a:t>Úroveň pohybových aktivit žáků</a:t>
            </a:r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 smtClean="0"/>
              <a:t>Úroveň stravovacích návyků</a:t>
            </a:r>
            <a:endParaRPr lang="cs-CZ" sz="1700" dirty="0" smtClean="0">
              <a:solidFill>
                <a:srgbClr val="FF0000"/>
              </a:solidFill>
            </a:endParaRPr>
          </a:p>
          <a:p>
            <a:pPr marL="800100" lvl="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700" u="sng" dirty="0"/>
              <a:t>Cíle opatření</a:t>
            </a:r>
            <a:endParaRPr lang="cs-CZ" sz="1700" dirty="0"/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/>
              <a:t>Zajištění dostatečných kapacit a dostupnosti sportovních zařízení</a:t>
            </a:r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/>
              <a:t>Zajištění kvalifikovaných učitelů a vychovatelů sportovních aktivit</a:t>
            </a:r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/>
              <a:t>Zlepšení fyzické zdatnosti žáků </a:t>
            </a:r>
          </a:p>
          <a:p>
            <a:pPr marL="1257300" lvl="6" indent="-3429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700" dirty="0"/>
              <a:t>Zlepšení stravovacích návyků </a:t>
            </a:r>
            <a:r>
              <a:rPr lang="cs-CZ" sz="1700" dirty="0" smtClean="0"/>
              <a:t>žáků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3082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87624" y="1916832"/>
            <a:ext cx="72008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4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Příklad opatření 2.3.9. – pokračování</a:t>
            </a:r>
          </a:p>
          <a:p>
            <a:pPr marL="0" lvl="4">
              <a:spcBef>
                <a:spcPts val="1200"/>
              </a:spcBef>
            </a:pPr>
            <a:r>
              <a:rPr lang="cs-CZ" sz="2000" u="sng" dirty="0" smtClean="0"/>
              <a:t>Popis </a:t>
            </a:r>
            <a:r>
              <a:rPr lang="cs-CZ" sz="2000" u="sng" dirty="0"/>
              <a:t>kroku k naplnění cílů - aktivity </a:t>
            </a:r>
            <a:endParaRPr lang="cs-CZ" sz="2000" dirty="0"/>
          </a:p>
          <a:p>
            <a:pPr>
              <a:spcBef>
                <a:spcPts val="600"/>
              </a:spcBef>
            </a:pPr>
            <a:r>
              <a:rPr lang="cs-CZ" sz="2000" i="1" dirty="0" smtClean="0"/>
              <a:t>Aktivity </a:t>
            </a:r>
            <a:r>
              <a:rPr lang="cs-CZ" sz="2000" i="1" dirty="0"/>
              <a:t>jednotlivých škol</a:t>
            </a:r>
            <a:endParaRPr lang="cs-CZ" sz="2000" dirty="0"/>
          </a:p>
          <a:p>
            <a:pPr lvl="0" fontAlgn="base"/>
            <a:r>
              <a:rPr lang="cs-CZ" sz="1900" dirty="0"/>
              <a:t>Projekt „otevřené hřiště</a:t>
            </a:r>
            <a:r>
              <a:rPr lang="cs-CZ" sz="1900" dirty="0" smtClean="0"/>
              <a:t>“; Pořádání </a:t>
            </a:r>
            <a:r>
              <a:rPr lang="cs-CZ" sz="1900" dirty="0"/>
              <a:t>sportovního dne</a:t>
            </a:r>
          </a:p>
          <a:p>
            <a:pPr lvl="0" fontAlgn="base"/>
            <a:r>
              <a:rPr lang="cs-CZ" sz="1900" dirty="0"/>
              <a:t>Školní výlety, aktivity ve školní </a:t>
            </a:r>
            <a:r>
              <a:rPr lang="cs-CZ" sz="1900" dirty="0" smtClean="0"/>
              <a:t>družině, Projekt </a:t>
            </a:r>
            <a:r>
              <a:rPr lang="cs-CZ" sz="1900" dirty="0"/>
              <a:t>„ovoce do škol“</a:t>
            </a:r>
          </a:p>
          <a:p>
            <a:pPr>
              <a:spcBef>
                <a:spcPts val="600"/>
              </a:spcBef>
            </a:pPr>
            <a:r>
              <a:rPr lang="cs-CZ" sz="2000" i="1" dirty="0"/>
              <a:t>Infrastruktura</a:t>
            </a:r>
            <a:endParaRPr lang="cs-CZ" sz="2000" dirty="0"/>
          </a:p>
          <a:p>
            <a:pPr lvl="0" fontAlgn="base"/>
            <a:r>
              <a:rPr lang="cs-CZ" sz="1900" dirty="0"/>
              <a:t>Oprava </a:t>
            </a:r>
            <a:r>
              <a:rPr lang="cs-CZ" sz="1900" dirty="0" smtClean="0"/>
              <a:t>tělocvičny; Doplnění </a:t>
            </a:r>
            <a:r>
              <a:rPr lang="cs-CZ" sz="1900" dirty="0"/>
              <a:t>vybavení </a:t>
            </a:r>
            <a:r>
              <a:rPr lang="cs-CZ" sz="1900" dirty="0" smtClean="0"/>
              <a:t>tělocvičny; Opravy </a:t>
            </a:r>
            <a:r>
              <a:rPr lang="cs-CZ" sz="1900" dirty="0"/>
              <a:t>školních </a:t>
            </a:r>
            <a:r>
              <a:rPr lang="cs-CZ" sz="1900" dirty="0" smtClean="0"/>
              <a:t>jídelen; Úpravy </a:t>
            </a:r>
            <a:r>
              <a:rPr lang="cs-CZ" sz="1900" dirty="0"/>
              <a:t>venkovních prostor</a:t>
            </a:r>
          </a:p>
          <a:p>
            <a:pPr>
              <a:spcBef>
                <a:spcPts val="600"/>
              </a:spcBef>
            </a:pPr>
            <a:r>
              <a:rPr lang="cs-CZ" sz="2000" i="1" dirty="0"/>
              <a:t>Aktivity spolupráce</a:t>
            </a:r>
            <a:endParaRPr lang="cs-CZ" sz="2000" dirty="0"/>
          </a:p>
          <a:p>
            <a:pPr lvl="0" fontAlgn="base"/>
            <a:r>
              <a:rPr lang="cs-CZ" sz="1900" dirty="0"/>
              <a:t>Využití sportovišť sousedními </a:t>
            </a:r>
            <a:r>
              <a:rPr lang="cs-CZ" sz="1900" dirty="0" smtClean="0"/>
              <a:t>školami; Vzájemná </a:t>
            </a:r>
            <a:r>
              <a:rPr lang="cs-CZ" sz="1900" dirty="0"/>
              <a:t>výměna zkušeností</a:t>
            </a:r>
          </a:p>
          <a:p>
            <a:pPr lvl="0" fontAlgn="base"/>
            <a:r>
              <a:rPr lang="cs-CZ" sz="1900" dirty="0"/>
              <a:t>Sporty na zkoušku (akce pro rekreační a začínající sportovce)</a:t>
            </a:r>
          </a:p>
          <a:p>
            <a:pPr lvl="0" fontAlgn="base"/>
            <a:r>
              <a:rPr lang="cs-CZ" sz="1900" dirty="0"/>
              <a:t>Besedy s dětmi a rodiči o zdravém </a:t>
            </a:r>
            <a:r>
              <a:rPr lang="cs-CZ" sz="1900" dirty="0" smtClean="0"/>
              <a:t>stravování</a:t>
            </a:r>
            <a:endParaRPr lang="cs-CZ" sz="1900" dirty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18</a:t>
            </a:fld>
            <a:endParaRPr lang="cs-CZ"/>
          </a:p>
        </p:txBody>
      </p:sp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29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916832"/>
            <a:ext cx="6912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4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Příklad opatření 2.3.9. – pokračování</a:t>
            </a:r>
          </a:p>
          <a:p>
            <a:r>
              <a:rPr lang="cs-CZ" sz="2000" dirty="0"/>
              <a:t> </a:t>
            </a:r>
          </a:p>
          <a:p>
            <a:r>
              <a:rPr lang="cs-CZ" sz="2000" u="sng" dirty="0"/>
              <a:t>Indikátory opatření</a:t>
            </a:r>
            <a:endParaRPr lang="cs-CZ" sz="2000" dirty="0"/>
          </a:p>
          <a:p>
            <a:pPr lvl="0" fontAlgn="base"/>
            <a:r>
              <a:rPr lang="cs-CZ" sz="2000" dirty="0"/>
              <a:t>Počet </a:t>
            </a:r>
            <a:r>
              <a:rPr lang="cs-CZ" sz="2000" dirty="0" smtClean="0"/>
              <a:t>modernizovaných sportovních </a:t>
            </a:r>
            <a:r>
              <a:rPr lang="cs-CZ" sz="2000" dirty="0"/>
              <a:t>zařízení</a:t>
            </a:r>
          </a:p>
          <a:p>
            <a:pPr lvl="0" fontAlgn="base"/>
            <a:r>
              <a:rPr lang="cs-CZ" sz="2000" dirty="0"/>
              <a:t>Počet akcí, pořádaných v souvislosti se zlepšením pohybové výchovy žáků</a:t>
            </a:r>
          </a:p>
          <a:p>
            <a:pPr lvl="0" fontAlgn="base"/>
            <a:r>
              <a:rPr lang="cs-CZ" sz="2000" dirty="0"/>
              <a:t>Počet akcí na podporu zdravého </a:t>
            </a:r>
            <a:r>
              <a:rPr lang="cs-CZ" sz="2000" dirty="0" smtClean="0"/>
              <a:t>stravování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Strategická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58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6840760" cy="576064"/>
          </a:xfrm>
        </p:spPr>
        <p:txBody>
          <a:bodyPr>
            <a:normAutofit/>
          </a:bodyPr>
          <a:lstStyle/>
          <a:p>
            <a:pPr marL="342900" indent="-342900" algn="l"/>
            <a:r>
              <a:rPr lang="cs-CZ" sz="2700" b="1" dirty="0" smtClean="0">
                <a:solidFill>
                  <a:srgbClr val="00B050"/>
                </a:solidFill>
              </a:rPr>
              <a:t>Základní informace o projektu</a:t>
            </a:r>
            <a:endParaRPr lang="cs-CZ" sz="27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772816"/>
            <a:ext cx="712879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MAP = Místní akční plán rozvoje vzdělávání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Prioritně zaměřen na rozvoj kvalitního a inkluzivního vzdělávání dětí a žáků do 15 let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/>
              <a:t>Zahrnuje oblasti </a:t>
            </a:r>
            <a:r>
              <a:rPr lang="cs-CZ" sz="2000" dirty="0" smtClean="0"/>
              <a:t>včasné </a:t>
            </a:r>
            <a:r>
              <a:rPr lang="cs-CZ" sz="2000" dirty="0"/>
              <a:t>péče, předškolního a základního vzdělávání, zájmového a neformálního </a:t>
            </a:r>
            <a:r>
              <a:rPr lang="cs-CZ" sz="2000" dirty="0" smtClean="0"/>
              <a:t>vzdělávání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Zpracovává se v celé ČR pro MŠMT </a:t>
            </a:r>
            <a:r>
              <a:rPr lang="cs-CZ" sz="2000" dirty="0"/>
              <a:t>(205 </a:t>
            </a:r>
            <a:r>
              <a:rPr lang="cs-CZ" sz="2000" dirty="0" smtClean="0"/>
              <a:t>obcí s rozšířenou působností)</a:t>
            </a: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/>
              <a:t>Zpracovatel MAP v SO ORP RK – Sdružení SPLAV, z. s.</a:t>
            </a:r>
            <a:br>
              <a:rPr lang="cs-CZ" sz="2000" dirty="0"/>
            </a:br>
            <a:r>
              <a:rPr lang="cs-CZ" sz="2000" dirty="0" smtClean="0"/>
              <a:t>ve spolupráci s Městem Rychnov nad Kněžnou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244725" algn="l"/>
              </a:tabLst>
            </a:pPr>
            <a:r>
              <a:rPr lang="cs-CZ" sz="2000" dirty="0" smtClean="0"/>
              <a:t>Doba realizace projektu – 1.3.2016 - 28.2.2018</a:t>
            </a: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6642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229502" y="1916832"/>
            <a:ext cx="723093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Principy MAP </a:t>
            </a:r>
            <a:r>
              <a:rPr lang="cs-CZ" dirty="0" smtClean="0"/>
              <a:t>(SMART)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Organizační struktura </a:t>
            </a:r>
            <a:r>
              <a:rPr lang="cs-CZ" dirty="0" smtClean="0"/>
              <a:t>– podílely se všechny složky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Aktualizace MAP dokumentu</a:t>
            </a: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Monitoring a vyhodnocení realizace </a:t>
            </a:r>
            <a:r>
              <a:rPr lang="cs-CZ" dirty="0" smtClean="0"/>
              <a:t>(ex-ante, </a:t>
            </a:r>
            <a:r>
              <a:rPr lang="cs-CZ" dirty="0" err="1" smtClean="0"/>
              <a:t>mid</a:t>
            </a:r>
            <a:r>
              <a:rPr lang="cs-CZ" dirty="0" smtClean="0"/>
              <a:t>-term, ex-post</a:t>
            </a:r>
            <a:r>
              <a:rPr lang="cs-CZ" sz="2000" dirty="0" smtClean="0"/>
              <a:t>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Zapojení veřejnosti do MAP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Zpracovávání Akčního plánu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Implementační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7105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229502" y="1916832"/>
            <a:ext cx="70149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Mapování </a:t>
            </a:r>
            <a:r>
              <a:rPr lang="cs-CZ" sz="2000" dirty="0" smtClean="0"/>
              <a:t>přehledu </a:t>
            </a:r>
            <a:r>
              <a:rPr lang="cs-CZ" sz="2000" dirty="0"/>
              <a:t>potřeb ve vzdělávání, prostor pro propojení společných nebo navazujících projektů</a:t>
            </a: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Oslovení aktéru vzdělávání na území ORP pro doplnění projektů do plánu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Vytvoření zásobníku aktivit/záměrů v příštích 5 letech v oblasti vzdělávání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Sběr cca 320 záměrů od 60 žadatelů z území </a:t>
            </a: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Mapování možností financování záměrů na území</a:t>
            </a:r>
            <a:endParaRPr lang="cs-CZ" sz="2000" dirty="0"/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6338212"/>
              </p:ext>
            </p:extLst>
          </p:nvPr>
        </p:nvGraphicFramePr>
        <p:xfrm flipV="1">
          <a:off x="4716017" y="5678810"/>
          <a:ext cx="1800200" cy="19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Akční plán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87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6430754"/>
              </p:ext>
            </p:extLst>
          </p:nvPr>
        </p:nvGraphicFramePr>
        <p:xfrm>
          <a:off x="611560" y="1988840"/>
          <a:ext cx="4176464" cy="3669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1039"/>
                <a:gridCol w="1225197"/>
                <a:gridCol w="1400228"/>
              </a:tblGrid>
              <a:tr h="7206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1" u="none" strike="noStrike" dirty="0" smtClean="0">
                          <a:effectLst/>
                        </a:rPr>
                        <a:t>Žadatel</a:t>
                      </a:r>
                      <a:endParaRPr lang="cs-CZ" sz="2000" b="1" i="1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 dirty="0" smtClean="0">
                          <a:effectLst/>
                        </a:rPr>
                        <a:t>Počet </a:t>
                      </a:r>
                      <a:br>
                        <a:rPr lang="cs-CZ" sz="2000" b="1" i="1" u="none" strike="noStrike" dirty="0" smtClean="0">
                          <a:effectLst/>
                        </a:rPr>
                      </a:br>
                      <a:r>
                        <a:rPr lang="cs-CZ" sz="2000" b="1" i="1" u="none" strike="noStrike" dirty="0" smtClean="0">
                          <a:effectLst/>
                        </a:rPr>
                        <a:t>žadatelů</a:t>
                      </a:r>
                      <a:endParaRPr lang="cs-CZ" sz="2000" b="1" i="1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 dirty="0" smtClean="0">
                          <a:effectLst/>
                        </a:rPr>
                        <a:t>Počet </a:t>
                      </a:r>
                      <a:br>
                        <a:rPr lang="cs-CZ" sz="2000" b="1" i="1" u="none" strike="noStrike" dirty="0" smtClean="0">
                          <a:effectLst/>
                        </a:rPr>
                      </a:br>
                      <a:r>
                        <a:rPr lang="cs-CZ" sz="2000" b="1" i="1" u="none" strike="noStrike" dirty="0" smtClean="0">
                          <a:effectLst/>
                        </a:rPr>
                        <a:t>záměrů</a:t>
                      </a:r>
                      <a:endParaRPr lang="cs-CZ" sz="2000" b="1" i="1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  <a:tr h="3682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MŠ 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10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46</a:t>
                      </a:r>
                      <a:endParaRPr lang="cs-CZ" sz="20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  <a:tr h="3682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ZŠ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89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  <a:tr h="3682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ZŠ a MŠ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14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62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  <a:tr h="36821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neformální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effectLst/>
                        </a:rPr>
                        <a:t>27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effectLst/>
                        </a:rPr>
                        <a:t>104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  <a:tr h="107106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smtClean="0">
                          <a:effectLst/>
                        </a:rPr>
                        <a:t>ostatní </a:t>
                      </a:r>
                      <a:br>
                        <a:rPr lang="cs-CZ" sz="2000" u="none" strike="noStrike" dirty="0" smtClean="0">
                          <a:effectLst/>
                        </a:rPr>
                      </a:br>
                      <a:r>
                        <a:rPr lang="cs-CZ" sz="2000" u="none" strike="noStrike" dirty="0" smtClean="0">
                          <a:effectLst/>
                        </a:rPr>
                        <a:t>(ZUŠ, VOŠ, GYM)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19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  <a:tr h="40455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effectLst/>
                          <a:latin typeface="Arial CE"/>
                        </a:rPr>
                        <a:t>celkem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effectLst/>
                        </a:rPr>
                        <a:t>60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effectLst/>
                        </a:rPr>
                        <a:t>320</a:t>
                      </a:r>
                      <a:endParaRPr lang="cs-CZ" sz="20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4433442"/>
              </p:ext>
            </p:extLst>
          </p:nvPr>
        </p:nvGraphicFramePr>
        <p:xfrm>
          <a:off x="4283968" y="2204864"/>
          <a:ext cx="460851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Akční plán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727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229502" y="1988840"/>
            <a:ext cx="4974823" cy="1554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Celkové náklady </a:t>
            </a:r>
            <a:r>
              <a:rPr lang="cs-CZ" sz="2000" dirty="0" smtClean="0"/>
              <a:t>283,8 </a:t>
            </a:r>
            <a:r>
              <a:rPr lang="cs-CZ" sz="2000" dirty="0"/>
              <a:t>mil. </a:t>
            </a:r>
            <a:r>
              <a:rPr lang="cs-CZ" sz="2000" dirty="0" smtClean="0"/>
              <a:t>Kč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202 investičních záměrů (246 mil. Kč)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102 neinvestičních záměrů (18 mil. Kč)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16 kombinovaných záměrů (19 mil. Kč)</a:t>
            </a: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28983615"/>
              </p:ext>
            </p:extLst>
          </p:nvPr>
        </p:nvGraphicFramePr>
        <p:xfrm>
          <a:off x="4139952" y="3501008"/>
          <a:ext cx="43204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Akční plán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pic>
        <p:nvPicPr>
          <p:cNvPr id="14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559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229502" y="1988840"/>
            <a:ext cx="70869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listopad/prosinec 2017 </a:t>
            </a:r>
            <a:r>
              <a:rPr lang="cs-CZ" sz="2000" dirty="0"/>
              <a:t>– </a:t>
            </a:r>
            <a:r>
              <a:rPr lang="cs-CZ" sz="2000" dirty="0" smtClean="0"/>
              <a:t>projednávání MAP, připomínkování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prosinec/leden </a:t>
            </a:r>
            <a:r>
              <a:rPr lang="cs-CZ" sz="2000" dirty="0"/>
              <a:t>– </a:t>
            </a:r>
            <a:r>
              <a:rPr lang="cs-CZ" sz="2000" dirty="0" smtClean="0"/>
              <a:t>schvalování dokumentu MAP v obcích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leden 2018 – schválení dokumentu </a:t>
            </a:r>
            <a:r>
              <a:rPr lang="cs-CZ" sz="2000" smtClean="0"/>
              <a:t>MAP - ŘV </a:t>
            </a:r>
            <a:r>
              <a:rPr lang="cs-CZ" sz="2000" dirty="0" smtClean="0"/>
              <a:t>MAP Rychnov n/K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2018 a dále </a:t>
            </a:r>
            <a:r>
              <a:rPr lang="cs-CZ" sz="2000" dirty="0"/>
              <a:t>– </a:t>
            </a:r>
            <a:r>
              <a:rPr lang="cs-CZ" sz="2000" dirty="0" smtClean="0"/>
              <a:t>projekt MAP II, Šablony II</a:t>
            </a:r>
            <a:r>
              <a:rPr lang="cs-CZ" sz="2000" dirty="0"/>
              <a:t>. (</a:t>
            </a:r>
            <a:r>
              <a:rPr lang="cs-CZ" sz="2000" dirty="0" smtClean="0"/>
              <a:t>projekty zjednodušeného financování)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další dotační tituly: 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dosud – IROP v r. 2016, PR IROP SCLLD – v r. 2017</a:t>
            </a:r>
          </a:p>
          <a:p>
            <a:pPr marL="125730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připravuje </a:t>
            </a:r>
            <a:r>
              <a:rPr lang="cs-CZ" sz="2000" dirty="0"/>
              <a:t>se – PR IROP SCLLD – v r. </a:t>
            </a:r>
            <a:r>
              <a:rPr lang="cs-CZ" sz="2000" dirty="0" smtClean="0"/>
              <a:t>2018 - 2020</a:t>
            </a:r>
          </a:p>
          <a:p>
            <a:pPr lvl="5">
              <a:spcBef>
                <a:spcPts val="600"/>
              </a:spcBef>
            </a:pPr>
            <a:r>
              <a:rPr lang="cs-CZ" sz="2000" dirty="0"/>
              <a:t>	 </a:t>
            </a:r>
            <a:r>
              <a:rPr lang="cs-CZ" sz="2000" dirty="0" smtClean="0"/>
              <a:t> Šablony </a:t>
            </a:r>
            <a:r>
              <a:rPr lang="cs-CZ" sz="2000" dirty="0"/>
              <a:t>III</a:t>
            </a:r>
            <a:r>
              <a:rPr lang="cs-CZ" sz="2000" dirty="0" smtClean="0"/>
              <a:t>. – cca v </a:t>
            </a:r>
            <a:r>
              <a:rPr lang="cs-CZ" sz="2000" dirty="0"/>
              <a:t>r. </a:t>
            </a:r>
            <a:r>
              <a:rPr lang="cs-CZ" sz="2000" dirty="0" smtClean="0"/>
              <a:t>2020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Co bude dál?</a:t>
            </a:r>
            <a:endParaRPr lang="cs-CZ" sz="2700" b="1" dirty="0">
              <a:solidFill>
                <a:srgbClr val="00B05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4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1988840"/>
            <a:ext cx="5472608" cy="576064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Děkujeme Vám za pozornost.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59632" y="2852936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r>
              <a:rPr lang="cs-CZ" sz="2000" dirty="0" smtClean="0"/>
              <a:t>Sdružení SPLAV, z. s. </a:t>
            </a:r>
            <a:br>
              <a:rPr lang="cs-CZ" sz="2000" dirty="0" smtClean="0"/>
            </a:br>
            <a:r>
              <a:rPr lang="cs-CZ" sz="2000" dirty="0" smtClean="0"/>
              <a:t>Javornická 1560</a:t>
            </a:r>
            <a:br>
              <a:rPr lang="cs-CZ" sz="2000" dirty="0" smtClean="0"/>
            </a:br>
            <a:r>
              <a:rPr lang="cs-CZ" sz="2000" dirty="0" smtClean="0"/>
              <a:t>Rychnov nad Kněžnou </a:t>
            </a:r>
            <a:br>
              <a:rPr lang="cs-CZ" sz="2000" dirty="0" smtClean="0"/>
            </a:br>
            <a:r>
              <a:rPr lang="cs-CZ" sz="2000" dirty="0" smtClean="0"/>
              <a:t>info@</a:t>
            </a:r>
            <a:r>
              <a:rPr lang="cs-CZ" sz="2000" dirty="0" err="1" smtClean="0"/>
              <a:t>sdruzenisplav.cz</a:t>
            </a:r>
            <a:endParaRPr lang="cs-CZ" sz="24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25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934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6840760" cy="576064"/>
          </a:xfrm>
        </p:spPr>
        <p:txBody>
          <a:bodyPr>
            <a:normAutofit/>
          </a:bodyPr>
          <a:lstStyle/>
          <a:p>
            <a:pPr marL="342900" indent="-342900" algn="l"/>
            <a:r>
              <a:rPr lang="cs-CZ" sz="2700" b="1" dirty="0" smtClean="0">
                <a:solidFill>
                  <a:srgbClr val="00B050"/>
                </a:solidFill>
              </a:rPr>
              <a:t>Organizační struktura MAP</a:t>
            </a:r>
            <a:endParaRPr lang="cs-CZ" sz="27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7624" y="2060848"/>
            <a:ext cx="712879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b="1" dirty="0" smtClean="0"/>
              <a:t>Realizační tým </a:t>
            </a:r>
          </a:p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5 členů – </a:t>
            </a:r>
            <a:r>
              <a:rPr lang="cs-CZ" sz="2000" dirty="0" smtClean="0"/>
              <a:t>1x projektový </a:t>
            </a:r>
            <a:r>
              <a:rPr lang="cs-CZ" sz="2000" dirty="0"/>
              <a:t>a finanční manažer, </a:t>
            </a:r>
            <a:r>
              <a:rPr lang="cs-CZ" sz="2000" dirty="0" smtClean="0"/>
              <a:t>1x koordinátor </a:t>
            </a:r>
            <a:r>
              <a:rPr lang="cs-CZ" sz="2000" dirty="0"/>
              <a:t>spolupráce </a:t>
            </a:r>
            <a:r>
              <a:rPr lang="cs-CZ" sz="2000" dirty="0" smtClean="0"/>
              <a:t>s ORP + </a:t>
            </a:r>
            <a:r>
              <a:rPr lang="cs-CZ" sz="2000" dirty="0"/>
              <a:t>vedoucí </a:t>
            </a:r>
            <a:r>
              <a:rPr lang="cs-CZ" sz="2000" dirty="0" smtClean="0"/>
              <a:t>Řídícího výboru, 1x analytik, 2x konzultant </a:t>
            </a:r>
          </a:p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Organizace projektu MAP i jeho aktivit, odpovědnost za realizaci projektu – administrativní, obsahová</a:t>
            </a:r>
          </a:p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Účast a organizace jednání </a:t>
            </a:r>
            <a:r>
              <a:rPr lang="cs-CZ" sz="2000" b="1" dirty="0" smtClean="0"/>
              <a:t>P</a:t>
            </a:r>
            <a:r>
              <a:rPr lang="cs-CZ" sz="2000" dirty="0" smtClean="0"/>
              <a:t>racovních </a:t>
            </a:r>
            <a:r>
              <a:rPr lang="cs-CZ" sz="2000" b="1" dirty="0" smtClean="0"/>
              <a:t>S</a:t>
            </a:r>
            <a:r>
              <a:rPr lang="cs-CZ" sz="2000" dirty="0" smtClean="0"/>
              <a:t>kupin (PS) a </a:t>
            </a:r>
            <a:r>
              <a:rPr lang="cs-CZ" sz="2000" b="1" dirty="0" smtClean="0"/>
              <a:t>E</a:t>
            </a:r>
            <a:r>
              <a:rPr lang="cs-CZ" sz="2000" dirty="0" smtClean="0"/>
              <a:t>xpertních </a:t>
            </a:r>
            <a:r>
              <a:rPr lang="cs-CZ" sz="2000" b="1" dirty="0" smtClean="0"/>
              <a:t>T</a:t>
            </a:r>
            <a:r>
              <a:rPr lang="cs-CZ" sz="2000" dirty="0" smtClean="0"/>
              <a:t>ýmů (ET), </a:t>
            </a:r>
            <a:r>
              <a:rPr lang="cs-CZ" sz="2000" b="1" dirty="0" smtClean="0"/>
              <a:t>Ř</a:t>
            </a:r>
            <a:r>
              <a:rPr lang="cs-CZ" sz="2000" dirty="0" smtClean="0"/>
              <a:t>ídícího </a:t>
            </a:r>
            <a:r>
              <a:rPr lang="cs-CZ" sz="2000" b="1" dirty="0" smtClean="0"/>
              <a:t>V</a:t>
            </a:r>
            <a:r>
              <a:rPr lang="cs-CZ" sz="2000" dirty="0" smtClean="0"/>
              <a:t>ýboru (ŘV), školení MŠMT a NIDV, Platforma MAP Královéhradeckého kraje</a:t>
            </a:r>
          </a:p>
          <a:p>
            <a:pPr marL="342900" indent="-34290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Porady 1x za 14 dní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902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6840760" cy="576064"/>
          </a:xfrm>
        </p:spPr>
        <p:txBody>
          <a:bodyPr>
            <a:normAutofit/>
          </a:bodyPr>
          <a:lstStyle/>
          <a:p>
            <a:pPr marL="342900" indent="-342900" algn="l"/>
            <a:r>
              <a:rPr lang="cs-CZ" sz="2700" b="1" dirty="0" smtClean="0">
                <a:solidFill>
                  <a:srgbClr val="00B050"/>
                </a:solidFill>
              </a:rPr>
              <a:t>Organizační struktura MAP</a:t>
            </a:r>
            <a:endParaRPr lang="cs-CZ" sz="27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916832"/>
            <a:ext cx="7128792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 smtClean="0"/>
              <a:t>Řídící výbor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23 členů – </a:t>
            </a:r>
            <a:r>
              <a:rPr lang="cs-CZ" sz="2000" dirty="0" smtClean="0"/>
              <a:t>MŠ</a:t>
            </a:r>
            <a:r>
              <a:rPr lang="cs-CZ" sz="2000" dirty="0"/>
              <a:t>, ZŠ, zřizovatelé, </a:t>
            </a:r>
            <a:r>
              <a:rPr lang="cs-CZ" sz="2000" dirty="0" smtClean="0"/>
              <a:t>zaměstnavatelé, neformální vzdělávání</a:t>
            </a:r>
            <a:r>
              <a:rPr lang="cs-CZ" sz="2000" dirty="0"/>
              <a:t>, </a:t>
            </a:r>
            <a:r>
              <a:rPr lang="cs-CZ" sz="2000" dirty="0" smtClean="0"/>
              <a:t>Krajský akční plán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Projednávání a schvalování provedených aktivit projektu (obsah dokumentu MAP, způsob jeho tvorby)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4 zasedání (5. </a:t>
            </a:r>
            <a:r>
              <a:rPr lang="cs-CZ" sz="2000" dirty="0"/>
              <a:t>– </a:t>
            </a:r>
            <a:r>
              <a:rPr lang="cs-CZ" sz="2000" dirty="0" smtClean="0"/>
              <a:t>leden/únor 2017)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800" dirty="0"/>
          </a:p>
          <a:p>
            <a:pPr>
              <a:spcBef>
                <a:spcPts val="600"/>
              </a:spcBef>
            </a:pPr>
            <a:r>
              <a:rPr lang="cs-CZ" sz="2400" b="1" dirty="0"/>
              <a:t>Pracovní skupiny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/>
              <a:t>4 PS </a:t>
            </a:r>
            <a:r>
              <a:rPr lang="cs-CZ" sz="2000" dirty="0" smtClean="0"/>
              <a:t>(40 členů) – </a:t>
            </a:r>
            <a:r>
              <a:rPr lang="cs-CZ" sz="2000" dirty="0"/>
              <a:t>MŠ, ZŠ 1. stupeň, ZŠ 2. stupeň, zájmové </a:t>
            </a:r>
            <a:r>
              <a:rPr lang="cs-CZ" sz="2000" dirty="0" smtClean="0"/>
              <a:t>činnosti  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Vstupy </a:t>
            </a:r>
            <a:r>
              <a:rPr lang="cs-CZ" sz="2000" dirty="0"/>
              <a:t>pro </a:t>
            </a:r>
            <a:r>
              <a:rPr lang="cs-CZ" sz="2000" dirty="0" smtClean="0"/>
              <a:t>analýzu vzdělávání, návrhy </a:t>
            </a:r>
            <a:r>
              <a:rPr lang="cs-CZ" sz="2000" dirty="0"/>
              <a:t>SWOT analýzy, cílů a opatření, návrhy vzdělávacích aktivit a záměrů do akčního plánu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7 </a:t>
            </a:r>
            <a:r>
              <a:rPr lang="cs-CZ" sz="2000" dirty="0"/>
              <a:t>kol setkání – </a:t>
            </a:r>
            <a:r>
              <a:rPr lang="cs-CZ" sz="2000" dirty="0" smtClean="0"/>
              <a:t>4x </a:t>
            </a:r>
            <a:r>
              <a:rPr lang="cs-CZ" sz="2000" dirty="0"/>
              <a:t>r. 2016, 3x r. </a:t>
            </a:r>
            <a:r>
              <a:rPr lang="cs-CZ" sz="2000" dirty="0" smtClean="0"/>
              <a:t>2017</a:t>
            </a: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11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113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6840760" cy="576064"/>
          </a:xfrm>
        </p:spPr>
        <p:txBody>
          <a:bodyPr>
            <a:normAutofit/>
          </a:bodyPr>
          <a:lstStyle/>
          <a:p>
            <a:pPr marL="342900" indent="-342900" algn="l"/>
            <a:r>
              <a:rPr lang="cs-CZ" sz="2700" b="1" dirty="0" smtClean="0">
                <a:solidFill>
                  <a:srgbClr val="00B050"/>
                </a:solidFill>
              </a:rPr>
              <a:t>Organizační struktura MAP</a:t>
            </a:r>
            <a:endParaRPr lang="cs-CZ" sz="27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7624" y="1916832"/>
            <a:ext cx="7128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 smtClean="0"/>
              <a:t>Expertní tým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6 expertních skupin </a:t>
            </a:r>
            <a:r>
              <a:rPr lang="cs-CZ" sz="2000" dirty="0" smtClean="0"/>
              <a:t>(15 členů) – </a:t>
            </a:r>
            <a:r>
              <a:rPr lang="cs-CZ" sz="2000" dirty="0"/>
              <a:t>Předškolní výchova, Čtenářská gramotnost, Matematická gramotnost, Inkluze, Technické kompetence, Sociální a občanské kompetence + Kariérové poradenství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Shrnutí analýzy vzdělávání, </a:t>
            </a:r>
            <a:r>
              <a:rPr lang="cs-CZ" sz="2000" dirty="0"/>
              <a:t>výběr a odůvodnění priorit, cílů a opatření, návrhy aktivit k naplnění </a:t>
            </a:r>
            <a:r>
              <a:rPr lang="cs-CZ" sz="2000" dirty="0" smtClean="0"/>
              <a:t>opatření, spolupráce s PS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Podíl na tvorbě vize vzdělávání</a:t>
            </a:r>
            <a:endParaRPr lang="cs-CZ" sz="2000" dirty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Účast na setkáních pracovních skupin, porady s realizačním týmem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318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61971" y="1700808"/>
            <a:ext cx="770287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Představení projektu ve všech MŠ a ZŠ v území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Individuální konzultace pro školy a další subjekty vzdělávání</a:t>
            </a:r>
          </a:p>
          <a:p>
            <a:pPr marL="342900" indent="-342900">
              <a:spcBef>
                <a:spcPts val="600"/>
              </a:spcBef>
            </a:pPr>
            <a:r>
              <a:rPr lang="cs-CZ" sz="2000" dirty="0" smtClean="0"/>
              <a:t>		během spolupráce na projektu, při tvorbě akčního plánu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/>
              <a:t>4 dotazníková šetření</a:t>
            </a:r>
            <a:br>
              <a:rPr lang="cs-CZ" sz="2000" dirty="0"/>
            </a:br>
            <a:r>
              <a:rPr lang="cs-CZ" sz="2000" dirty="0"/>
              <a:t>(veřejnost, MŠ, ZŠ, organizace zájmového a neformálního vzdělávání)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Organizace 9 vzdělávacích seminářů, další 2 </a:t>
            </a:r>
            <a:r>
              <a:rPr lang="cs-CZ" sz="2000" dirty="0"/>
              <a:t>– </a:t>
            </a:r>
            <a:r>
              <a:rPr lang="cs-CZ" sz="2000" dirty="0" smtClean="0"/>
              <a:t>leden/únor 2018)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Sběr a vytvoření zásobníku více než 300 projektů v </a:t>
            </a:r>
            <a:r>
              <a:rPr lang="cs-CZ" sz="2000" dirty="0"/>
              <a:t>oblasti vzdělávání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       = akční plán</a:t>
            </a:r>
          </a:p>
          <a:p>
            <a:pPr>
              <a:spcBef>
                <a:spcPts val="1200"/>
              </a:spcBef>
            </a:pPr>
            <a:r>
              <a:rPr lang="cs-CZ" sz="2000" b="1" dirty="0" smtClean="0"/>
              <a:t>Výsledky projektu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Vytvoření/prohloubení </a:t>
            </a:r>
            <a:r>
              <a:rPr lang="cs-CZ" sz="2000" dirty="0"/>
              <a:t>partnerství mezi </a:t>
            </a:r>
            <a:r>
              <a:rPr lang="cs-CZ" sz="2000" dirty="0" smtClean="0"/>
              <a:t>aktéry v </a:t>
            </a:r>
            <a:r>
              <a:rPr lang="cs-CZ" sz="2000" dirty="0"/>
              <a:t>oblasti </a:t>
            </a:r>
            <a:r>
              <a:rPr lang="cs-CZ" sz="2000" dirty="0" smtClean="0"/>
              <a:t>vzdělávání</a:t>
            </a:r>
          </a:p>
          <a:p>
            <a:pPr marL="342900" indent="-342900"/>
            <a:r>
              <a:rPr lang="cs-CZ" sz="2000" dirty="0" smtClean="0"/>
              <a:t>		na Rychnovsku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Sestavení dokumentu MAP</a:t>
            </a:r>
            <a:endParaRPr lang="cs-CZ" dirty="0" smtClean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>
                <a:solidFill>
                  <a:srgbClr val="00B050"/>
                </a:solidFill>
              </a:rPr>
              <a:t>Uskutečněné </a:t>
            </a:r>
            <a:r>
              <a:rPr lang="cs-CZ" sz="2700" b="1" dirty="0" smtClean="0">
                <a:solidFill>
                  <a:srgbClr val="00B050"/>
                </a:solidFill>
              </a:rPr>
              <a:t>aktivity projektu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229502" y="2060848"/>
            <a:ext cx="6540445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 smtClean="0"/>
              <a:t>Úvod</a:t>
            </a:r>
            <a:r>
              <a:rPr lang="cs-CZ" sz="2000" dirty="0" smtClean="0"/>
              <a:t> (vymezení území, struktura dokumentu MAP)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8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 smtClean="0"/>
              <a:t>Analytická část MAP </a:t>
            </a:r>
            <a:r>
              <a:rPr lang="cs-CZ" sz="2000" dirty="0" smtClean="0"/>
              <a:t>(informace o území, analýza školství, </a:t>
            </a:r>
            <a:br>
              <a:rPr lang="cs-CZ" sz="2000" dirty="0" smtClean="0"/>
            </a:br>
            <a:r>
              <a:rPr lang="cs-CZ" sz="2000" dirty="0" smtClean="0"/>
              <a:t>dotazníková šetření, vymezení problémů, SWOT analýza)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8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 smtClean="0"/>
              <a:t>Strategická část </a:t>
            </a:r>
            <a:r>
              <a:rPr lang="cs-CZ" sz="2000" dirty="0" smtClean="0"/>
              <a:t>(vymezení priorit, cílů a opatření)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8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 smtClean="0"/>
              <a:t>Akční plán </a:t>
            </a:r>
            <a:r>
              <a:rPr lang="cs-CZ" sz="2000" dirty="0" smtClean="0"/>
              <a:t>(popis cílů a opatření, prioritizace témat)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8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 smtClean="0"/>
              <a:t>Implementační část </a:t>
            </a:r>
            <a:r>
              <a:rPr lang="cs-CZ" sz="2000" dirty="0" smtClean="0"/>
              <a:t>(dodržování principů MAP, </a:t>
            </a:r>
            <a:br>
              <a:rPr lang="cs-CZ" sz="2000" dirty="0" smtClean="0"/>
            </a:br>
            <a:r>
              <a:rPr lang="cs-CZ" sz="2000" dirty="0" smtClean="0"/>
              <a:t>organizační struktura, monitoring)</a:t>
            </a:r>
            <a:endParaRPr lang="cs-CZ" dirty="0" smtClean="0"/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Struktura dokumentu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7</a:t>
            </a:fld>
            <a:endParaRPr lang="cs-CZ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807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187624" y="1988840"/>
            <a:ext cx="7488832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Základní informace o území </a:t>
            </a:r>
            <a:r>
              <a:rPr lang="cs-CZ" dirty="0" smtClean="0"/>
              <a:t>(poloha, obyvatelstvo, vzdělanost, zaměstnanost)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Strategické dokumenty a jejich návaznost na vzdělávání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Charakteristika školství v území - MŠ, ZŠ, ZUŠ, neformální vzdělávání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33 obcí -  MŠ v 22 obcích, ZŠ v 21 obcích; v 11 obcích není škola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28 MŠ (+ 1 lesní školka, v přípravě 1 dětská skupina (2/2018)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26 ZŠ (z toho 14 ZŠ pro 1. - 9 ročník, 2 ZŠ </a:t>
            </a:r>
            <a:r>
              <a:rPr lang="cs-CZ" sz="2000" dirty="0" err="1" smtClean="0"/>
              <a:t>spec</a:t>
            </a:r>
            <a:r>
              <a:rPr lang="cs-CZ" sz="2000" dirty="0" smtClean="0"/>
              <a:t>.)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1 ZUŠ, 2 SVČ - DDM, 2 SŠ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c</a:t>
            </a:r>
            <a:r>
              <a:rPr lang="cs-CZ" sz="2000" dirty="0" smtClean="0"/>
              <a:t>ca 160 neziskových organizací</a:t>
            </a:r>
            <a:endParaRPr lang="cs-CZ" sz="2000" dirty="0"/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Analytická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953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255163" y="1988840"/>
            <a:ext cx="601748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dirty="0" smtClean="0"/>
              <a:t>Vývoj počtu dětí v MŠ a žáků v ZŠ v letech 2005-2016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8450661"/>
              </p:ext>
            </p:extLst>
          </p:nvPr>
        </p:nvGraphicFramePr>
        <p:xfrm>
          <a:off x="1534744" y="2492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dnadpis 2"/>
          <p:cNvSpPr txBox="1">
            <a:spLocks/>
          </p:cNvSpPr>
          <p:nvPr/>
        </p:nvSpPr>
        <p:spPr>
          <a:xfrm>
            <a:off x="1259632" y="11967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700" b="1" dirty="0" smtClean="0">
                <a:solidFill>
                  <a:srgbClr val="00B050"/>
                </a:solidFill>
              </a:rPr>
              <a:t>Analytická část MAP</a:t>
            </a:r>
            <a:endParaRPr lang="cs-CZ" sz="2700" b="1" dirty="0">
              <a:solidFill>
                <a:srgbClr val="00B05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FF66-06B2-4786-92DB-6D65063F3A92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120" y="5770532"/>
            <a:ext cx="5523192" cy="108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X:\Administrativa\Loga a vzorové dopisy\loga SPLAV\Splav_Logo_New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1" y="332657"/>
            <a:ext cx="64807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4611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</TotalTime>
  <Words>1194</Words>
  <Application>Microsoft Office PowerPoint</Application>
  <PresentationFormat>Předvádění na obrazovce (4:3)</PresentationFormat>
  <Paragraphs>251</Paragraphs>
  <Slides>25</Slides>
  <Notes>25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CZ.02.3.68/0.0/0.0/15_005/0000331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CZ.02.3.68/0.0/0.0/15_005/0000331</dc:title>
  <dc:creator>Splav</dc:creator>
  <cp:lastModifiedBy>Martinka</cp:lastModifiedBy>
  <cp:revision>249</cp:revision>
  <cp:lastPrinted>2016-04-27T07:03:39Z</cp:lastPrinted>
  <dcterms:created xsi:type="dcterms:W3CDTF">2016-04-18T10:00:45Z</dcterms:created>
  <dcterms:modified xsi:type="dcterms:W3CDTF">2017-11-21T13:54:10Z</dcterms:modified>
</cp:coreProperties>
</file>