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71" r:id="rId1"/>
    <p:sldMasterId id="2147483683" r:id="rId2"/>
  </p:sldMasterIdLst>
  <p:notesMasterIdLst>
    <p:notesMasterId r:id="rId39"/>
  </p:notesMasterIdLst>
  <p:handoutMasterIdLst>
    <p:handoutMasterId r:id="rId40"/>
  </p:handoutMasterIdLst>
  <p:sldIdLst>
    <p:sldId id="545" r:id="rId3"/>
    <p:sldId id="648" r:id="rId4"/>
    <p:sldId id="547" r:id="rId5"/>
    <p:sldId id="772" r:id="rId6"/>
    <p:sldId id="863" r:id="rId7"/>
    <p:sldId id="841" r:id="rId8"/>
    <p:sldId id="843" r:id="rId9"/>
    <p:sldId id="697" r:id="rId10"/>
    <p:sldId id="771" r:id="rId11"/>
    <p:sldId id="844" r:id="rId12"/>
    <p:sldId id="845" r:id="rId13"/>
    <p:sldId id="785" r:id="rId14"/>
    <p:sldId id="846" r:id="rId15"/>
    <p:sldId id="792" r:id="rId16"/>
    <p:sldId id="847" r:id="rId17"/>
    <p:sldId id="770" r:id="rId18"/>
    <p:sldId id="789" r:id="rId19"/>
    <p:sldId id="848" r:id="rId20"/>
    <p:sldId id="791" r:id="rId21"/>
    <p:sldId id="850" r:id="rId22"/>
    <p:sldId id="790" r:id="rId23"/>
    <p:sldId id="793" r:id="rId24"/>
    <p:sldId id="849" r:id="rId25"/>
    <p:sldId id="788" r:id="rId26"/>
    <p:sldId id="862" r:id="rId27"/>
    <p:sldId id="861" r:id="rId28"/>
    <p:sldId id="865" r:id="rId29"/>
    <p:sldId id="794" r:id="rId30"/>
    <p:sldId id="866" r:id="rId31"/>
    <p:sldId id="797" r:id="rId32"/>
    <p:sldId id="802" r:id="rId33"/>
    <p:sldId id="801" r:id="rId34"/>
    <p:sldId id="867" r:id="rId35"/>
    <p:sldId id="868" r:id="rId36"/>
    <p:sldId id="804" r:id="rId37"/>
    <p:sldId id="869" r:id="rId3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A97E"/>
    <a:srgbClr val="FFFF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39" autoAdjust="0"/>
    <p:restoredTop sz="79032" autoAdjust="0"/>
  </p:normalViewPr>
  <p:slideViewPr>
    <p:cSldViewPr showGuides="1">
      <p:cViewPr varScale="1">
        <p:scale>
          <a:sx n="110" d="100"/>
          <a:sy n="110" d="100"/>
        </p:scale>
        <p:origin x="1368" y="114"/>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0F838C8-DDE3-416C-8D96-B17DB27981F3}" type="datetimeFigureOut">
              <a:rPr lang="cs-CZ" smtClean="0"/>
              <a:pPr/>
              <a:t>18.08.2021</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0BB40A2-CA55-434D-AC0F-0AE141699B4D}" type="slidenum">
              <a:rPr lang="cs-CZ" smtClean="0"/>
              <a:pPr/>
              <a:t>‹#›</a:t>
            </a:fld>
            <a:endParaRPr lang="cs-CZ"/>
          </a:p>
        </p:txBody>
      </p:sp>
    </p:spTree>
    <p:extLst>
      <p:ext uri="{BB962C8B-B14F-4D97-AF65-F5344CB8AC3E}">
        <p14:creationId xmlns:p14="http://schemas.microsoft.com/office/powerpoint/2010/main" val="434924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3916EA-B297-4F0B-851D-BD5704B201B7}" type="datetimeFigureOut">
              <a:rPr lang="cs-CZ" smtClean="0"/>
              <a:pPr/>
              <a:t>18.08.2021</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3FB31FA-E905-4016-9D4B-970DF0C7EE08}" type="slidenum">
              <a:rPr lang="cs-CZ" smtClean="0"/>
              <a:pPr/>
              <a:t>‹#›</a:t>
            </a:fld>
            <a:endParaRPr lang="cs-CZ" dirty="0"/>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a:t>
            </a:fld>
            <a:endParaRPr lang="cs-CZ" dirty="0"/>
          </a:p>
        </p:txBody>
      </p:sp>
    </p:spTree>
    <p:extLst>
      <p:ext uri="{BB962C8B-B14F-4D97-AF65-F5344CB8AC3E}">
        <p14:creationId xmlns:p14="http://schemas.microsoft.com/office/powerpoint/2010/main" val="4115820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10</a:t>
            </a:fld>
            <a:endParaRPr lang="cs-CZ" dirty="0"/>
          </a:p>
        </p:txBody>
      </p:sp>
    </p:spTree>
    <p:extLst>
      <p:ext uri="{BB962C8B-B14F-4D97-AF65-F5344CB8AC3E}">
        <p14:creationId xmlns:p14="http://schemas.microsoft.com/office/powerpoint/2010/main" val="3110180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11</a:t>
            </a:fld>
            <a:endParaRPr lang="cs-CZ" dirty="0"/>
          </a:p>
        </p:txBody>
      </p:sp>
    </p:spTree>
    <p:extLst>
      <p:ext uri="{BB962C8B-B14F-4D97-AF65-F5344CB8AC3E}">
        <p14:creationId xmlns:p14="http://schemas.microsoft.com/office/powerpoint/2010/main" val="55488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12</a:t>
            </a:fld>
            <a:endParaRPr lang="cs-CZ" dirty="0">
              <a:solidFill>
                <a:prstClr val="black"/>
              </a:solidFill>
            </a:endParaRPr>
          </a:p>
        </p:txBody>
      </p:sp>
    </p:spTree>
    <p:extLst>
      <p:ext uri="{BB962C8B-B14F-4D97-AF65-F5344CB8AC3E}">
        <p14:creationId xmlns:p14="http://schemas.microsoft.com/office/powerpoint/2010/main" val="3383074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13</a:t>
            </a:fld>
            <a:endParaRPr lang="cs-CZ" dirty="0">
              <a:solidFill>
                <a:prstClr val="black"/>
              </a:solidFill>
            </a:endParaRPr>
          </a:p>
        </p:txBody>
      </p:sp>
    </p:spTree>
    <p:extLst>
      <p:ext uri="{BB962C8B-B14F-4D97-AF65-F5344CB8AC3E}">
        <p14:creationId xmlns:p14="http://schemas.microsoft.com/office/powerpoint/2010/main" val="314159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14</a:t>
            </a:fld>
            <a:endParaRPr lang="cs-CZ" dirty="0">
              <a:solidFill>
                <a:prstClr val="black"/>
              </a:solidFill>
            </a:endParaRPr>
          </a:p>
        </p:txBody>
      </p:sp>
    </p:spTree>
    <p:extLst>
      <p:ext uri="{BB962C8B-B14F-4D97-AF65-F5344CB8AC3E}">
        <p14:creationId xmlns:p14="http://schemas.microsoft.com/office/powerpoint/2010/main" val="3434735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15</a:t>
            </a:fld>
            <a:endParaRPr lang="cs-CZ" dirty="0">
              <a:solidFill>
                <a:prstClr val="black"/>
              </a:solidFill>
            </a:endParaRPr>
          </a:p>
        </p:txBody>
      </p:sp>
    </p:spTree>
    <p:extLst>
      <p:ext uri="{BB962C8B-B14F-4D97-AF65-F5344CB8AC3E}">
        <p14:creationId xmlns:p14="http://schemas.microsoft.com/office/powerpoint/2010/main" val="2711811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16</a:t>
            </a:fld>
            <a:endParaRPr lang="cs-CZ" dirty="0"/>
          </a:p>
        </p:txBody>
      </p:sp>
    </p:spTree>
    <p:extLst>
      <p:ext uri="{BB962C8B-B14F-4D97-AF65-F5344CB8AC3E}">
        <p14:creationId xmlns:p14="http://schemas.microsoft.com/office/powerpoint/2010/main" val="3591028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17</a:t>
            </a:fld>
            <a:endParaRPr lang="cs-CZ" dirty="0"/>
          </a:p>
        </p:txBody>
      </p:sp>
    </p:spTree>
    <p:extLst>
      <p:ext uri="{BB962C8B-B14F-4D97-AF65-F5344CB8AC3E}">
        <p14:creationId xmlns:p14="http://schemas.microsoft.com/office/powerpoint/2010/main" val="36121377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18</a:t>
            </a:fld>
            <a:endParaRPr lang="cs-CZ" dirty="0"/>
          </a:p>
        </p:txBody>
      </p:sp>
    </p:spTree>
    <p:extLst>
      <p:ext uri="{BB962C8B-B14F-4D97-AF65-F5344CB8AC3E}">
        <p14:creationId xmlns:p14="http://schemas.microsoft.com/office/powerpoint/2010/main" val="2967389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19</a:t>
            </a:fld>
            <a:endParaRPr lang="cs-CZ" dirty="0"/>
          </a:p>
        </p:txBody>
      </p:sp>
    </p:spTree>
    <p:extLst>
      <p:ext uri="{BB962C8B-B14F-4D97-AF65-F5344CB8AC3E}">
        <p14:creationId xmlns:p14="http://schemas.microsoft.com/office/powerpoint/2010/main" val="338608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a:t>
            </a:fld>
            <a:endParaRPr lang="cs-CZ" dirty="0"/>
          </a:p>
        </p:txBody>
      </p:sp>
    </p:spTree>
    <p:extLst>
      <p:ext uri="{BB962C8B-B14F-4D97-AF65-F5344CB8AC3E}">
        <p14:creationId xmlns:p14="http://schemas.microsoft.com/office/powerpoint/2010/main" val="16145202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20</a:t>
            </a:fld>
            <a:endParaRPr lang="cs-CZ" dirty="0"/>
          </a:p>
        </p:txBody>
      </p:sp>
    </p:spTree>
    <p:extLst>
      <p:ext uri="{BB962C8B-B14F-4D97-AF65-F5344CB8AC3E}">
        <p14:creationId xmlns:p14="http://schemas.microsoft.com/office/powerpoint/2010/main" val="1521130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21</a:t>
            </a:fld>
            <a:endParaRPr lang="cs-CZ" dirty="0"/>
          </a:p>
        </p:txBody>
      </p:sp>
    </p:spTree>
    <p:extLst>
      <p:ext uri="{BB962C8B-B14F-4D97-AF65-F5344CB8AC3E}">
        <p14:creationId xmlns:p14="http://schemas.microsoft.com/office/powerpoint/2010/main" val="35970820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22</a:t>
            </a:fld>
            <a:endParaRPr lang="cs-CZ" dirty="0">
              <a:solidFill>
                <a:prstClr val="black"/>
              </a:solidFill>
            </a:endParaRPr>
          </a:p>
        </p:txBody>
      </p:sp>
    </p:spTree>
    <p:extLst>
      <p:ext uri="{BB962C8B-B14F-4D97-AF65-F5344CB8AC3E}">
        <p14:creationId xmlns:p14="http://schemas.microsoft.com/office/powerpoint/2010/main" val="11508808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23</a:t>
            </a:fld>
            <a:endParaRPr lang="cs-CZ" dirty="0">
              <a:solidFill>
                <a:prstClr val="black"/>
              </a:solidFill>
            </a:endParaRPr>
          </a:p>
        </p:txBody>
      </p:sp>
    </p:spTree>
    <p:extLst>
      <p:ext uri="{BB962C8B-B14F-4D97-AF65-F5344CB8AC3E}">
        <p14:creationId xmlns:p14="http://schemas.microsoft.com/office/powerpoint/2010/main" val="18806672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24</a:t>
            </a:fld>
            <a:endParaRPr lang="cs-CZ" dirty="0"/>
          </a:p>
        </p:txBody>
      </p:sp>
    </p:spTree>
    <p:extLst>
      <p:ext uri="{BB962C8B-B14F-4D97-AF65-F5344CB8AC3E}">
        <p14:creationId xmlns:p14="http://schemas.microsoft.com/office/powerpoint/2010/main" val="24157001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25</a:t>
            </a:fld>
            <a:endParaRPr lang="cs-CZ" dirty="0"/>
          </a:p>
        </p:txBody>
      </p:sp>
    </p:spTree>
    <p:extLst>
      <p:ext uri="{BB962C8B-B14F-4D97-AF65-F5344CB8AC3E}">
        <p14:creationId xmlns:p14="http://schemas.microsoft.com/office/powerpoint/2010/main" val="22731069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26</a:t>
            </a:fld>
            <a:endParaRPr lang="cs-CZ" dirty="0"/>
          </a:p>
        </p:txBody>
      </p:sp>
    </p:spTree>
    <p:extLst>
      <p:ext uri="{BB962C8B-B14F-4D97-AF65-F5344CB8AC3E}">
        <p14:creationId xmlns:p14="http://schemas.microsoft.com/office/powerpoint/2010/main" val="2508718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27</a:t>
            </a:fld>
            <a:endParaRPr lang="cs-CZ" dirty="0"/>
          </a:p>
        </p:txBody>
      </p:sp>
    </p:spTree>
    <p:extLst>
      <p:ext uri="{BB962C8B-B14F-4D97-AF65-F5344CB8AC3E}">
        <p14:creationId xmlns:p14="http://schemas.microsoft.com/office/powerpoint/2010/main" val="10645637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28</a:t>
            </a:fld>
            <a:endParaRPr lang="cs-CZ" dirty="0"/>
          </a:p>
        </p:txBody>
      </p:sp>
    </p:spTree>
    <p:extLst>
      <p:ext uri="{BB962C8B-B14F-4D97-AF65-F5344CB8AC3E}">
        <p14:creationId xmlns:p14="http://schemas.microsoft.com/office/powerpoint/2010/main" val="30867383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29</a:t>
            </a:fld>
            <a:endParaRPr lang="cs-CZ" dirty="0"/>
          </a:p>
        </p:txBody>
      </p:sp>
    </p:spTree>
    <p:extLst>
      <p:ext uri="{BB962C8B-B14F-4D97-AF65-F5344CB8AC3E}">
        <p14:creationId xmlns:p14="http://schemas.microsoft.com/office/powerpoint/2010/main" val="3775652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a:t>
            </a:fld>
            <a:endParaRPr lang="cs-CZ" dirty="0"/>
          </a:p>
        </p:txBody>
      </p:sp>
    </p:spTree>
    <p:extLst>
      <p:ext uri="{BB962C8B-B14F-4D97-AF65-F5344CB8AC3E}">
        <p14:creationId xmlns:p14="http://schemas.microsoft.com/office/powerpoint/2010/main" val="1277710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30</a:t>
            </a:fld>
            <a:endParaRPr lang="cs-CZ" dirty="0"/>
          </a:p>
        </p:txBody>
      </p:sp>
    </p:spTree>
    <p:extLst>
      <p:ext uri="{BB962C8B-B14F-4D97-AF65-F5344CB8AC3E}">
        <p14:creationId xmlns:p14="http://schemas.microsoft.com/office/powerpoint/2010/main" val="24979025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31</a:t>
            </a:fld>
            <a:endParaRPr lang="cs-CZ" dirty="0"/>
          </a:p>
        </p:txBody>
      </p:sp>
    </p:spTree>
    <p:extLst>
      <p:ext uri="{BB962C8B-B14F-4D97-AF65-F5344CB8AC3E}">
        <p14:creationId xmlns:p14="http://schemas.microsoft.com/office/powerpoint/2010/main" val="12726540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32</a:t>
            </a:fld>
            <a:endParaRPr lang="cs-CZ" dirty="0"/>
          </a:p>
        </p:txBody>
      </p:sp>
    </p:spTree>
    <p:extLst>
      <p:ext uri="{BB962C8B-B14F-4D97-AF65-F5344CB8AC3E}">
        <p14:creationId xmlns:p14="http://schemas.microsoft.com/office/powerpoint/2010/main" val="7941821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33</a:t>
            </a:fld>
            <a:endParaRPr lang="cs-CZ" dirty="0"/>
          </a:p>
        </p:txBody>
      </p:sp>
    </p:spTree>
    <p:extLst>
      <p:ext uri="{BB962C8B-B14F-4D97-AF65-F5344CB8AC3E}">
        <p14:creationId xmlns:p14="http://schemas.microsoft.com/office/powerpoint/2010/main" val="14748044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34</a:t>
            </a:fld>
            <a:endParaRPr lang="cs-CZ" dirty="0"/>
          </a:p>
        </p:txBody>
      </p:sp>
    </p:spTree>
    <p:extLst>
      <p:ext uri="{BB962C8B-B14F-4D97-AF65-F5344CB8AC3E}">
        <p14:creationId xmlns:p14="http://schemas.microsoft.com/office/powerpoint/2010/main" val="11880385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35</a:t>
            </a:fld>
            <a:endParaRPr lang="cs-CZ" dirty="0"/>
          </a:p>
        </p:txBody>
      </p:sp>
    </p:spTree>
    <p:extLst>
      <p:ext uri="{BB962C8B-B14F-4D97-AF65-F5344CB8AC3E}">
        <p14:creationId xmlns:p14="http://schemas.microsoft.com/office/powerpoint/2010/main" val="31231034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36</a:t>
            </a:fld>
            <a:endParaRPr lang="cs-CZ" dirty="0"/>
          </a:p>
        </p:txBody>
      </p:sp>
    </p:spTree>
    <p:extLst>
      <p:ext uri="{BB962C8B-B14F-4D97-AF65-F5344CB8AC3E}">
        <p14:creationId xmlns:p14="http://schemas.microsoft.com/office/powerpoint/2010/main" val="891527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a:t>
            </a:fld>
            <a:endParaRPr lang="cs-CZ" dirty="0"/>
          </a:p>
        </p:txBody>
      </p:sp>
    </p:spTree>
    <p:extLst>
      <p:ext uri="{BB962C8B-B14F-4D97-AF65-F5344CB8AC3E}">
        <p14:creationId xmlns:p14="http://schemas.microsoft.com/office/powerpoint/2010/main" val="3787594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a:t>
            </a:fld>
            <a:endParaRPr lang="cs-CZ" dirty="0"/>
          </a:p>
        </p:txBody>
      </p:sp>
    </p:spTree>
    <p:extLst>
      <p:ext uri="{BB962C8B-B14F-4D97-AF65-F5344CB8AC3E}">
        <p14:creationId xmlns:p14="http://schemas.microsoft.com/office/powerpoint/2010/main" val="4206760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a:t>
            </a:fld>
            <a:endParaRPr lang="cs-CZ" dirty="0"/>
          </a:p>
        </p:txBody>
      </p:sp>
    </p:spTree>
    <p:extLst>
      <p:ext uri="{BB962C8B-B14F-4D97-AF65-F5344CB8AC3E}">
        <p14:creationId xmlns:p14="http://schemas.microsoft.com/office/powerpoint/2010/main" val="3623239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dirty="0"/>
          </a:p>
        </p:txBody>
      </p:sp>
    </p:spTree>
    <p:extLst>
      <p:ext uri="{BB962C8B-B14F-4D97-AF65-F5344CB8AC3E}">
        <p14:creationId xmlns:p14="http://schemas.microsoft.com/office/powerpoint/2010/main" val="2193586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8</a:t>
            </a:fld>
            <a:endParaRPr lang="cs-CZ" dirty="0"/>
          </a:p>
        </p:txBody>
      </p:sp>
    </p:spTree>
    <p:extLst>
      <p:ext uri="{BB962C8B-B14F-4D97-AF65-F5344CB8AC3E}">
        <p14:creationId xmlns:p14="http://schemas.microsoft.com/office/powerpoint/2010/main" val="3680792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9</a:t>
            </a:fld>
            <a:endParaRPr lang="cs-CZ" dirty="0"/>
          </a:p>
        </p:txBody>
      </p:sp>
    </p:spTree>
    <p:extLst>
      <p:ext uri="{BB962C8B-B14F-4D97-AF65-F5344CB8AC3E}">
        <p14:creationId xmlns:p14="http://schemas.microsoft.com/office/powerpoint/2010/main" val="645099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lvl1pPr>
              <a:defRPr/>
            </a:lvl1pPr>
          </a:lstStyle>
          <a:p>
            <a:pPr>
              <a:defRPr/>
            </a:pPr>
            <a:fld id="{5F7ADBA8-964B-4AA0-AE3D-857E42B88E74}" type="datetimeFigureOut">
              <a:rPr lang="cs-CZ">
                <a:solidFill>
                  <a:prstClr val="black">
                    <a:tint val="75000"/>
                  </a:prstClr>
                </a:solidFill>
              </a:rPr>
              <a:pPr>
                <a:defRPr/>
              </a:pPr>
              <a:t>18.08.2021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C3D6453-B3C2-4F76-A444-630CF03580E9}" type="slidenum">
              <a:rPr lang="cs-CZ" altLang="cs-CZ"/>
              <a:pPr>
                <a:defRPr/>
              </a:pPr>
              <a:t>‹#›</a:t>
            </a:fld>
            <a:endParaRPr lang="cs-CZ" altLang="cs-CZ"/>
          </a:p>
        </p:txBody>
      </p:sp>
    </p:spTree>
    <p:extLst>
      <p:ext uri="{BB962C8B-B14F-4D97-AF65-F5344CB8AC3E}">
        <p14:creationId xmlns:p14="http://schemas.microsoft.com/office/powerpoint/2010/main" val="1919945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59F042F8-8698-4494-92AE-0144BC8CCC08}" type="datetimeFigureOut">
              <a:rPr lang="cs-CZ">
                <a:solidFill>
                  <a:prstClr val="black">
                    <a:tint val="75000"/>
                  </a:prstClr>
                </a:solidFill>
              </a:rPr>
              <a:pPr>
                <a:defRPr/>
              </a:pPr>
              <a:t>18.08.2021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3DCCD5F-7CD3-424F-A228-36BB83D350E4}" type="slidenum">
              <a:rPr lang="cs-CZ" altLang="cs-CZ"/>
              <a:pPr>
                <a:defRPr/>
              </a:pPr>
              <a:t>‹#›</a:t>
            </a:fld>
            <a:endParaRPr lang="cs-CZ" altLang="cs-CZ"/>
          </a:p>
        </p:txBody>
      </p:sp>
    </p:spTree>
    <p:extLst>
      <p:ext uri="{BB962C8B-B14F-4D97-AF65-F5344CB8AC3E}">
        <p14:creationId xmlns:p14="http://schemas.microsoft.com/office/powerpoint/2010/main" val="576427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3531C6E8-A580-40A4-82C7-C855B69B5885}" type="datetimeFigureOut">
              <a:rPr lang="cs-CZ">
                <a:solidFill>
                  <a:prstClr val="black">
                    <a:tint val="75000"/>
                  </a:prstClr>
                </a:solidFill>
              </a:rPr>
              <a:pPr>
                <a:defRPr/>
              </a:pPr>
              <a:t>18.08.2021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7A6CC7D-C5DB-4F60-B883-22493CFE8B46}" type="slidenum">
              <a:rPr lang="cs-CZ" altLang="cs-CZ"/>
              <a:pPr>
                <a:defRPr/>
              </a:pPr>
              <a:t>‹#›</a:t>
            </a:fld>
            <a:endParaRPr lang="cs-CZ" altLang="cs-CZ"/>
          </a:p>
        </p:txBody>
      </p:sp>
    </p:spTree>
    <p:extLst>
      <p:ext uri="{BB962C8B-B14F-4D97-AF65-F5344CB8AC3E}">
        <p14:creationId xmlns:p14="http://schemas.microsoft.com/office/powerpoint/2010/main" val="2147402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40E39E42-D5CC-4B77-9727-82BC3B4B0BAB}" type="datetimeFigureOut">
              <a:rPr lang="cs-CZ">
                <a:solidFill>
                  <a:prstClr val="black">
                    <a:tint val="75000"/>
                  </a:prstClr>
                </a:solidFill>
              </a:rPr>
              <a:pPr>
                <a:defRPr/>
              </a:pPr>
              <a:t>18.08.2021</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74828A0-6A7E-48F3-AEE0-D204CE2F1A55}" type="slidenum">
              <a:rPr lang="cs-CZ" altLang="cs-CZ"/>
              <a:pPr>
                <a:defRPr/>
              </a:pPr>
              <a:t>‹#›</a:t>
            </a:fld>
            <a:endParaRPr lang="cs-CZ" altLang="cs-CZ"/>
          </a:p>
        </p:txBody>
      </p:sp>
    </p:spTree>
    <p:extLst>
      <p:ext uri="{BB962C8B-B14F-4D97-AF65-F5344CB8AC3E}">
        <p14:creationId xmlns:p14="http://schemas.microsoft.com/office/powerpoint/2010/main" val="4057202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fld id="{FA253B47-9050-440F-868E-22877588E514}" type="datetimeFigureOut">
              <a:rPr lang="cs-CZ">
                <a:solidFill>
                  <a:prstClr val="black">
                    <a:tint val="75000"/>
                  </a:prstClr>
                </a:solidFill>
              </a:rPr>
              <a:pPr>
                <a:defRPr/>
              </a:pPr>
              <a:t>18.08.2021</a:t>
            </a:fld>
            <a:endParaRPr lang="cs-CZ">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6A72951-3547-417E-A2BE-3093DBD3FEAA}" type="slidenum">
              <a:rPr lang="cs-CZ" altLang="cs-CZ"/>
              <a:pPr>
                <a:defRPr/>
              </a:pPr>
              <a:t>‹#›</a:t>
            </a:fld>
            <a:endParaRPr lang="cs-CZ" altLang="cs-CZ"/>
          </a:p>
        </p:txBody>
      </p:sp>
    </p:spTree>
    <p:extLst>
      <p:ext uri="{BB962C8B-B14F-4D97-AF65-F5344CB8AC3E}">
        <p14:creationId xmlns:p14="http://schemas.microsoft.com/office/powerpoint/2010/main" val="1538580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3A9E20C9-4A2D-48B5-9721-2EA78D3CA816}" type="datetimeFigureOut">
              <a:rPr lang="cs-CZ">
                <a:solidFill>
                  <a:prstClr val="black">
                    <a:tint val="75000"/>
                  </a:prstClr>
                </a:solidFill>
              </a:rPr>
              <a:pPr>
                <a:defRPr/>
              </a:pPr>
              <a:t>18.08.2021</a:t>
            </a:fld>
            <a:endParaRPr lang="cs-CZ">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C8E80BA-E93C-4FEF-960F-F9E931E96608}" type="slidenum">
              <a:rPr lang="cs-CZ" altLang="cs-CZ"/>
              <a:pPr>
                <a:defRPr/>
              </a:pPr>
              <a:t>‹#›</a:t>
            </a:fld>
            <a:endParaRPr lang="cs-CZ" altLang="cs-CZ"/>
          </a:p>
        </p:txBody>
      </p:sp>
    </p:spTree>
    <p:extLst>
      <p:ext uri="{BB962C8B-B14F-4D97-AF65-F5344CB8AC3E}">
        <p14:creationId xmlns:p14="http://schemas.microsoft.com/office/powerpoint/2010/main" val="3725761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6A39E4-2127-4101-9233-E439DB08B4F2}" type="datetimeFigureOut">
              <a:rPr lang="cs-CZ">
                <a:solidFill>
                  <a:prstClr val="black">
                    <a:tint val="75000"/>
                  </a:prstClr>
                </a:solidFill>
              </a:rPr>
              <a:pPr>
                <a:defRPr/>
              </a:pPr>
              <a:t>18.08.2021</a:t>
            </a:fld>
            <a:endParaRPr lang="cs-CZ">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87F75AE-C71B-4C63-9552-17C2E86C5242}" type="slidenum">
              <a:rPr lang="cs-CZ" altLang="cs-CZ"/>
              <a:pPr>
                <a:defRPr/>
              </a:pPr>
              <a:t>‹#›</a:t>
            </a:fld>
            <a:endParaRPr lang="cs-CZ" altLang="cs-CZ"/>
          </a:p>
        </p:txBody>
      </p:sp>
    </p:spTree>
    <p:extLst>
      <p:ext uri="{BB962C8B-B14F-4D97-AF65-F5344CB8AC3E}">
        <p14:creationId xmlns:p14="http://schemas.microsoft.com/office/powerpoint/2010/main" val="35175511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AD4AE88C-53C2-40BE-A453-37855C2FEC0F}" type="datetimeFigureOut">
              <a:rPr lang="cs-CZ">
                <a:solidFill>
                  <a:prstClr val="black">
                    <a:tint val="75000"/>
                  </a:prstClr>
                </a:solidFill>
              </a:rPr>
              <a:pPr>
                <a:defRPr/>
              </a:pPr>
              <a:t>18.08.2021</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096AB60-3D45-4A03-89CF-C9B5F687E434}" type="slidenum">
              <a:rPr lang="cs-CZ" altLang="cs-CZ"/>
              <a:pPr>
                <a:defRPr/>
              </a:pPr>
              <a:t>‹#›</a:t>
            </a:fld>
            <a:endParaRPr lang="cs-CZ" altLang="cs-CZ"/>
          </a:p>
        </p:txBody>
      </p:sp>
    </p:spTree>
    <p:extLst>
      <p:ext uri="{BB962C8B-B14F-4D97-AF65-F5344CB8AC3E}">
        <p14:creationId xmlns:p14="http://schemas.microsoft.com/office/powerpoint/2010/main" val="12645740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80564FE7-18A9-4F43-870D-B8A1AF3A9119}" type="datetimeFigureOut">
              <a:rPr lang="cs-CZ">
                <a:solidFill>
                  <a:prstClr val="black">
                    <a:tint val="75000"/>
                  </a:prstClr>
                </a:solidFill>
              </a:rPr>
              <a:pPr>
                <a:defRPr/>
              </a:pPr>
              <a:t>18.08.2021</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1161DF9-7AE5-4CDB-B945-8673F63C4B96}" type="slidenum">
              <a:rPr lang="cs-CZ" altLang="cs-CZ"/>
              <a:pPr>
                <a:defRPr/>
              </a:pPr>
              <a:t>‹#›</a:t>
            </a:fld>
            <a:endParaRPr lang="cs-CZ" altLang="cs-CZ"/>
          </a:p>
        </p:txBody>
      </p:sp>
    </p:spTree>
    <p:extLst>
      <p:ext uri="{BB962C8B-B14F-4D97-AF65-F5344CB8AC3E}">
        <p14:creationId xmlns:p14="http://schemas.microsoft.com/office/powerpoint/2010/main" val="73761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EEF0FCB0-62FD-4FA4-B02E-868C886B8B6F}" type="datetimeFigureOut">
              <a:rPr lang="cs-CZ">
                <a:solidFill>
                  <a:prstClr val="black">
                    <a:tint val="75000"/>
                  </a:prstClr>
                </a:solidFill>
              </a:rPr>
              <a:pPr>
                <a:defRPr/>
              </a:pPr>
              <a:t>18.08.2021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70585AD-F118-46F3-A5D9-9062BD84C262}" type="slidenum">
              <a:rPr lang="cs-CZ" altLang="cs-CZ"/>
              <a:pPr>
                <a:defRPr/>
              </a:pPr>
              <a:t>‹#›</a:t>
            </a:fld>
            <a:endParaRPr lang="cs-CZ" altLang="cs-CZ"/>
          </a:p>
        </p:txBody>
      </p:sp>
    </p:spTree>
    <p:extLst>
      <p:ext uri="{BB962C8B-B14F-4D97-AF65-F5344CB8AC3E}">
        <p14:creationId xmlns:p14="http://schemas.microsoft.com/office/powerpoint/2010/main" val="1523514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715EAD9D-B4D1-45E0-83C8-275913F37D0E}" type="datetimeFigureOut">
              <a:rPr lang="cs-CZ">
                <a:solidFill>
                  <a:prstClr val="black">
                    <a:tint val="75000"/>
                  </a:prstClr>
                </a:solidFill>
              </a:rPr>
              <a:pPr>
                <a:defRPr/>
              </a:pPr>
              <a:t>18.08.2021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15DD97F-4B10-4B4F-8AC1-6E7DA16AF5B3}" type="slidenum">
              <a:rPr lang="cs-CZ" altLang="cs-CZ"/>
              <a:pPr>
                <a:defRPr/>
              </a:pPr>
              <a:t>‹#›</a:t>
            </a:fld>
            <a:endParaRPr lang="cs-CZ" altLang="cs-CZ"/>
          </a:p>
        </p:txBody>
      </p:sp>
    </p:spTree>
    <p:extLst>
      <p:ext uri="{BB962C8B-B14F-4D97-AF65-F5344CB8AC3E}">
        <p14:creationId xmlns:p14="http://schemas.microsoft.com/office/powerpoint/2010/main" val="375262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Kliknutím lze upravit styl.</a:t>
            </a:r>
            <a:endParaRPr lang="en-US" altLang="cs-CZ"/>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955326B-D657-469B-B1F4-828F88A54909}" type="datetimeFigureOut">
              <a:rPr lang="cs-CZ">
                <a:solidFill>
                  <a:prstClr val="black">
                    <a:tint val="75000"/>
                  </a:prstClr>
                </a:solidFill>
              </a:rPr>
              <a:pPr>
                <a:defRPr/>
              </a:pPr>
              <a:t>18.08.2021</a:t>
            </a:fld>
            <a:endParaRPr lang="cs-CZ">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16F68E34-388F-424E-9904-62592BF6A39E}" type="slidenum">
              <a:rPr lang="cs-CZ" altLang="cs-CZ">
                <a:cs typeface="Arial" panose="020B0604020202020204" pitchFamily="34" charset="0"/>
              </a:rPr>
              <a:pPr fontAlgn="base">
                <a:spcBef>
                  <a:spcPct val="0"/>
                </a:spcBef>
                <a:spcAft>
                  <a:spcPct val="0"/>
                </a:spcAft>
                <a:defRPr/>
              </a:pPr>
              <a:t>‹#›</a:t>
            </a:fld>
            <a:endParaRPr lang="cs-CZ" altLang="cs-CZ">
              <a:cs typeface="Arial" panose="020B0604020202020204" pitchFamily="34" charset="0"/>
            </a:endParaRPr>
          </a:p>
        </p:txBody>
      </p:sp>
    </p:spTree>
    <p:extLst>
      <p:ext uri="{BB962C8B-B14F-4D97-AF65-F5344CB8AC3E}">
        <p14:creationId xmlns:p14="http://schemas.microsoft.com/office/powerpoint/2010/main" val="258647245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9"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rcRect b="16805"/>
          <a:stretch>
            <a:fillRect/>
          </a:stretch>
        </p:blipFill>
        <p:spPr bwMode="auto">
          <a:xfrm>
            <a:off x="4046910" y="586950"/>
            <a:ext cx="9906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ovéPole 54"/>
          <p:cNvSpPr txBox="1">
            <a:spLocks noChangeArrowheads="1"/>
          </p:cNvSpPr>
          <p:nvPr/>
        </p:nvSpPr>
        <p:spPr bwMode="auto">
          <a:xfrm>
            <a:off x="611560" y="1844824"/>
            <a:ext cx="7861300" cy="294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fontAlgn="base">
              <a:lnSpc>
                <a:spcPct val="80000"/>
              </a:lnSpc>
              <a:spcBef>
                <a:spcPct val="0"/>
              </a:spcBef>
              <a:spcAft>
                <a:spcPct val="0"/>
              </a:spcAft>
              <a:buFontTx/>
              <a:buNone/>
            </a:pPr>
            <a:r>
              <a:rPr lang="cs-CZ" altLang="cs-CZ" sz="3200" dirty="0">
                <a:latin typeface="+mn-lt"/>
                <a:ea typeface="Arial Unicode MS" panose="020B0604020202020204" pitchFamily="34" charset="-128"/>
                <a:cs typeface="Arial Unicode MS" panose="020B0604020202020204" pitchFamily="34" charset="-128"/>
              </a:rPr>
              <a:t>Sdružení SPLAV, </a:t>
            </a:r>
            <a:r>
              <a:rPr lang="cs-CZ" altLang="cs-CZ" sz="3200" dirty="0" err="1">
                <a:latin typeface="+mn-lt"/>
                <a:ea typeface="Arial Unicode MS" panose="020B0604020202020204" pitchFamily="34" charset="-128"/>
                <a:cs typeface="Arial Unicode MS" panose="020B0604020202020204" pitchFamily="34" charset="-128"/>
              </a:rPr>
              <a:t>z.s</a:t>
            </a:r>
            <a:r>
              <a:rPr lang="cs-CZ" altLang="cs-CZ" sz="3200" dirty="0">
                <a:latin typeface="+mn-lt"/>
                <a:ea typeface="Arial Unicode MS" panose="020B0604020202020204" pitchFamily="34" charset="-128"/>
                <a:cs typeface="Arial Unicode MS" panose="020B0604020202020204" pitchFamily="34" charset="-128"/>
              </a:rPr>
              <a:t>.</a:t>
            </a:r>
          </a:p>
          <a:p>
            <a:pPr algn="ctr" fontAlgn="base">
              <a:lnSpc>
                <a:spcPct val="80000"/>
              </a:lnSpc>
              <a:spcBef>
                <a:spcPct val="0"/>
              </a:spcBef>
              <a:spcAft>
                <a:spcPct val="0"/>
              </a:spcAft>
              <a:buFontTx/>
              <a:buNone/>
            </a:pPr>
            <a:endParaRPr lang="cs-CZ" altLang="cs-CZ" sz="5000" dirty="0">
              <a:latin typeface="+mn-lt"/>
              <a:ea typeface="Arial Unicode MS" panose="020B0604020202020204" pitchFamily="34" charset="-128"/>
              <a:cs typeface="Arial Unicode MS" panose="020B0604020202020204" pitchFamily="34" charset="-128"/>
            </a:endParaRPr>
          </a:p>
          <a:p>
            <a:pPr algn="ctr" fontAlgn="base">
              <a:lnSpc>
                <a:spcPct val="80000"/>
              </a:lnSpc>
              <a:spcBef>
                <a:spcPct val="0"/>
              </a:spcBef>
              <a:spcAft>
                <a:spcPct val="0"/>
              </a:spcAft>
              <a:buFontTx/>
              <a:buNone/>
            </a:pPr>
            <a:r>
              <a:rPr lang="cs-CZ" altLang="cs-CZ" sz="5000" dirty="0">
                <a:latin typeface="+mn-lt"/>
                <a:ea typeface="Arial Unicode MS" panose="020B0604020202020204" pitchFamily="34" charset="-128"/>
                <a:cs typeface="Arial Unicode MS" panose="020B0604020202020204" pitchFamily="34" charset="-128"/>
              </a:rPr>
              <a:t>IROP </a:t>
            </a:r>
          </a:p>
          <a:p>
            <a:pPr algn="ctr" fontAlgn="base">
              <a:lnSpc>
                <a:spcPct val="80000"/>
              </a:lnSpc>
              <a:spcBef>
                <a:spcPct val="0"/>
              </a:spcBef>
              <a:spcAft>
                <a:spcPct val="0"/>
              </a:spcAft>
              <a:buFontTx/>
              <a:buNone/>
            </a:pPr>
            <a:r>
              <a:rPr lang="cs-CZ" altLang="cs-CZ" sz="5000" dirty="0">
                <a:latin typeface="+mn-lt"/>
                <a:ea typeface="Arial Unicode MS" panose="020B0604020202020204" pitchFamily="34" charset="-128"/>
                <a:cs typeface="Arial Unicode MS" panose="020B0604020202020204" pitchFamily="34" charset="-128"/>
              </a:rPr>
              <a:t>ŠKOLENÍ PRO ŽADATELE</a:t>
            </a:r>
          </a:p>
          <a:p>
            <a:pPr algn="ctr" fontAlgn="base">
              <a:lnSpc>
                <a:spcPct val="80000"/>
              </a:lnSpc>
              <a:spcBef>
                <a:spcPct val="0"/>
              </a:spcBef>
              <a:spcAft>
                <a:spcPct val="0"/>
              </a:spcAft>
              <a:buFontTx/>
              <a:buNone/>
            </a:pPr>
            <a:r>
              <a:rPr lang="cs-CZ" altLang="cs-CZ" sz="5000" dirty="0">
                <a:latin typeface="+mn-lt"/>
                <a:ea typeface="Arial Unicode MS" panose="020B0604020202020204" pitchFamily="34" charset="-128"/>
                <a:cs typeface="Arial Unicode MS" panose="020B0604020202020204" pitchFamily="34" charset="-128"/>
              </a:rPr>
              <a:t>18.8.2021</a:t>
            </a:r>
          </a:p>
        </p:txBody>
      </p:sp>
      <p:pic>
        <p:nvPicPr>
          <p:cNvPr id="12" name="Obrázek 11" descr="C:\Users\Splav\Desktop\IROP_CZ_RO_B_C-RG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5939681"/>
            <a:ext cx="4865687"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0401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23528" y="2420888"/>
            <a:ext cx="8585332" cy="4093428"/>
          </a:xfrm>
          <a:prstGeom prst="rect">
            <a:avLst/>
          </a:prstGeom>
        </p:spPr>
        <p:txBody>
          <a:bodyPr wrap="square">
            <a:spAutoFit/>
          </a:bodyPr>
          <a:lstStyle/>
          <a:p>
            <a:pPr marL="285750" lvl="0" indent="-285750">
              <a:buFont typeface="Arial" panose="020B0604020202020204" pitchFamily="34" charset="0"/>
              <a:buChar char="•"/>
            </a:pPr>
            <a:r>
              <a:rPr lang="cs-CZ" sz="2000" dirty="0">
                <a:solidFill>
                  <a:prstClr val="black"/>
                </a:solidFill>
              </a:rPr>
              <a:t>veřejné osvětlení komunikace pro pěší a hlavního dopravního prostoru pozemní komunikace, </a:t>
            </a:r>
          </a:p>
          <a:p>
            <a:pPr marL="285750" lvl="0" indent="-285750">
              <a:buFont typeface="Arial" panose="020B0604020202020204" pitchFamily="34" charset="0"/>
              <a:buChar char="•"/>
            </a:pPr>
            <a:r>
              <a:rPr lang="cs-CZ" sz="2000" dirty="0">
                <a:solidFill>
                  <a:prstClr val="black"/>
                </a:solidFill>
              </a:rPr>
              <a:t>bezpečnostní opatření realizovaná na silnici, místní komunikaci nebo dráze (vychýlení jízdního pruhu, zúžení komunikace, dělicí ostrůvky, vysazené plochy na vjezdech do křižovatky, úpravy povrchu a tvaru křižovatek, zvýšení protismykových vlastností krytu vozovky, zvýrazňující dopravní značení včetně liniových opatření pro cyklisty, zvýrazňující dopravní zařízení a optické prvky, zpomalovací prahy, polštáře a zvýšené plochy, svodidla v nebezpečných úsecích, prvky aktivní bezpečnosti v blízkosti přechodů pro chodce a související telematika, přístroje na měření rychlosti a tabule informující o rychlosti vozidla), </a:t>
            </a:r>
          </a:p>
          <a:p>
            <a:pPr marL="285750" lvl="0" indent="-285750">
              <a:buFont typeface="Arial" panose="020B0604020202020204" pitchFamily="34" charset="0"/>
              <a:buChar char="•"/>
            </a:pPr>
            <a:r>
              <a:rPr lang="cs-CZ" sz="2000" dirty="0">
                <a:solidFill>
                  <a:prstClr val="black"/>
                </a:solidFill>
              </a:rPr>
              <a:t>dešťové vpusti, šachty a přípojky k odvodu vod z povrchu komunikace do kanalizace,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611560" y="1477233"/>
            <a:ext cx="8369308" cy="1015663"/>
          </a:xfrm>
          <a:prstGeom prst="rect">
            <a:avLst/>
          </a:prstGeom>
        </p:spPr>
        <p:txBody>
          <a:bodyPr wrap="square">
            <a:spAutoFit/>
          </a:bodyPr>
          <a:lstStyle/>
          <a:p>
            <a:r>
              <a:rPr lang="cs-CZ" sz="2000" dirty="0"/>
              <a:t>svislé a vodorovné dopravní značení a zvýrazňující prvky, světelné signalizační zařízení řídící provoz samostatného přechodu pro chodce nebo samostatného přechodu pro chodce s přejezdem pro cyklisty, </a:t>
            </a:r>
          </a:p>
        </p:txBody>
      </p:sp>
    </p:spTree>
    <p:extLst>
      <p:ext uri="{BB962C8B-B14F-4D97-AF65-F5344CB8AC3E}">
        <p14:creationId xmlns:p14="http://schemas.microsoft.com/office/powerpoint/2010/main" val="120286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71661" y="1515299"/>
            <a:ext cx="8585332" cy="1323439"/>
          </a:xfrm>
          <a:prstGeom prst="rect">
            <a:avLst/>
          </a:prstGeom>
        </p:spPr>
        <p:txBody>
          <a:bodyPr wrap="square">
            <a:spAutoFit/>
          </a:bodyPr>
          <a:lstStyle/>
          <a:p>
            <a:pPr marL="285750" lvl="0" indent="-285750">
              <a:buFont typeface="Arial" panose="020B0604020202020204" pitchFamily="34" charset="0"/>
              <a:buChar char="•"/>
            </a:pPr>
            <a:r>
              <a:rPr lang="cs-CZ" sz="2000" dirty="0">
                <a:solidFill>
                  <a:prstClr val="black"/>
                </a:solidFill>
              </a:rPr>
              <a:t>vegetační úpravy pozemků dotčených stavbou, </a:t>
            </a:r>
            <a:r>
              <a:rPr lang="cs-CZ" sz="2000" dirty="0"/>
              <a:t>příprava staveniště, demolice objektů podmiňujících výstavbu, </a:t>
            </a:r>
            <a:r>
              <a:rPr lang="pl-PL" sz="2000" dirty="0"/>
              <a:t>manipulace s kulturními vrstvami zeminy, r</a:t>
            </a:r>
            <a:r>
              <a:rPr lang="cs-CZ" sz="2000" dirty="0" err="1"/>
              <a:t>ekultivace</a:t>
            </a:r>
            <a:r>
              <a:rPr lang="cs-CZ" sz="2000" dirty="0"/>
              <a:t> ploch původně zastavěných pozemků, </a:t>
            </a:r>
          </a:p>
          <a:p>
            <a:pPr marL="342900" indent="-342900">
              <a:buFont typeface="Arial" panose="020B0604020202020204" pitchFamily="34" charset="0"/>
              <a:buChar char="•"/>
            </a:pP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3" name="Obdélník 2"/>
          <p:cNvSpPr/>
          <p:nvPr/>
        </p:nvSpPr>
        <p:spPr>
          <a:xfrm>
            <a:off x="271660" y="2838738"/>
            <a:ext cx="8637199" cy="1323439"/>
          </a:xfrm>
          <a:prstGeom prst="rect">
            <a:avLst/>
          </a:prstGeom>
        </p:spPr>
        <p:txBody>
          <a:bodyPr wrap="square">
            <a:spAutoFit/>
          </a:bodyPr>
          <a:lstStyle/>
          <a:p>
            <a:pPr lvl="0"/>
            <a:r>
              <a:rPr lang="cs-CZ" sz="2000" dirty="0">
                <a:solidFill>
                  <a:prstClr val="black"/>
                </a:solidFill>
              </a:rPr>
              <a:t>Musí být součástí položkového rozpočtu stavby podle předložené projektové dokumentace; projektová dokumentace musí všechny položky zahrnovat v rámci stavebních objektů nebo provozních souborů stavby; příjemce bude se žádostí o platbu předkládat přehled čerpání z jednotlivých položek rozpočtu stavby. </a:t>
            </a:r>
          </a:p>
        </p:txBody>
      </p:sp>
    </p:spTree>
    <p:extLst>
      <p:ext uri="{BB962C8B-B14F-4D97-AF65-F5344CB8AC3E}">
        <p14:creationId xmlns:p14="http://schemas.microsoft.com/office/powerpoint/2010/main" val="3143474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36550" y="1519656"/>
            <a:ext cx="8471018" cy="5016758"/>
          </a:xfrm>
          <a:prstGeom prst="rect">
            <a:avLst/>
          </a:prstGeom>
        </p:spPr>
        <p:txBody>
          <a:bodyPr wrap="square">
            <a:spAutoFit/>
          </a:bodyPr>
          <a:lstStyle/>
          <a:p>
            <a:pPr lvl="0"/>
            <a:r>
              <a:rPr lang="cs-CZ" sz="2000" u="sng" dirty="0">
                <a:solidFill>
                  <a:srgbClr val="000000"/>
                </a:solidFill>
              </a:rPr>
              <a:t>Způsobilé výdaje na vedlejší aktivity projektu </a:t>
            </a:r>
          </a:p>
          <a:p>
            <a:pPr marL="285750" lvl="0" indent="-285750">
              <a:buFont typeface="Arial" panose="020B0604020202020204" pitchFamily="34" charset="0"/>
              <a:buChar char="•"/>
            </a:pPr>
            <a:r>
              <a:rPr lang="cs-CZ" sz="2000" dirty="0">
                <a:solidFill>
                  <a:srgbClr val="000000"/>
                </a:solidFill>
              </a:rPr>
              <a:t>Výdaje související s komunikací pro pěší: přístřešky a čekárny autobusových, trolejbusových a tramvajových zastávek, související volně dostupné pevné stojany a uzamykatelné boxy na jízdní kola, detekce jejich obsazenosti, lavičky, osvětlení a informační tabule, zálivy autobusových a trolejbusových zastávek </a:t>
            </a:r>
          </a:p>
          <a:p>
            <a:pPr marL="285750" lvl="0" indent="-285750">
              <a:buFont typeface="Arial" panose="020B0604020202020204" pitchFamily="34" charset="0"/>
              <a:buChar char="•"/>
            </a:pPr>
            <a:r>
              <a:rPr lang="cs-CZ" sz="2000" dirty="0">
                <a:solidFill>
                  <a:srgbClr val="000000"/>
                </a:solidFill>
              </a:rPr>
              <a:t>Výdaje na stavbou vyvolané investice: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značení</a:t>
            </a:r>
          </a:p>
          <a:p>
            <a:pPr marL="285750" lvl="0" indent="-285750">
              <a:buFont typeface="Arial" panose="020B0604020202020204" pitchFamily="34" charset="0"/>
              <a:buChar char="•"/>
            </a:pPr>
            <a:r>
              <a:rPr lang="cs-CZ" sz="2000" dirty="0">
                <a:solidFill>
                  <a:srgbClr val="000000"/>
                </a:solidFill>
              </a:rPr>
              <a:t>Projektová dokumentace: výdaje na zpracování dokumentací v procesu EIA, dokumentace pro vydání územního rozhodnutí,  dokumentace k oznámení o záměru v území,  projektové dokumentace, zadávací a realizační dokumentace stavby, dokumentace skutečného provedení stavby, dokumentace návrhu dopravního značení, souvisejících průzkumů, geodetických zaměření, studií a posouzení</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0467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283014" y="1546056"/>
            <a:ext cx="8471018" cy="2554545"/>
          </a:xfrm>
          <a:prstGeom prst="rect">
            <a:avLst/>
          </a:prstGeom>
        </p:spPr>
        <p:txBody>
          <a:bodyPr wrap="square">
            <a:spAutoFit/>
          </a:bodyPr>
          <a:lstStyle/>
          <a:p>
            <a:pPr marL="285750" indent="-285750">
              <a:buFont typeface="Arial" panose="020B0604020202020204" pitchFamily="34" charset="0"/>
              <a:buChar char="•"/>
            </a:pPr>
            <a:r>
              <a:rPr lang="cs-CZ" sz="2000" dirty="0">
                <a:solidFill>
                  <a:srgbClr val="000000"/>
                </a:solidFill>
              </a:rPr>
              <a:t>Zabezpečení výstavby: technický dozor investora, autorský dozor, zajištění bezpečnosti a ochrany zdraví při práci, geodetické práce, zkoušky materiálů a konstrukcí na staveništi, výdaje na </a:t>
            </a:r>
            <a:r>
              <a:rPr lang="cs-CZ" sz="2000" dirty="0" err="1">
                <a:solidFill>
                  <a:srgbClr val="000000"/>
                </a:solidFill>
              </a:rPr>
              <a:t>inženýring</a:t>
            </a:r>
            <a:r>
              <a:rPr lang="cs-CZ" sz="2000" dirty="0">
                <a:solidFill>
                  <a:srgbClr val="000000"/>
                </a:solidFill>
              </a:rPr>
              <a:t> projektu</a:t>
            </a:r>
          </a:p>
          <a:p>
            <a:pPr marL="285750" indent="-285750">
              <a:buFont typeface="Arial" panose="020B0604020202020204" pitchFamily="34" charset="0"/>
              <a:buChar char="•"/>
            </a:pPr>
            <a:r>
              <a:rPr lang="cs-CZ" sz="2000" dirty="0">
                <a:solidFill>
                  <a:srgbClr val="000000"/>
                </a:solidFill>
              </a:rPr>
              <a:t>Pořízení služeb bezprostředně souvisejících s realizací projektu: výdaje na zpracování studie proveditelnosti (podle závazné osnovy)</a:t>
            </a:r>
          </a:p>
          <a:p>
            <a:pPr marL="285750" indent="-285750">
              <a:buFont typeface="Arial" panose="020B0604020202020204" pitchFamily="34" charset="0"/>
              <a:buChar char="•"/>
            </a:pPr>
            <a:r>
              <a:rPr lang="cs-CZ" sz="2000" dirty="0">
                <a:solidFill>
                  <a:srgbClr val="000000"/>
                </a:solidFill>
              </a:rPr>
              <a:t>Povinná publicita: výdaje na povinné informační a propagační nástroje</a:t>
            </a:r>
          </a:p>
          <a:p>
            <a:pPr marL="285750" indent="-285750">
              <a:buFont typeface="Arial" panose="020B0604020202020204" pitchFamily="34" charset="0"/>
              <a:buChar char="•"/>
            </a:pPr>
            <a:r>
              <a:rPr lang="cs-CZ" sz="2000" dirty="0">
                <a:solidFill>
                  <a:srgbClr val="000000"/>
                </a:solidFill>
              </a:rPr>
              <a:t>DPH pokud je žadatel neplátce DPH</a:t>
            </a:r>
          </a:p>
          <a:p>
            <a:pPr lvl="0"/>
            <a:endParaRPr lang="cs-CZ" sz="2000" dirty="0">
              <a:solidFill>
                <a:srgbClr val="000000"/>
              </a:solidFill>
            </a:endParaRP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080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23528" y="1508585"/>
            <a:ext cx="8471018" cy="5016758"/>
          </a:xfrm>
          <a:prstGeom prst="rect">
            <a:avLst/>
          </a:prstGeom>
        </p:spPr>
        <p:txBody>
          <a:bodyPr wrap="square">
            <a:spAutoFit/>
          </a:bodyPr>
          <a:lstStyle/>
          <a:p>
            <a:pPr lvl="0"/>
            <a:r>
              <a:rPr lang="cs-CZ" sz="2000" u="sng" dirty="0">
                <a:solidFill>
                  <a:srgbClr val="000000"/>
                </a:solidFill>
              </a:rPr>
              <a:t>Nezpůsobilé výdaje:</a:t>
            </a:r>
          </a:p>
          <a:p>
            <a:pPr marL="285750" indent="-285750">
              <a:buFont typeface="Arial" panose="020B0604020202020204" pitchFamily="34" charset="0"/>
              <a:buChar char="•"/>
            </a:pPr>
            <a:r>
              <a:rPr lang="cs-CZ" sz="2000" dirty="0"/>
              <a:t>veškeré výdaje spojené s realizací části projektu, která zasahuje mimo území vymezené v integrované strategii CLLD, </a:t>
            </a:r>
          </a:p>
          <a:p>
            <a:pPr marL="285750" indent="-285750">
              <a:buFont typeface="Arial" panose="020B0604020202020204" pitchFamily="34" charset="0"/>
              <a:buChar char="•"/>
            </a:pPr>
            <a:r>
              <a:rPr lang="cs-CZ" sz="2000" b="1" dirty="0"/>
              <a:t>výdaje na výstavbu, rekonstrukci nebo modernizaci, údržbu nebo opravu silnic a místních komunikací přístupných automobilové dopravě </a:t>
            </a:r>
            <a:r>
              <a:rPr lang="cs-CZ" sz="2000" dirty="0"/>
              <a:t>s výjimkou výdajů uvedených mezi způsobilými výdaji na hlavní a vedlejší aktivity projektu,  </a:t>
            </a:r>
          </a:p>
          <a:p>
            <a:pPr marL="285750" indent="-285750">
              <a:buFont typeface="Arial" panose="020B0604020202020204" pitchFamily="34" charset="0"/>
              <a:buChar char="•"/>
            </a:pPr>
            <a:r>
              <a:rPr lang="cs-CZ" sz="2000" b="1" dirty="0"/>
              <a:t>výdaje na výstavbu, rekonstrukci nebo modernizaci polních a lesních cest, </a:t>
            </a:r>
          </a:p>
          <a:p>
            <a:pPr marL="285750" indent="-285750">
              <a:buFont typeface="Arial" panose="020B0604020202020204" pitchFamily="34" charset="0"/>
              <a:buChar char="•"/>
            </a:pPr>
            <a:r>
              <a:rPr lang="cs-CZ" sz="2000" dirty="0"/>
              <a:t>výdaje na běžnou údržbu, souvislou údržbu a opravu pozemních komunikací včetně chodníků, </a:t>
            </a:r>
          </a:p>
          <a:p>
            <a:pPr marL="285750" indent="-285750">
              <a:buFont typeface="Arial" panose="020B0604020202020204" pitchFamily="34" charset="0"/>
              <a:buChar char="•"/>
            </a:pPr>
            <a:r>
              <a:rPr lang="cs-CZ" sz="2000" dirty="0"/>
              <a:t>výdaje na práce zahrnuté do údržby mostů podle technických podmínek, včetně prací pro zajištění funkčního stavu mostu nebo propustku (údržba a opravy), </a:t>
            </a:r>
          </a:p>
          <a:p>
            <a:pPr marL="285750" indent="-285750">
              <a:buFont typeface="Arial" panose="020B0604020202020204" pitchFamily="34" charset="0"/>
              <a:buChar char="•"/>
            </a:pPr>
            <a:r>
              <a:rPr lang="cs-CZ" sz="2000" dirty="0"/>
              <a:t>výdaje na realizaci nástupišť, přístřešků a čekáren železničních zastávek a zastávek vodní dopravy, </a:t>
            </a:r>
          </a:p>
          <a:p>
            <a:pPr marL="285750" indent="-285750">
              <a:buFont typeface="Arial" panose="020B0604020202020204" pitchFamily="34" charset="0"/>
              <a:buChar char="•"/>
            </a:pPr>
            <a:r>
              <a:rPr lang="cs-CZ" sz="2000" dirty="0"/>
              <a:t>výdaje na bezbariérové úpravy vstupů do budov,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97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36550" y="-1341536"/>
            <a:ext cx="6521450" cy="3139321"/>
          </a:xfrm>
          <a:prstGeom prst="rect">
            <a:avLst/>
          </a:prstGeom>
        </p:spPr>
        <p:txBody>
          <a:bodyPr wrap="square">
            <a:spAutoFit/>
          </a:bodyPr>
          <a:lstStyle/>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27082" y="1437743"/>
            <a:ext cx="8471018" cy="1631216"/>
          </a:xfrm>
          <a:prstGeom prst="rect">
            <a:avLst/>
          </a:prstGeom>
        </p:spPr>
        <p:txBody>
          <a:bodyPr wrap="square">
            <a:spAutoFit/>
          </a:bodyPr>
          <a:lstStyle/>
          <a:p>
            <a:pPr marL="285750" indent="-285750">
              <a:buFont typeface="Arial" panose="020B0604020202020204" pitchFamily="34" charset="0"/>
              <a:buChar char="•"/>
            </a:pPr>
            <a:r>
              <a:rPr lang="pl-PL" sz="2000" b="1" dirty="0"/>
              <a:t>výdaje na realizaci parkovišť pro automobily</a:t>
            </a:r>
            <a:r>
              <a:rPr lang="pl-PL" sz="2000" dirty="0"/>
              <a:t>, </a:t>
            </a:r>
          </a:p>
          <a:p>
            <a:pPr marL="285750" indent="-285750">
              <a:buFont typeface="Arial" panose="020B0604020202020204" pitchFamily="34" charset="0"/>
              <a:buChar char="•"/>
            </a:pPr>
            <a:r>
              <a:rPr lang="cs-CZ" sz="2000" dirty="0"/>
              <a:t>výdaje na zřízení, provoz a odstranění zařízení staveniště, </a:t>
            </a:r>
          </a:p>
          <a:p>
            <a:pPr marL="285750" indent="-285750">
              <a:buFont typeface="Arial" panose="020B0604020202020204" pitchFamily="34" charset="0"/>
              <a:buChar char="•"/>
            </a:pPr>
            <a:r>
              <a:rPr lang="cs-CZ" sz="2000" dirty="0"/>
              <a:t>výdaje na přípravu a zpracování žádosti o podporu, s výjimkou zpracování studie proveditelnosti, </a:t>
            </a:r>
          </a:p>
          <a:p>
            <a:pPr marL="285750" indent="-285750">
              <a:buFont typeface="Arial" panose="020B0604020202020204" pitchFamily="34" charset="0"/>
              <a:buChar char="•"/>
            </a:pPr>
            <a:r>
              <a:rPr lang="pl-PL" sz="2000" dirty="0"/>
              <a:t>výdaje spojené s řízením a administrací projektu,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1438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23528" y="1484784"/>
            <a:ext cx="8247063" cy="4914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b="1" dirty="0">
                <a:latin typeface="+mn-lt"/>
              </a:rPr>
              <a:t>HLAVNÍ AKTIVITY </a:t>
            </a:r>
            <a:r>
              <a:rPr lang="cs-CZ" sz="2000" dirty="0">
                <a:latin typeface="+mn-lt"/>
              </a:rPr>
              <a:t>nad 85% celkových nákladů projektu</a:t>
            </a:r>
          </a:p>
          <a:p>
            <a:pPr marL="342900" indent="-342900"/>
            <a:r>
              <a:rPr lang="cs-CZ" sz="2000" dirty="0">
                <a:latin typeface="+mn-lt"/>
              </a:rPr>
              <a:t>Rekonstrukce, modernizace a výstavba</a:t>
            </a:r>
          </a:p>
          <a:p>
            <a:pPr marL="112713" lvl="1" indent="0">
              <a:buNone/>
            </a:pPr>
            <a:r>
              <a:rPr lang="cs-CZ" sz="2000" dirty="0">
                <a:latin typeface="+mn-lt"/>
              </a:rPr>
              <a:t>- samostatných stezek sloužících k dopravě do zaměstnání, škol a za službami</a:t>
            </a:r>
          </a:p>
          <a:p>
            <a:pPr marL="112713" lvl="1" indent="0">
              <a:buNone/>
            </a:pPr>
            <a:r>
              <a:rPr lang="cs-CZ" sz="2000" dirty="0">
                <a:latin typeface="+mn-lt"/>
              </a:rPr>
              <a:t>- jízdních pruhů, společných pásů s chodci v přidruženém prostoru silnic a místních komunikací, stojany, boxy, zábradlí, mostky</a:t>
            </a:r>
          </a:p>
          <a:p>
            <a:pPr marL="342900" indent="-342900"/>
            <a:r>
              <a:rPr lang="cs-CZ" sz="2000" dirty="0">
                <a:latin typeface="+mn-lt"/>
              </a:rPr>
              <a:t>Úprava a realizace liniových opatření pro cyklisty – piktogramy, dopravní značení</a:t>
            </a:r>
          </a:p>
          <a:p>
            <a:pPr marL="342900" indent="-342900"/>
            <a:r>
              <a:rPr lang="cs-CZ" sz="2000" dirty="0">
                <a:latin typeface="+mn-lt"/>
              </a:rPr>
              <a:t>Realizace související doprovodné infrastruktury pro cyklisty stojany na jízdní kola, výsadba doprovodné zeleně, veřejné osvětlení, prvky inteligentních dopravních systémů </a:t>
            </a:r>
          </a:p>
          <a:p>
            <a:pPr lvl="0">
              <a:lnSpc>
                <a:spcPct val="100000"/>
              </a:lnSpc>
              <a:spcBef>
                <a:spcPts val="0"/>
              </a:spcBef>
              <a:buNone/>
            </a:pPr>
            <a:endParaRPr lang="cs-CZ" sz="2000" b="1" dirty="0">
              <a:solidFill>
                <a:prstClr val="black"/>
              </a:solidFill>
              <a:latin typeface="+mn-lt"/>
            </a:endParaRPr>
          </a:p>
          <a:p>
            <a:pPr lvl="0">
              <a:lnSpc>
                <a:spcPct val="100000"/>
              </a:lnSpc>
              <a:spcBef>
                <a:spcPts val="0"/>
              </a:spcBef>
              <a:buNone/>
            </a:pPr>
            <a:r>
              <a:rPr lang="cs-CZ" sz="2000" b="1" dirty="0">
                <a:solidFill>
                  <a:prstClr val="black"/>
                </a:solidFill>
                <a:latin typeface="+mn-lt"/>
              </a:rPr>
              <a:t>VEDLEJŠÍ AKTIVITY</a:t>
            </a:r>
            <a:r>
              <a:rPr lang="cs-CZ" sz="2000" dirty="0">
                <a:solidFill>
                  <a:prstClr val="black"/>
                </a:solidFill>
                <a:latin typeface="+mn-lt"/>
              </a:rPr>
              <a:t> do 15% celkových nákladů projektu</a:t>
            </a:r>
          </a:p>
          <a:p>
            <a:pPr lvl="0">
              <a:lnSpc>
                <a:spcPct val="100000"/>
              </a:lnSpc>
              <a:spcBef>
                <a:spcPts val="0"/>
              </a:spcBef>
              <a:buNone/>
            </a:pPr>
            <a:r>
              <a:rPr lang="cs-CZ" sz="2000" dirty="0">
                <a:solidFill>
                  <a:srgbClr val="000000"/>
                </a:solidFill>
                <a:latin typeface="+mn-lt"/>
              </a:rPr>
              <a:t>realizace stavbou vyvolaných investic, zpracování projektových dokumentací, zpracování studie proveditelnosti, výkup nemovitostí podmiňujících výstavbu, </a:t>
            </a:r>
            <a:r>
              <a:rPr lang="cs-CZ" sz="2000" dirty="0">
                <a:solidFill>
                  <a:prstClr val="black"/>
                </a:solidFill>
                <a:latin typeface="+mn-lt"/>
              </a:rPr>
              <a:t>provádění inženýrské činnosti ve výstavbě, povinná publicita.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2915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12566" y="1515299"/>
            <a:ext cx="8596294" cy="5016758"/>
          </a:xfrm>
          <a:prstGeom prst="rect">
            <a:avLst/>
          </a:prstGeom>
        </p:spPr>
        <p:txBody>
          <a:bodyPr wrap="square">
            <a:spAutoFit/>
          </a:bodyPr>
          <a:lstStyle/>
          <a:p>
            <a:r>
              <a:rPr lang="pl-PL" sz="2000" u="sng" dirty="0">
                <a:solidFill>
                  <a:srgbClr val="000000"/>
                </a:solidFill>
              </a:rPr>
              <a:t>Způsobilé výdaje na hlavní aktivity projektu:</a:t>
            </a:r>
          </a:p>
          <a:p>
            <a:pPr marL="285750" indent="-285750">
              <a:buFont typeface="Arial" panose="020B0604020202020204" pitchFamily="34" charset="0"/>
              <a:buChar char="•"/>
            </a:pPr>
            <a:r>
              <a:rPr lang="cs-CZ" sz="2000" dirty="0"/>
              <a:t>výdaje na realizaci samostatných stezek pro cyklisty, stezek pro cyklisty a chodce, jízdních pruhů pro cyklisty nebo společných pásů pro cyklisty a chodce v přidruženém prostoru silnic a místních komunikací včetně všech konstrukčních vrstev a opatření pro osoby s omezenou schopností pohybu a orientace, </a:t>
            </a:r>
          </a:p>
          <a:p>
            <a:pPr marL="285750" indent="-285750">
              <a:buFont typeface="Arial" panose="020B0604020202020204" pitchFamily="34" charset="0"/>
              <a:buChar char="•"/>
            </a:pPr>
            <a:r>
              <a:rPr lang="cs-CZ" sz="2000" dirty="0"/>
              <a:t>výdaje související s komunikací pro cyklisty: volně dostupné pevné stojany a uzamykatelných boxů na jízdní kola, detekce jejich obsazenosti, jejich zastřešení, osvětlení a přímé napojení na komunikaci pro cyklisty, podchody, lávky, části mostních objektů a propustků, na kterých je komunikace pro cyklisty vedena, opěrné zdi, násypy, svahy a příkopy,  přejezdy pro cyklisty, místa pro přecházení a přechody pro chodce, jejich nasvětlení a ochranné ostrůvky, pásy pro chodce umístěné podél jízdních pruhů pro cyklisty v přidruženém prostoru silnic a místních komunikací, zábradlí na mostech a zábradlí jako bezpečnostní opatření, svislé a vodorovné dopravní značení včetně zvýrazňujících prvků, světelné signalizační zařízení řídící provoz</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9296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96946" y="1412776"/>
            <a:ext cx="8411914" cy="3170099"/>
          </a:xfrm>
          <a:prstGeom prst="rect">
            <a:avLst/>
          </a:prstGeom>
        </p:spPr>
        <p:txBody>
          <a:bodyPr wrap="square">
            <a:spAutoFit/>
          </a:bodyPr>
          <a:lstStyle/>
          <a:p>
            <a:r>
              <a:rPr lang="cs-CZ" sz="2000" dirty="0"/>
              <a:t>samostatného přejezdu pro cyklisty nebo samostatného přechodu pro chodce s přejezdem pro cyklisty, dešťové vpusti, šachty a přípojky k odvodu vod z povrchu komunikace do kanalizace, vegetační úpravy nezpevněných pozemků dotčených stavbou, veřejné osvětlení komunikace pro cyklisty a hlavního dopravního prostoru pozemní komunikace v zastavěném území obce, bezpečnostní opatření realizovaná na silnici, místní komunikaci nebo dráze (vychýlení jízdního pruhu, zúžení komunikace, zvýšení protismykových vlastností krytu vozovky, zvýrazňující dopravní značení, dopravní zařízení a optické prvky, svodidla v nebezpečných úsecích, prvky aktivní bezpečnosti v blízkosti přejezdů pro cyklisty a související telematika), </a:t>
            </a:r>
            <a:r>
              <a:rPr lang="pl-PL" sz="2000" b="1" dirty="0">
                <a:solidFill>
                  <a:srgbClr val="000000"/>
                </a:solidFill>
              </a:rPr>
              <a:t>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128187" y="4509120"/>
            <a:ext cx="8602122" cy="2246769"/>
          </a:xfrm>
          <a:prstGeom prst="rect">
            <a:avLst/>
          </a:prstGeom>
        </p:spPr>
        <p:txBody>
          <a:bodyPr wrap="square">
            <a:spAutoFit/>
          </a:bodyPr>
          <a:lstStyle/>
          <a:p>
            <a:pPr marL="342900" indent="-342900">
              <a:buFont typeface="Arial" panose="020B0604020202020204" pitchFamily="34" charset="0"/>
              <a:buChar char="•"/>
            </a:pPr>
            <a:r>
              <a:rPr lang="cs-CZ" sz="2000" dirty="0"/>
              <a:t>další související výdaje: příprava staveniště, demolice objektů podmiňujících výstavbu, </a:t>
            </a:r>
            <a:r>
              <a:rPr lang="pl-PL" sz="2000" dirty="0"/>
              <a:t>manipulace s kulturními vrstvami zeminy, </a:t>
            </a:r>
            <a:r>
              <a:rPr lang="cs-CZ" sz="2000" dirty="0"/>
              <a:t>rekultivace ploch původně zastavěných pozemků, výdaje na realizaci svislého a vodorovného dopravního značení vyhrazených jízdních pruhů pro cyklisty, piktogramových koridorů pro cyklisty, vyhrazených jízdních pruhů pro autobusy a jízdní kola v hlavním dopravním prostoru silnic a místních komunikací a na související úpravu svislého a vodorovného dopravního značení těchto pozemních komunikací.</a:t>
            </a:r>
            <a:endParaRPr lang="pl-PL" sz="2000" b="1" dirty="0">
              <a:solidFill>
                <a:srgbClr val="000000"/>
              </a:solidFill>
            </a:endParaRPr>
          </a:p>
        </p:txBody>
      </p:sp>
    </p:spTree>
    <p:extLst>
      <p:ext uri="{BB962C8B-B14F-4D97-AF65-F5344CB8AC3E}">
        <p14:creationId xmlns:p14="http://schemas.microsoft.com/office/powerpoint/2010/main" val="2054833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71661" y="1515299"/>
            <a:ext cx="8411914" cy="5016758"/>
          </a:xfrm>
          <a:prstGeom prst="rect">
            <a:avLst/>
          </a:prstGeom>
        </p:spPr>
        <p:txBody>
          <a:bodyPr wrap="square">
            <a:spAutoFit/>
          </a:bodyPr>
          <a:lstStyle/>
          <a:p>
            <a:r>
              <a:rPr lang="cs-CZ" sz="2000" dirty="0">
                <a:solidFill>
                  <a:prstClr val="black"/>
                </a:solidFill>
              </a:rPr>
              <a:t>Musí být součástí položkového rozpočtu stavby podle předložené projektové dokumentace; projektová dokumentace musí všechny položky zahrnovat v rámci stavebních objektů nebo provozních souborů stavby; příjemce bude se žádostí o platbu předkládat přehled čerpání z jednotlivých položek rozpočtu stavby. </a:t>
            </a:r>
          </a:p>
          <a:p>
            <a:endParaRPr lang="cs-CZ" sz="2000" b="1" dirty="0"/>
          </a:p>
          <a:p>
            <a:r>
              <a:rPr lang="cs-CZ" sz="2000" b="1" dirty="0"/>
              <a:t>Způsobilé výdaje na vedlejší aktivity projektu </a:t>
            </a:r>
            <a:endParaRPr lang="cs-CZ" sz="2000" dirty="0"/>
          </a:p>
          <a:p>
            <a:pPr marL="285750" indent="-285750">
              <a:buFont typeface="Arial" panose="020B0604020202020204" pitchFamily="34" charset="0"/>
              <a:buChar char="•"/>
            </a:pPr>
            <a:r>
              <a:rPr lang="cs-CZ" sz="2000" u="sng" dirty="0"/>
              <a:t>výdaje související s komunikací pro cyklisty</a:t>
            </a:r>
            <a:r>
              <a:rPr lang="cs-CZ" sz="2000" dirty="0"/>
              <a:t>: odpočívadla a jejich vybavení lavičkami, stolky, osvětlením, informačními tabulemi a přístřešky, připojení sousedních nemovitostí maximálně v délce odpovídající šířce komunikace pro pěší souběžné s komunikací pro cyklisty, </a:t>
            </a:r>
          </a:p>
          <a:p>
            <a:pPr marL="285750" indent="-285750">
              <a:buFont typeface="Arial" panose="020B0604020202020204" pitchFamily="34" charset="0"/>
              <a:buChar char="•"/>
            </a:pPr>
            <a:r>
              <a:rPr lang="cs-CZ" sz="2000" u="sng" dirty="0"/>
              <a:t>výdaje na stavbou vyvolané investice</a:t>
            </a:r>
            <a:r>
              <a:rPr lang="cs-CZ" sz="2000" dirty="0"/>
              <a:t>: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značení, </a:t>
            </a:r>
            <a:r>
              <a:rPr lang="pl-PL" sz="2000" b="1" dirty="0">
                <a:solidFill>
                  <a:srgbClr val="000000"/>
                </a:solidFill>
              </a:rPr>
              <a:t> </a:t>
            </a: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893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Program  ŠKOLENÍ:</a:t>
            </a:r>
          </a:p>
        </p:txBody>
      </p:sp>
      <p:sp>
        <p:nvSpPr>
          <p:cNvPr id="4104" name="TextovéPole 10"/>
          <p:cNvSpPr txBox="1">
            <a:spLocks noChangeArrowheads="1"/>
          </p:cNvSpPr>
          <p:nvPr/>
        </p:nvSpPr>
        <p:spPr bwMode="auto">
          <a:xfrm>
            <a:off x="271661" y="1700808"/>
            <a:ext cx="8332787" cy="1609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20000"/>
              </a:lnSpc>
              <a:spcBef>
                <a:spcPct val="0"/>
              </a:spcBef>
            </a:pPr>
            <a:r>
              <a:rPr lang="cs-CZ" altLang="cs-CZ" dirty="0">
                <a:latin typeface="+mn-lt"/>
                <a:cs typeface="Arial" pitchFamily="34" charset="0"/>
              </a:rPr>
              <a:t>obecné informace</a:t>
            </a:r>
          </a:p>
          <a:p>
            <a:pPr>
              <a:lnSpc>
                <a:spcPct val="120000"/>
              </a:lnSpc>
              <a:spcBef>
                <a:spcPct val="0"/>
              </a:spcBef>
            </a:pPr>
            <a:r>
              <a:rPr lang="cs-CZ" altLang="cs-CZ" dirty="0">
                <a:latin typeface="+mn-lt"/>
                <a:cs typeface="Arial" pitchFamily="34" charset="0"/>
              </a:rPr>
              <a:t>výzva Ekologická a bezpečná doprava VI. </a:t>
            </a:r>
          </a:p>
          <a:p>
            <a:pPr>
              <a:lnSpc>
                <a:spcPct val="120000"/>
              </a:lnSpc>
              <a:spcBef>
                <a:spcPct val="0"/>
              </a:spcBef>
            </a:pPr>
            <a:r>
              <a:rPr lang="cs-CZ" altLang="cs-CZ" dirty="0">
                <a:latin typeface="+mn-lt"/>
                <a:cs typeface="Arial" pitchFamily="34" charset="0"/>
              </a:rPr>
              <a:t>výzva Sociální služby a komunity – investice VI.</a:t>
            </a:r>
          </a:p>
        </p:txBody>
      </p:sp>
      <p:sp>
        <p:nvSpPr>
          <p:cNvPr id="2" name="Obdélník 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4" name="Přímá spojnice 3"/>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0713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12566" y="1412776"/>
            <a:ext cx="8596294" cy="5324535"/>
          </a:xfrm>
          <a:prstGeom prst="rect">
            <a:avLst/>
          </a:prstGeom>
        </p:spPr>
        <p:txBody>
          <a:bodyPr wrap="square">
            <a:spAutoFit/>
          </a:bodyPr>
          <a:lstStyle/>
          <a:p>
            <a:r>
              <a:rPr lang="cs-CZ" sz="2000" u="sng" dirty="0"/>
              <a:t>Způsobilé výdaje na vedlejší aktivity projektu</a:t>
            </a:r>
            <a:r>
              <a:rPr lang="cs-CZ" sz="2000" b="1" dirty="0"/>
              <a:t>:</a:t>
            </a:r>
            <a:endParaRPr lang="cs-CZ" sz="2000" dirty="0"/>
          </a:p>
          <a:p>
            <a:pPr marL="342900" indent="-342900">
              <a:buFont typeface="Arial" panose="020B0604020202020204" pitchFamily="34" charset="0"/>
              <a:buChar char="•"/>
            </a:pPr>
            <a:r>
              <a:rPr lang="cs-CZ" sz="2000" dirty="0"/>
              <a:t>výdaje související s komunikací pro cyklisty: odpočívadla a jejich vybavení lavičkami, stolky, osvětlením, informačními tabulemi a přístřešky, připojení sousedních nemovitostí maximálně v délce odpovídající šířce komunikace pro pěší souběžné s komunikací pro cyklisty, </a:t>
            </a:r>
          </a:p>
          <a:p>
            <a:pPr marL="342900" lvl="0" indent="-342900">
              <a:buFont typeface="Arial" panose="020B0604020202020204" pitchFamily="34" charset="0"/>
              <a:buChar char="•"/>
            </a:pPr>
            <a:r>
              <a:rPr lang="cs-CZ" sz="2000" dirty="0"/>
              <a:t>výdaje na stavbou vyvolané investice: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značení, výdaje na stavební úpravy a opravy hlavního dopravního prostoru silnic a místních komunikací v části vymezené upravovaným nebo realizovaným vodorovným dopravním značením vyhrazených jízdních pruhů pro cyklisty, piktogramových koridorů pro cyklisty a vyhrazených jízdních pruhů pro autobusy a jízdní kola,</a:t>
            </a:r>
            <a:endParaRPr lang="cs-CZ" sz="2000" dirty="0">
              <a:solidFill>
                <a:srgbClr val="000000"/>
              </a:solidFill>
            </a:endParaRPr>
          </a:p>
          <a:p>
            <a:pPr marL="342900" lvl="0" indent="-342900">
              <a:buFont typeface="Arial" panose="020B0604020202020204" pitchFamily="34" charset="0"/>
              <a:buChar char="•"/>
            </a:pPr>
            <a:r>
              <a:rPr lang="cs-CZ" sz="2000" dirty="0">
                <a:solidFill>
                  <a:srgbClr val="000000"/>
                </a:solidFill>
              </a:rPr>
              <a:t>Projektová dokumentace: výdaje na zpracování dokumentací v procesu EIA, dokumentace pro vydání územního rozhodnutí, dokumentace k oznámení o záměru v území, projektové dokumentace pro vydání stavebního povolení, </a:t>
            </a: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52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64542" y="3068960"/>
            <a:ext cx="8483922" cy="2246769"/>
          </a:xfrm>
          <a:prstGeom prst="rect">
            <a:avLst/>
          </a:prstGeom>
        </p:spPr>
        <p:txBody>
          <a:bodyPr wrap="square">
            <a:spAutoFit/>
          </a:bodyPr>
          <a:lstStyle/>
          <a:p>
            <a:pPr marL="285750" indent="-285750">
              <a:buFont typeface="Arial" panose="020B0604020202020204" pitchFamily="34" charset="0"/>
              <a:buChar char="•"/>
            </a:pPr>
            <a:r>
              <a:rPr lang="cs-CZ" sz="2000" dirty="0">
                <a:solidFill>
                  <a:srgbClr val="000000"/>
                </a:solidFill>
              </a:rPr>
              <a:t>Zabezpečení výstavby: technický dozor investora, autorský dozor, zajištění bezpečnosti a ochrany zdraví při práci, geodetické práce, zkoušky materiálů a konstrukcí na staveništi, výdaje na </a:t>
            </a:r>
            <a:r>
              <a:rPr lang="cs-CZ" sz="2000" dirty="0" err="1">
                <a:solidFill>
                  <a:srgbClr val="000000"/>
                </a:solidFill>
              </a:rPr>
              <a:t>inženýring</a:t>
            </a:r>
            <a:r>
              <a:rPr lang="cs-CZ" sz="2000" dirty="0">
                <a:solidFill>
                  <a:srgbClr val="000000"/>
                </a:solidFill>
              </a:rPr>
              <a:t> projektu. </a:t>
            </a:r>
          </a:p>
          <a:p>
            <a:pPr marL="285750" indent="-285750">
              <a:buFont typeface="Arial" panose="020B0604020202020204" pitchFamily="34" charset="0"/>
              <a:buChar char="•"/>
            </a:pPr>
            <a:r>
              <a:rPr lang="cs-CZ" sz="2000" dirty="0">
                <a:solidFill>
                  <a:srgbClr val="000000"/>
                </a:solidFill>
              </a:rPr>
              <a:t>Pořízení služeb bezprostředně souvisejících s realizací projektu: výdaje na zpracování studie proveditelnosti (podle závazné osnovy). </a:t>
            </a:r>
          </a:p>
          <a:p>
            <a:pPr marL="285750" indent="-285750">
              <a:buFont typeface="Arial" panose="020B0604020202020204" pitchFamily="34" charset="0"/>
              <a:buChar char="•"/>
            </a:pPr>
            <a:r>
              <a:rPr lang="cs-CZ" sz="2000" dirty="0">
                <a:solidFill>
                  <a:srgbClr val="000000"/>
                </a:solidFill>
              </a:rPr>
              <a:t>Povinná publicita: výdaje na povinné informační a propagační nástroje</a:t>
            </a:r>
          </a:p>
          <a:p>
            <a:pPr marL="285750" indent="-285750">
              <a:buFont typeface="Arial" panose="020B0604020202020204" pitchFamily="34" charset="0"/>
              <a:buChar char="•"/>
            </a:pPr>
            <a:r>
              <a:rPr lang="cs-CZ" sz="2000" dirty="0">
                <a:solidFill>
                  <a:srgbClr val="000000"/>
                </a:solidFill>
              </a:rPr>
              <a:t>DPH pokud je žadatel neplátce DPH</a:t>
            </a:r>
            <a:r>
              <a:rPr lang="pl-PL" sz="2000" b="1" dirty="0">
                <a:solidFill>
                  <a:srgbClr val="000000"/>
                </a:solidFill>
              </a:rPr>
              <a:t> </a:t>
            </a:r>
            <a:endParaRPr lang="cs-CZ" sz="2000" dirty="0"/>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5" name="Obdélník 4"/>
          <p:cNvSpPr/>
          <p:nvPr/>
        </p:nvSpPr>
        <p:spPr>
          <a:xfrm>
            <a:off x="539552" y="1515299"/>
            <a:ext cx="8136904" cy="1938992"/>
          </a:xfrm>
          <a:prstGeom prst="rect">
            <a:avLst/>
          </a:prstGeom>
        </p:spPr>
        <p:txBody>
          <a:bodyPr wrap="square">
            <a:spAutoFit/>
          </a:bodyPr>
          <a:lstStyle/>
          <a:p>
            <a:pPr lvl="0"/>
            <a:r>
              <a:rPr lang="cs-CZ" sz="2000" dirty="0">
                <a:solidFill>
                  <a:srgbClr val="000000"/>
                </a:solidFill>
              </a:rPr>
              <a:t>projektové dokumentace pro ohlášení stavby, projektové dokumentace pro provádění stavby, zadávací dokumentace stavby, realizační dokumentace stavby, dokumentace skutečného provedení stavby, dokumentace návrhu dopravního značení, souvisejících průzkumů, geodetických zaměření, studií a posouzení. </a:t>
            </a:r>
          </a:p>
          <a:p>
            <a:pPr marL="285750" indent="-285750">
              <a:buFont typeface="Arial" panose="020B0604020202020204" pitchFamily="34" charset="0"/>
              <a:buChar char="•"/>
            </a:pPr>
            <a:endParaRPr lang="cs-CZ" sz="2000" dirty="0"/>
          </a:p>
        </p:txBody>
      </p:sp>
    </p:spTree>
    <p:extLst>
      <p:ext uri="{BB962C8B-B14F-4D97-AF65-F5344CB8AC3E}">
        <p14:creationId xmlns:p14="http://schemas.microsoft.com/office/powerpoint/2010/main" val="4222402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1520" y="-1323528"/>
            <a:ext cx="6521450" cy="3139321"/>
          </a:xfrm>
          <a:prstGeom prst="rect">
            <a:avLst/>
          </a:prstGeom>
        </p:spPr>
        <p:txBody>
          <a:bodyPr wrap="square">
            <a:spAutoFit/>
          </a:bodyPr>
          <a:lstStyle/>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323528" y="1412776"/>
            <a:ext cx="8471018" cy="5324535"/>
          </a:xfrm>
          <a:prstGeom prst="rect">
            <a:avLst/>
          </a:prstGeom>
        </p:spPr>
        <p:txBody>
          <a:bodyPr wrap="square">
            <a:spAutoFit/>
          </a:bodyPr>
          <a:lstStyle/>
          <a:p>
            <a:pPr lvl="0"/>
            <a:r>
              <a:rPr lang="cs-CZ" sz="2000" u="sng" dirty="0">
                <a:solidFill>
                  <a:srgbClr val="000000"/>
                </a:solidFill>
              </a:rPr>
              <a:t>Nezpůsobilé výdaje:</a:t>
            </a:r>
            <a:endParaRPr lang="cs-CZ" sz="2000" b="1" dirty="0">
              <a:solidFill>
                <a:srgbClr val="000000"/>
              </a:solidFill>
            </a:endParaRPr>
          </a:p>
          <a:p>
            <a:pPr marL="285750" indent="-285750">
              <a:buFont typeface="Arial" panose="020B0604020202020204" pitchFamily="34" charset="0"/>
              <a:buChar char="•"/>
            </a:pPr>
            <a:r>
              <a:rPr lang="cs-CZ" sz="2000" dirty="0"/>
              <a:t>veškeré výdaje spojené s realizací části projektu, která zasahuje mimo území vymezené v integrované strategii CLLD, </a:t>
            </a:r>
          </a:p>
          <a:p>
            <a:pPr marL="285750" indent="-285750">
              <a:buFont typeface="Arial" panose="020B0604020202020204" pitchFamily="34" charset="0"/>
              <a:buChar char="•"/>
            </a:pPr>
            <a:r>
              <a:rPr lang="cs-CZ" sz="2000" dirty="0"/>
              <a:t>výdaje na výstavbu, rekonstrukci nebo modernizaci, údržbu nebo opravu silnic a místních komunikací přístupných automobilové dopravě s výjimkou výdajů uvedených mezi způsobilými výdaji na hlavní a vedlejší aktivity projektu,  </a:t>
            </a:r>
          </a:p>
          <a:p>
            <a:pPr marL="285750" indent="-285750">
              <a:buFont typeface="Arial" panose="020B0604020202020204" pitchFamily="34" charset="0"/>
              <a:buChar char="•"/>
            </a:pPr>
            <a:r>
              <a:rPr lang="cs-CZ" sz="2000" dirty="0"/>
              <a:t>výdaje na výstavbu, rekonstrukci nebo modernizaci polních a lesních cest, </a:t>
            </a:r>
          </a:p>
          <a:p>
            <a:pPr marL="285750" indent="-285750">
              <a:buFont typeface="Arial" panose="020B0604020202020204" pitchFamily="34" charset="0"/>
              <a:buChar char="•"/>
            </a:pPr>
            <a:r>
              <a:rPr lang="cs-CZ" sz="2000" dirty="0"/>
              <a:t>výdaje na běžnou údržbu, souvislou údržbu a opravu pozemních komunikací včetně chodníků, </a:t>
            </a:r>
          </a:p>
          <a:p>
            <a:pPr marL="285750" indent="-285750">
              <a:buFont typeface="Arial" panose="020B0604020202020204" pitchFamily="34" charset="0"/>
              <a:buChar char="•"/>
            </a:pPr>
            <a:r>
              <a:rPr lang="cs-CZ" sz="2000" dirty="0"/>
              <a:t>výdaje na práce zahrnuté do údržby mostů podle technických podmínek, včetně prací pro zajištění funkčního stavu mostu nebo propustku (údržba a opravy), </a:t>
            </a:r>
          </a:p>
          <a:p>
            <a:pPr marL="285750" indent="-285750">
              <a:buFont typeface="Arial" panose="020B0604020202020204" pitchFamily="34" charset="0"/>
              <a:buChar char="•"/>
            </a:pPr>
            <a:r>
              <a:rPr lang="cs-CZ" sz="2000" dirty="0"/>
              <a:t>výdaje na realizaci úschoven, parkovacích domů a parkovacích věží pro jízdní kola a jiných zařízení ke zpoplatněnému parkování jízdních kol, </a:t>
            </a:r>
          </a:p>
          <a:p>
            <a:pPr marL="285750" indent="-285750">
              <a:buFont typeface="Arial" panose="020B0604020202020204" pitchFamily="34" charset="0"/>
              <a:buChar char="•"/>
            </a:pPr>
            <a:r>
              <a:rPr lang="cs-CZ" sz="2000" dirty="0"/>
              <a:t>výdaje na realizaci nástupišť, přístřešků a čekáren železničních zastávek a zastávek vodní dopravy,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828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1520" y="-1323528"/>
            <a:ext cx="6521450" cy="3139321"/>
          </a:xfrm>
          <a:prstGeom prst="rect">
            <a:avLst/>
          </a:prstGeom>
        </p:spPr>
        <p:txBody>
          <a:bodyPr wrap="square">
            <a:spAutoFit/>
          </a:bodyPr>
          <a:lstStyle/>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283014" y="1412776"/>
            <a:ext cx="8471018" cy="1631216"/>
          </a:xfrm>
          <a:prstGeom prst="rect">
            <a:avLst/>
          </a:prstGeom>
        </p:spPr>
        <p:txBody>
          <a:bodyPr wrap="square">
            <a:spAutoFit/>
          </a:bodyPr>
          <a:lstStyle/>
          <a:p>
            <a:pPr marL="285750" indent="-285750">
              <a:buFont typeface="Arial" panose="020B0604020202020204" pitchFamily="34" charset="0"/>
              <a:buChar char="•"/>
            </a:pPr>
            <a:r>
              <a:rPr lang="cs-CZ" sz="2000" dirty="0"/>
              <a:t>výdaje na bezbariérové úpravy vstupů do budov, </a:t>
            </a:r>
          </a:p>
          <a:p>
            <a:pPr marL="285750" indent="-285750">
              <a:buFont typeface="Arial" panose="020B0604020202020204" pitchFamily="34" charset="0"/>
              <a:buChar char="•"/>
            </a:pPr>
            <a:r>
              <a:rPr lang="cs-CZ" sz="2000" dirty="0"/>
              <a:t>výdaje na zřízení, provoz a odstranění zařízení staveniště, </a:t>
            </a:r>
          </a:p>
          <a:p>
            <a:pPr marL="285750" indent="-285750">
              <a:buFont typeface="Arial" panose="020B0604020202020204" pitchFamily="34" charset="0"/>
              <a:buChar char="•"/>
            </a:pPr>
            <a:r>
              <a:rPr lang="cs-CZ" sz="2000" dirty="0"/>
              <a:t>výdaje na přípravu a zpracování žádosti o podporu, s výjimkou zpracování studie proveditelnosti, </a:t>
            </a:r>
          </a:p>
          <a:p>
            <a:pPr marL="285750" indent="-285750">
              <a:buFont typeface="Arial" panose="020B0604020202020204" pitchFamily="34" charset="0"/>
              <a:buChar char="•"/>
            </a:pPr>
            <a:r>
              <a:rPr lang="pl-PL" sz="2000" dirty="0"/>
              <a:t>výdaje spojené s řízením a administrací projektu,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CYKLODOPRAVA: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569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Ekologická a bezpečná doprava:</a:t>
            </a:r>
          </a:p>
        </p:txBody>
      </p:sp>
      <p:sp>
        <p:nvSpPr>
          <p:cNvPr id="12" name="Obdélník 11"/>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3" name="Přímá spojnice 12"/>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4" name="Obdélník 1"/>
          <p:cNvSpPr>
            <a:spLocks noChangeArrowheads="1"/>
          </p:cNvSpPr>
          <p:nvPr/>
        </p:nvSpPr>
        <p:spPr bwMode="auto">
          <a:xfrm>
            <a:off x="35496" y="1484784"/>
            <a:ext cx="8748464" cy="5232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a:latin typeface="+mn-lt"/>
              </a:rPr>
              <a:t>Přílohy:</a:t>
            </a:r>
          </a:p>
          <a:p>
            <a:pPr marL="606425" indent="-342900">
              <a:lnSpc>
                <a:spcPct val="60000"/>
              </a:lnSpc>
              <a:spcBef>
                <a:spcPts val="600"/>
              </a:spcBef>
              <a:spcAft>
                <a:spcPts val="600"/>
              </a:spcAft>
            </a:pPr>
            <a:r>
              <a:rPr lang="cs-CZ" sz="2000" dirty="0">
                <a:latin typeface="+mn-lt"/>
              </a:rPr>
              <a:t>studie proveditelnosti, </a:t>
            </a:r>
          </a:p>
          <a:p>
            <a:pPr marL="606425" indent="-342900">
              <a:lnSpc>
                <a:spcPct val="60000"/>
              </a:lnSpc>
              <a:spcBef>
                <a:spcPts val="600"/>
              </a:spcBef>
              <a:spcAft>
                <a:spcPts val="600"/>
              </a:spcAft>
            </a:pPr>
            <a:r>
              <a:rPr lang="cs-CZ" sz="2000" dirty="0">
                <a:latin typeface="+mn-lt"/>
              </a:rPr>
              <a:t>plná moc, </a:t>
            </a:r>
          </a:p>
          <a:p>
            <a:pPr marL="606425" indent="-342900">
              <a:lnSpc>
                <a:spcPct val="60000"/>
              </a:lnSpc>
              <a:spcBef>
                <a:spcPts val="600"/>
              </a:spcBef>
              <a:spcAft>
                <a:spcPts val="600"/>
              </a:spcAft>
            </a:pPr>
            <a:r>
              <a:rPr lang="cs-CZ" sz="2000" dirty="0">
                <a:latin typeface="+mn-lt"/>
              </a:rPr>
              <a:t>zadávací a výběrová řízení, </a:t>
            </a:r>
          </a:p>
          <a:p>
            <a:pPr marL="606425" indent="-342900">
              <a:lnSpc>
                <a:spcPct val="60000"/>
              </a:lnSpc>
              <a:spcBef>
                <a:spcPts val="600"/>
              </a:spcBef>
              <a:spcAft>
                <a:spcPts val="600"/>
              </a:spcAft>
            </a:pPr>
            <a:r>
              <a:rPr lang="cs-CZ" sz="2000" dirty="0">
                <a:latin typeface="+mn-lt"/>
              </a:rPr>
              <a:t>karta souladu s principy udržitelné mobility, </a:t>
            </a:r>
          </a:p>
          <a:p>
            <a:pPr marL="606425" indent="-342900">
              <a:lnSpc>
                <a:spcPct val="60000"/>
              </a:lnSpc>
              <a:spcBef>
                <a:spcPts val="600"/>
              </a:spcBef>
              <a:spcAft>
                <a:spcPts val="600"/>
              </a:spcAft>
            </a:pPr>
            <a:r>
              <a:rPr lang="cs-CZ" sz="2000" dirty="0">
                <a:latin typeface="+mn-lt"/>
              </a:rPr>
              <a:t>čestné prohlášení o skutečném majiteli</a:t>
            </a:r>
          </a:p>
          <a:p>
            <a:pPr marL="606425" indent="-342900">
              <a:lnSpc>
                <a:spcPct val="60000"/>
              </a:lnSpc>
              <a:spcBef>
                <a:spcPts val="600"/>
              </a:spcBef>
              <a:spcAft>
                <a:spcPts val="600"/>
              </a:spcAft>
            </a:pPr>
            <a:r>
              <a:rPr lang="cs-CZ" sz="2000" dirty="0"/>
              <a:t>Územní rozhodnutí nebo územní souhlas nebo veřejnoprávní smlouva nahrazující územní řízení</a:t>
            </a:r>
          </a:p>
          <a:p>
            <a:pPr marL="606425" indent="-342900">
              <a:lnSpc>
                <a:spcPct val="60000"/>
              </a:lnSpc>
              <a:spcBef>
                <a:spcPts val="600"/>
              </a:spcBef>
              <a:spcAft>
                <a:spcPts val="600"/>
              </a:spcAft>
            </a:pPr>
            <a:r>
              <a:rPr lang="cs-CZ" sz="2000" dirty="0"/>
              <a:t>Žádost o stavební povolení nebo ohlášení, případně stavební povolení nebo souhlas s provedením ohlášeného stavebního záměru nebo veřejnoprávní smlouva nahrazující stavební povolení</a:t>
            </a:r>
          </a:p>
          <a:p>
            <a:pPr marL="606425" indent="-342900">
              <a:lnSpc>
                <a:spcPct val="60000"/>
              </a:lnSpc>
              <a:spcBef>
                <a:spcPts val="600"/>
              </a:spcBef>
              <a:spcAft>
                <a:spcPts val="600"/>
              </a:spcAft>
            </a:pPr>
            <a:r>
              <a:rPr lang="cs-CZ" sz="2000" dirty="0"/>
              <a:t>Projektová dokumentace pro vydání stavebního povolení nebo pro ohlášení stavby</a:t>
            </a:r>
          </a:p>
          <a:p>
            <a:pPr marL="606425" indent="-342900">
              <a:lnSpc>
                <a:spcPct val="60000"/>
              </a:lnSpc>
              <a:spcBef>
                <a:spcPts val="600"/>
              </a:spcBef>
              <a:spcAft>
                <a:spcPts val="600"/>
              </a:spcAft>
            </a:pPr>
            <a:r>
              <a:rPr lang="cs-CZ" sz="2000" dirty="0"/>
              <a:t>Položkový rozpočet stavby</a:t>
            </a:r>
          </a:p>
          <a:p>
            <a:pPr marL="606425" indent="-342900">
              <a:lnSpc>
                <a:spcPct val="60000"/>
              </a:lnSpc>
              <a:spcBef>
                <a:spcPts val="600"/>
              </a:spcBef>
              <a:spcAft>
                <a:spcPts val="600"/>
              </a:spcAft>
            </a:pPr>
            <a:r>
              <a:rPr lang="cs-CZ" sz="2000" dirty="0"/>
              <a:t>Smlouva o spolupráci</a:t>
            </a:r>
          </a:p>
          <a:p>
            <a:pPr marL="606425" indent="-342900">
              <a:lnSpc>
                <a:spcPct val="60000"/>
              </a:lnSpc>
              <a:spcBef>
                <a:spcPts val="600"/>
              </a:spcBef>
              <a:spcAft>
                <a:spcPts val="600"/>
              </a:spcAft>
            </a:pPr>
            <a:r>
              <a:rPr lang="cs-CZ" sz="2000" b="1" dirty="0"/>
              <a:t>Kritérium 1.2/4.1</a:t>
            </a:r>
            <a:r>
              <a:rPr lang="cs-CZ" sz="2000" dirty="0"/>
              <a:t>- stanovisko SÚ, případně ÚPD (územní plán obce, zastavovací (regulační) plán zóny, studie stavby schválená Obecním zastupitelstvem, případně jiný obdobný závazný dokument) </a:t>
            </a:r>
            <a:endParaRPr lang="cs-CZ" sz="2000" dirty="0">
              <a:solidFill>
                <a:srgbClr val="000000"/>
              </a:solidFill>
            </a:endParaRPr>
          </a:p>
        </p:txBody>
      </p:sp>
    </p:spTree>
    <p:extLst>
      <p:ext uri="{BB962C8B-B14F-4D97-AF65-F5344CB8AC3E}">
        <p14:creationId xmlns:p14="http://schemas.microsoft.com/office/powerpoint/2010/main" val="2370739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00754" y="1515299"/>
            <a:ext cx="824706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2000" u="sng" dirty="0">
                <a:latin typeface="+mn-lt"/>
              </a:rPr>
              <a:t>Aktivity:</a:t>
            </a:r>
          </a:p>
          <a:p>
            <a:pPr marL="180975" indent="-180975">
              <a:lnSpc>
                <a:spcPct val="100000"/>
              </a:lnSpc>
              <a:spcBef>
                <a:spcPts val="600"/>
              </a:spcBef>
              <a:spcAft>
                <a:spcPts val="600"/>
              </a:spcAft>
              <a:buNone/>
            </a:pPr>
            <a:r>
              <a:rPr lang="cs-CZ" sz="2000" b="1" dirty="0">
                <a:latin typeface="+mn-lt"/>
              </a:rPr>
              <a:t>Rozvoj sociálních služeb</a:t>
            </a:r>
          </a:p>
          <a:p>
            <a:pPr marL="180975" indent="-180975">
              <a:lnSpc>
                <a:spcPct val="100000"/>
              </a:lnSpc>
              <a:spcBef>
                <a:spcPts val="600"/>
              </a:spcBef>
              <a:spcAft>
                <a:spcPts val="600"/>
              </a:spcAft>
              <a:buNone/>
            </a:pPr>
            <a:r>
              <a:rPr lang="cs-CZ" sz="2000" b="1" dirty="0">
                <a:latin typeface="+mn-lt"/>
              </a:rPr>
              <a:t>Rozvoj komunitních center</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9935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6" name="Obdélník 1"/>
          <p:cNvSpPr>
            <a:spLocks noChangeArrowheads="1"/>
          </p:cNvSpPr>
          <p:nvPr/>
        </p:nvSpPr>
        <p:spPr bwMode="auto">
          <a:xfrm>
            <a:off x="35496" y="1484784"/>
            <a:ext cx="8748464"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a:latin typeface="+mn-lt"/>
              </a:rPr>
              <a:t>Alokace:</a:t>
            </a:r>
            <a:r>
              <a:rPr lang="cs-CZ" sz="2000" dirty="0">
                <a:latin typeface="+mn-lt"/>
              </a:rPr>
              <a:t> 1 012 659 Kč</a:t>
            </a:r>
            <a:endParaRPr lang="cs-CZ" sz="2000" u="sng" dirty="0">
              <a:latin typeface="+mn-lt"/>
            </a:endParaRPr>
          </a:p>
          <a:p>
            <a:pPr marL="263525">
              <a:lnSpc>
                <a:spcPct val="100000"/>
              </a:lnSpc>
              <a:spcBef>
                <a:spcPts val="600"/>
              </a:spcBef>
              <a:spcAft>
                <a:spcPts val="600"/>
              </a:spcAft>
              <a:buNone/>
            </a:pPr>
            <a:r>
              <a:rPr lang="cs-CZ" sz="2000" u="sng" dirty="0">
                <a:latin typeface="+mn-lt"/>
              </a:rPr>
              <a:t>Přijatelné výdaje</a:t>
            </a:r>
            <a:r>
              <a:rPr lang="cs-CZ" sz="2000" dirty="0">
                <a:latin typeface="+mn-lt"/>
              </a:rPr>
              <a:t>: 250 000 Kč – </a:t>
            </a:r>
            <a:r>
              <a:rPr lang="cs-CZ" sz="2000" dirty="0"/>
              <a:t>1 012 659 </a:t>
            </a:r>
            <a:r>
              <a:rPr lang="cs-CZ" sz="2000" dirty="0">
                <a:latin typeface="+mn-lt"/>
              </a:rPr>
              <a:t>Kč</a:t>
            </a:r>
          </a:p>
          <a:p>
            <a:pPr marL="263525">
              <a:lnSpc>
                <a:spcPct val="100000"/>
              </a:lnSpc>
              <a:spcBef>
                <a:spcPts val="600"/>
              </a:spcBef>
              <a:spcAft>
                <a:spcPts val="600"/>
              </a:spcAft>
              <a:buNone/>
            </a:pPr>
            <a:r>
              <a:rPr lang="cs-CZ" sz="2000" u="sng" dirty="0">
                <a:latin typeface="+mn-lt"/>
              </a:rPr>
              <a:t>Dotace</a:t>
            </a:r>
            <a:r>
              <a:rPr lang="cs-CZ" sz="2000" dirty="0">
                <a:latin typeface="+mn-lt"/>
              </a:rPr>
              <a:t>: 95%, financování ex-post</a:t>
            </a:r>
          </a:p>
          <a:p>
            <a:pPr marL="263525">
              <a:lnSpc>
                <a:spcPct val="100000"/>
              </a:lnSpc>
              <a:spcBef>
                <a:spcPts val="600"/>
              </a:spcBef>
              <a:spcAft>
                <a:spcPts val="600"/>
              </a:spcAft>
              <a:buNone/>
            </a:pPr>
            <a:r>
              <a:rPr lang="cs-CZ" sz="2000" u="sng" dirty="0"/>
              <a:t>Žadatelé</a:t>
            </a:r>
            <a:r>
              <a:rPr lang="cs-CZ" sz="2000" dirty="0"/>
              <a:t>: </a:t>
            </a:r>
          </a:p>
          <a:p>
            <a:pPr marL="263525">
              <a:lnSpc>
                <a:spcPct val="100000"/>
              </a:lnSpc>
              <a:spcBef>
                <a:spcPts val="600"/>
              </a:spcBef>
              <a:spcAft>
                <a:spcPts val="600"/>
              </a:spcAft>
              <a:buNone/>
            </a:pPr>
            <a:r>
              <a:rPr lang="cs-CZ" sz="2000" b="1" dirty="0"/>
              <a:t>Aktivita  Rozvoj sociálních služeb: </a:t>
            </a:r>
            <a:r>
              <a:rPr lang="cs-CZ" sz="2000" dirty="0"/>
              <a:t>kraje a organizace zřizované a zakládané kraji, obce a organizace zřizované a zakládané obcemi, dobrovolné svazky obcí a organizace zřizované a zakládané dobrovolnými svazky obcí, organizační složky státu a jejich příspěvkové organizace, nestátní neziskové organizace, církve, církevní organizace</a:t>
            </a:r>
          </a:p>
          <a:p>
            <a:pPr marL="263525">
              <a:lnSpc>
                <a:spcPct val="100000"/>
              </a:lnSpc>
              <a:spcBef>
                <a:spcPts val="600"/>
              </a:spcBef>
              <a:spcAft>
                <a:spcPts val="600"/>
              </a:spcAft>
              <a:buNone/>
            </a:pPr>
            <a:r>
              <a:rPr lang="cs-CZ" sz="2000" b="1" dirty="0"/>
              <a:t>Aktivita Rozvoj komunitních center: </a:t>
            </a:r>
            <a:r>
              <a:rPr lang="cs-CZ" sz="2000" dirty="0"/>
              <a:t>kraje a organizace zřizované a zakládané kraji, obce a organizace zřizované a zakládané obcemi, dobrovolné svazky obcí a organizace zřizované a zakládané dobrovolnými svazky obcí, nestátní neziskové organizace, církve, církevní organizace</a:t>
            </a:r>
          </a:p>
        </p:txBody>
      </p:sp>
    </p:spTree>
    <p:extLst>
      <p:ext uri="{BB962C8B-B14F-4D97-AF65-F5344CB8AC3E}">
        <p14:creationId xmlns:p14="http://schemas.microsoft.com/office/powerpoint/2010/main" val="31413939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107504" y="1484784"/>
            <a:ext cx="5976664"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07963" lvl="2" indent="0">
              <a:lnSpc>
                <a:spcPct val="100000"/>
              </a:lnSpc>
              <a:spcBef>
                <a:spcPts val="600"/>
              </a:spcBef>
              <a:spcAft>
                <a:spcPts val="600"/>
              </a:spcAft>
              <a:buNone/>
            </a:pPr>
            <a:r>
              <a:rPr lang="cs-CZ" u="sng" dirty="0">
                <a:latin typeface="+mn-lt"/>
              </a:rPr>
              <a:t>Hodnotící kritéria</a:t>
            </a:r>
            <a:r>
              <a:rPr lang="cs-CZ" dirty="0">
                <a:latin typeface="+mn-lt"/>
              </a:rPr>
              <a:t>: </a:t>
            </a:r>
          </a:p>
          <a:p>
            <a:pPr marL="550863" lvl="2" indent="-342900">
              <a:lnSpc>
                <a:spcPct val="60000"/>
              </a:lnSpc>
              <a:spcBef>
                <a:spcPts val="600"/>
              </a:spcBef>
              <a:spcAft>
                <a:spcPts val="600"/>
              </a:spcAft>
            </a:pPr>
            <a:r>
              <a:rPr lang="cs-CZ" dirty="0">
                <a:latin typeface="+mn-lt"/>
              </a:rPr>
              <a:t>splnění formálních náležitostí, </a:t>
            </a:r>
          </a:p>
          <a:p>
            <a:pPr marL="550863" lvl="2" indent="-342900">
              <a:lnSpc>
                <a:spcPct val="60000"/>
              </a:lnSpc>
              <a:spcBef>
                <a:spcPts val="600"/>
              </a:spcBef>
              <a:spcAft>
                <a:spcPts val="600"/>
              </a:spcAft>
            </a:pPr>
            <a:r>
              <a:rPr lang="cs-CZ" dirty="0">
                <a:latin typeface="+mn-lt"/>
              </a:rPr>
              <a:t>soulad se SCLLD a výzvou, </a:t>
            </a:r>
          </a:p>
          <a:p>
            <a:pPr marL="550863" lvl="2" indent="-342900">
              <a:lnSpc>
                <a:spcPct val="60000"/>
              </a:lnSpc>
              <a:spcBef>
                <a:spcPts val="600"/>
              </a:spcBef>
              <a:spcAft>
                <a:spcPts val="600"/>
              </a:spcAft>
            </a:pPr>
            <a:r>
              <a:rPr lang="cs-CZ" dirty="0">
                <a:latin typeface="+mn-lt"/>
              </a:rPr>
              <a:t>trestní bezúhonnost, </a:t>
            </a:r>
          </a:p>
          <a:p>
            <a:pPr marL="550863" lvl="2" indent="-342900">
              <a:lnSpc>
                <a:spcPct val="60000"/>
              </a:lnSpc>
              <a:spcBef>
                <a:spcPts val="600"/>
              </a:spcBef>
              <a:spcAft>
                <a:spcPts val="600"/>
              </a:spcAft>
            </a:pPr>
            <a:r>
              <a:rPr lang="cs-CZ" dirty="0">
                <a:latin typeface="+mn-lt"/>
              </a:rPr>
              <a:t>přijatelnost výdajů, </a:t>
            </a:r>
          </a:p>
          <a:p>
            <a:pPr marL="550863" lvl="2" indent="-342900">
              <a:lnSpc>
                <a:spcPct val="60000"/>
              </a:lnSpc>
              <a:spcBef>
                <a:spcPts val="600"/>
              </a:spcBef>
              <a:spcAft>
                <a:spcPts val="600"/>
              </a:spcAft>
            </a:pPr>
            <a:r>
              <a:rPr lang="cs-CZ" dirty="0">
                <a:latin typeface="+mn-lt"/>
              </a:rPr>
              <a:t>rekonstrukce stávajícího objektu,</a:t>
            </a:r>
          </a:p>
          <a:p>
            <a:pPr marL="550863" lvl="2" indent="-342900">
              <a:lnSpc>
                <a:spcPct val="60000"/>
              </a:lnSpc>
              <a:spcBef>
                <a:spcPts val="600"/>
              </a:spcBef>
              <a:spcAft>
                <a:spcPts val="600"/>
              </a:spcAft>
            </a:pPr>
            <a:r>
              <a:rPr lang="cs-CZ" dirty="0">
                <a:latin typeface="+mn-lt"/>
              </a:rPr>
              <a:t>sdílení výstupů,</a:t>
            </a:r>
          </a:p>
          <a:p>
            <a:pPr marL="550863" lvl="2" indent="-342900">
              <a:lnSpc>
                <a:spcPct val="60000"/>
              </a:lnSpc>
              <a:spcBef>
                <a:spcPts val="600"/>
              </a:spcBef>
              <a:spcAft>
                <a:spcPts val="600"/>
              </a:spcAft>
            </a:pPr>
            <a:r>
              <a:rPr lang="cs-CZ" dirty="0">
                <a:latin typeface="+mn-lt"/>
              </a:rPr>
              <a:t>spolupráce obcí,</a:t>
            </a:r>
          </a:p>
          <a:p>
            <a:pPr marL="550863" lvl="2" indent="-342900">
              <a:lnSpc>
                <a:spcPct val="60000"/>
              </a:lnSpc>
              <a:spcBef>
                <a:spcPts val="600"/>
              </a:spcBef>
              <a:spcAft>
                <a:spcPts val="600"/>
              </a:spcAft>
            </a:pPr>
            <a:r>
              <a:rPr lang="cs-CZ" dirty="0">
                <a:latin typeface="+mn-lt"/>
              </a:rPr>
              <a:t>víceúčelovost,</a:t>
            </a:r>
          </a:p>
          <a:p>
            <a:pPr marL="550863" lvl="2" indent="-342900">
              <a:lnSpc>
                <a:spcPct val="60000"/>
              </a:lnSpc>
              <a:spcBef>
                <a:spcPts val="600"/>
              </a:spcBef>
              <a:spcAft>
                <a:spcPts val="600"/>
              </a:spcAft>
            </a:pPr>
            <a:r>
              <a:rPr lang="cs-CZ" dirty="0">
                <a:latin typeface="+mn-lt"/>
              </a:rPr>
              <a:t>poskytování sociální služby,</a:t>
            </a:r>
          </a:p>
          <a:p>
            <a:pPr marL="550863" lvl="2" indent="-342900">
              <a:lnSpc>
                <a:spcPct val="60000"/>
              </a:lnSpc>
              <a:spcBef>
                <a:spcPts val="600"/>
              </a:spcBef>
              <a:spcAft>
                <a:spcPts val="600"/>
              </a:spcAft>
            </a:pPr>
            <a:r>
              <a:rPr lang="cs-CZ" dirty="0">
                <a:latin typeface="+mn-lt"/>
              </a:rPr>
              <a:t>v</a:t>
            </a:r>
            <a:r>
              <a:rPr lang="pt-BR" dirty="0">
                <a:latin typeface="+mn-lt"/>
              </a:rPr>
              <a:t>azba na deinstitucionalizaci stávajícího zařízení</a:t>
            </a:r>
            <a:r>
              <a:rPr lang="cs-CZ" dirty="0">
                <a:latin typeface="+mn-lt"/>
              </a:rPr>
              <a:t>,</a:t>
            </a:r>
          </a:p>
          <a:p>
            <a:pPr marL="550863" lvl="2" indent="-342900">
              <a:lnSpc>
                <a:spcPct val="60000"/>
              </a:lnSpc>
              <a:spcBef>
                <a:spcPts val="600"/>
              </a:spcBef>
              <a:spcAft>
                <a:spcPts val="600"/>
              </a:spcAft>
            </a:pPr>
            <a:r>
              <a:rPr lang="cs-CZ" dirty="0">
                <a:latin typeface="+mn-lt"/>
              </a:rPr>
              <a:t>soulad projektu s územně plánovací dokumentací,</a:t>
            </a:r>
          </a:p>
          <a:p>
            <a:pPr marL="550863" lvl="2" indent="-342900">
              <a:lnSpc>
                <a:spcPct val="60000"/>
              </a:lnSpc>
              <a:spcBef>
                <a:spcPts val="600"/>
              </a:spcBef>
              <a:spcAft>
                <a:spcPts val="600"/>
              </a:spcAft>
            </a:pPr>
            <a:r>
              <a:rPr lang="cs-CZ" dirty="0">
                <a:latin typeface="+mn-lt"/>
              </a:rPr>
              <a:t>využívání výstupů projektu</a:t>
            </a: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8" name="Obdélník 7"/>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Tree>
    <p:extLst>
      <p:ext uri="{BB962C8B-B14F-4D97-AF65-F5344CB8AC3E}">
        <p14:creationId xmlns:p14="http://schemas.microsoft.com/office/powerpoint/2010/main" val="2156876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1659" y="1541853"/>
            <a:ext cx="8637200" cy="4960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a:latin typeface="+mn-lt"/>
              </a:rPr>
              <a:t>HLAVNÍ AKTIVITY </a:t>
            </a:r>
            <a:r>
              <a:rPr lang="cs-CZ" sz="2000" dirty="0">
                <a:latin typeface="+mn-lt"/>
              </a:rPr>
              <a:t>nad 85% celkových nákladů projektu</a:t>
            </a:r>
          </a:p>
          <a:p>
            <a:pPr lvl="0">
              <a:buNone/>
            </a:pPr>
            <a:r>
              <a:rPr lang="cs-CZ" sz="2000" u="sng" dirty="0">
                <a:latin typeface="+mn-lt"/>
              </a:rPr>
              <a:t>Podporované aktivity – způsobilé výdaje:</a:t>
            </a:r>
          </a:p>
          <a:p>
            <a:pPr marL="342900" indent="-342900"/>
            <a:r>
              <a:rPr lang="cs-CZ" sz="2000" b="1" dirty="0"/>
              <a:t>nákup zařízení a vybavení, nákup automobilu a stavební úpravy</a:t>
            </a:r>
            <a:r>
              <a:rPr lang="cs-CZ" sz="2000" dirty="0"/>
              <a:t>, které vytvoří podmínky pro kvalitní poskytování sociálních služeb, obnovu a zkvalitnění materiálně technické základny stávajících služeb sociální práce s cílovými skupinami. </a:t>
            </a:r>
          </a:p>
          <a:p>
            <a:pPr>
              <a:lnSpc>
                <a:spcPct val="60000"/>
              </a:lnSpc>
              <a:buNone/>
            </a:pPr>
            <a:r>
              <a:rPr lang="cs-CZ" sz="2000" dirty="0"/>
              <a:t>Podporovány budou projekty, které se zaměřují na vybudování zázemí pro:</a:t>
            </a:r>
          </a:p>
          <a:p>
            <a:pPr>
              <a:lnSpc>
                <a:spcPct val="80000"/>
              </a:lnSpc>
              <a:buNone/>
            </a:pPr>
            <a:r>
              <a:rPr lang="cs-CZ" sz="2000" dirty="0"/>
              <a:t>- centra denních služeb, denní stacionáře, týdenní stacionáře, domovy pro osoby se zdravotním postižením, chráněné bydlení, azylové domy, domy na půl cesty, zařízení pro krizovou pomoc, nízkoprahová denní centra, nízkoprahová zařízení pro děti a mládež, noclehárny, terapeutické komunity, sociální poradny, sociálně terapeutické dílny, centra sociálně rehabilitačních služeb, pracoviště rané péče, intervenční centra, zařízení následné péče</a:t>
            </a:r>
          </a:p>
          <a:p>
            <a:pPr>
              <a:lnSpc>
                <a:spcPct val="60000"/>
              </a:lnSpc>
              <a:buNone/>
            </a:pPr>
            <a:r>
              <a:rPr lang="cs-CZ" sz="2000" dirty="0"/>
              <a:t>- podpora samostatného bydlení,</a:t>
            </a:r>
          </a:p>
          <a:p>
            <a:pPr>
              <a:lnSpc>
                <a:spcPct val="60000"/>
              </a:lnSpc>
              <a:buNone/>
            </a:pPr>
            <a:r>
              <a:rPr lang="cs-CZ" sz="2000" dirty="0"/>
              <a:t>- pečovatelská služba, osobní asistence, odlehčovací služby,</a:t>
            </a:r>
          </a:p>
          <a:p>
            <a:pPr>
              <a:buNone/>
            </a:pPr>
            <a:r>
              <a:rPr lang="cs-CZ" sz="2000" dirty="0"/>
              <a:t>- sociálně aktivizační služby pro seniory a osoby se zdravotním postižením,</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Rozvoj sociálních služeb:</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772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1660" y="1541853"/>
            <a:ext cx="8188077" cy="1585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dirty="0"/>
              <a:t>- sociálně aktivizační služby pro rodiny s dětmi,</a:t>
            </a:r>
          </a:p>
          <a:p>
            <a:pPr>
              <a:buNone/>
            </a:pPr>
            <a:r>
              <a:rPr lang="cs-CZ" sz="2000" dirty="0"/>
              <a:t>- kontaktní centra, terénní programy, tísňová péče,</a:t>
            </a:r>
          </a:p>
          <a:p>
            <a:pPr>
              <a:buNone/>
            </a:pPr>
            <a:r>
              <a:rPr lang="cs-CZ" sz="2000" dirty="0"/>
              <a:t>- průvodcovské a předčitatelské služby.</a:t>
            </a:r>
          </a:p>
          <a:p>
            <a:pPr>
              <a:buNone/>
            </a:pPr>
            <a:r>
              <a:rPr lang="cs-CZ" sz="2000" b="1" dirty="0"/>
              <a:t>Podporované sociální služby nemohou být určeny výlučně pro seniory!</a:t>
            </a:r>
            <a:endParaRPr lang="cs-CZ" sz="2000" dirty="0">
              <a:solidFill>
                <a:srgbClr val="000000"/>
              </a:solidFill>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Rozvoj sociálních služeb:</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7" name="Obdélník 1"/>
          <p:cNvSpPr>
            <a:spLocks noChangeArrowheads="1"/>
          </p:cNvSpPr>
          <p:nvPr/>
        </p:nvSpPr>
        <p:spPr bwMode="auto">
          <a:xfrm>
            <a:off x="254504" y="3284984"/>
            <a:ext cx="8781992" cy="3395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a:latin typeface="+mn-lt"/>
              </a:rPr>
              <a:t>VEDLEJŠÍ AKTIVITY </a:t>
            </a:r>
            <a:r>
              <a:rPr lang="cs-CZ" sz="2000" dirty="0">
                <a:latin typeface="+mn-lt"/>
              </a:rPr>
              <a:t>do 15% celkových nákladů projektu</a:t>
            </a:r>
          </a:p>
          <a:p>
            <a:pPr lvl="0">
              <a:buNone/>
            </a:pPr>
            <a:r>
              <a:rPr lang="cs-CZ" sz="2000" u="sng" dirty="0">
                <a:latin typeface="+mn-lt"/>
              </a:rPr>
              <a:t>Podporované aktivity – způsobilé výdaje:</a:t>
            </a:r>
          </a:p>
          <a:p>
            <a:pPr>
              <a:buNone/>
            </a:pPr>
            <a:r>
              <a:rPr lang="pl-PL" sz="2000" dirty="0">
                <a:latin typeface="+mn-lt"/>
              </a:rPr>
              <a:t>demolice staveb na místě realizace projektu, </a:t>
            </a:r>
            <a:r>
              <a:rPr lang="cs-CZ" sz="2000" b="1" dirty="0">
                <a:latin typeface="+mn-lt"/>
              </a:rPr>
              <a:t>zeleň</a:t>
            </a:r>
            <a:r>
              <a:rPr lang="cs-CZ" sz="2000" dirty="0">
                <a:latin typeface="+mn-lt"/>
              </a:rPr>
              <a:t> v okolí budov a na budovách, </a:t>
            </a:r>
            <a:r>
              <a:rPr lang="cs-CZ" sz="2000" b="1" dirty="0">
                <a:latin typeface="+mn-lt"/>
              </a:rPr>
              <a:t>parkovací stání v rámci areálu </a:t>
            </a:r>
            <a:r>
              <a:rPr lang="cs-CZ" sz="2000" dirty="0">
                <a:latin typeface="+mn-lt"/>
              </a:rPr>
              <a:t>nezbytné pro provoz zařízení, </a:t>
            </a:r>
            <a:r>
              <a:rPr lang="cs-CZ" sz="2000" b="1" dirty="0">
                <a:latin typeface="+mn-lt"/>
              </a:rPr>
              <a:t>příjezdové komunikace v areálu </a:t>
            </a:r>
            <a:r>
              <a:rPr lang="cs-CZ" sz="2000" dirty="0">
                <a:latin typeface="+mn-lt"/>
              </a:rPr>
              <a:t>zařízení, </a:t>
            </a:r>
            <a:r>
              <a:rPr lang="cs-CZ" sz="2000" b="1" dirty="0">
                <a:latin typeface="+mn-lt"/>
              </a:rPr>
              <a:t>zabezpečení výstavby </a:t>
            </a:r>
            <a:r>
              <a:rPr lang="cs-CZ" sz="2000" dirty="0">
                <a:latin typeface="+mn-lt"/>
              </a:rPr>
              <a:t>(technický dozor investora, BOZP, autorský dozor), </a:t>
            </a:r>
            <a:r>
              <a:rPr lang="cs-CZ" sz="2000" b="1" dirty="0">
                <a:latin typeface="+mn-lt"/>
              </a:rPr>
              <a:t>projektová dokumentace stavby</a:t>
            </a:r>
            <a:r>
              <a:rPr lang="cs-CZ" sz="2000" dirty="0">
                <a:latin typeface="+mn-lt"/>
              </a:rPr>
              <a:t>, EIA, </a:t>
            </a:r>
            <a:r>
              <a:rPr lang="cs-CZ" sz="2000" b="1" dirty="0">
                <a:latin typeface="+mn-lt"/>
              </a:rPr>
              <a:t>studie proveditelnosti</a:t>
            </a:r>
            <a:r>
              <a:rPr lang="cs-CZ" sz="2000" dirty="0">
                <a:latin typeface="+mn-lt"/>
              </a:rPr>
              <a:t>, zpracování zadávacích podmínek k zakázkám a organizace výběrových a zadávacích řízení, povinná publicita, nákup služeb, které tvoří součást pořízení dlouhodobého hmotného a nehmotného majetku, nejsou-li tyto služby součástí pořizovací ceny vybavení (např. školení na ovládání pořízeného vybavení, není-li tato služba součástí pořizovací ceny vybavení). </a:t>
            </a:r>
            <a:endParaRPr lang="cs-CZ" sz="2000" dirty="0">
              <a:solidFill>
                <a:srgbClr val="000000"/>
              </a:solidFill>
              <a:latin typeface="+mn-lt"/>
            </a:endParaRPr>
          </a:p>
        </p:txBody>
      </p:sp>
    </p:spTree>
    <p:extLst>
      <p:ext uri="{BB962C8B-B14F-4D97-AF65-F5344CB8AC3E}">
        <p14:creationId xmlns:p14="http://schemas.microsoft.com/office/powerpoint/2010/main" val="187875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ál 8"/>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pic>
        <p:nvPicPr>
          <p:cNvPr id="5127" name="Obrázek 4"/>
          <p:cNvPicPr>
            <a:picLocks noChangeAspect="1"/>
          </p:cNvPicPr>
          <p:nvPr/>
        </p:nvPicPr>
        <p:blipFill>
          <a:blip r:embed="rId3" cstate="print">
            <a:extLst>
              <a:ext uri="{28A0092B-C50C-407E-A947-70E740481C1C}">
                <a14:useLocalDpi xmlns:a14="http://schemas.microsoft.com/office/drawing/2010/main" val="0"/>
              </a:ext>
            </a:extLst>
          </a:blip>
          <a:srcRect l="1556" t="1430" r="1137" b="954"/>
          <a:stretch>
            <a:fillRect/>
          </a:stretch>
        </p:blipFill>
        <p:spPr bwMode="auto">
          <a:xfrm>
            <a:off x="2627784" y="1396132"/>
            <a:ext cx="6215063" cy="512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bdélník 2"/>
          <p:cNvSpPr/>
          <p:nvPr/>
        </p:nvSpPr>
        <p:spPr>
          <a:xfrm>
            <a:off x="414339" y="1604275"/>
            <a:ext cx="2213445" cy="4832092"/>
          </a:xfrm>
          <a:prstGeom prst="rect">
            <a:avLst/>
          </a:prstGeom>
        </p:spPr>
        <p:txBody>
          <a:bodyPr wrap="square">
            <a:spAutoFit/>
          </a:bodyPr>
          <a:lstStyle/>
          <a:p>
            <a:pPr algn="r"/>
            <a:r>
              <a:rPr lang="cs-CZ" sz="1400" u="sng" dirty="0"/>
              <a:t>Místně způsobilé jsou náklady vynaložené v souvislosti s aktivitami projektu na území MAS Sdružení SPLAV</a:t>
            </a:r>
            <a:r>
              <a:rPr lang="cs-CZ" sz="1400" dirty="0"/>
              <a:t>, tedy na k.</a:t>
            </a:r>
            <a:r>
              <a:rPr lang="cs-CZ" sz="1400" dirty="0" err="1"/>
              <a:t>ú</a:t>
            </a:r>
            <a:r>
              <a:rPr lang="cs-CZ" sz="1400" dirty="0"/>
              <a:t>. obcí Bartošovice v Orlických horách, Bílý Újezd, Byzhradec, Černíkovice, Doudleby nad Orlicí, Jahodov, Javornice, Kvasiny, Libel, Liberk, Lično, Lukavice, Lupenice, Orlické Záhoří, Osečnice, Pěčín, Potštejn, Rokytnice v Orlických horách, Rybná nad Zdobnicí, Rychnov nad Kněžnou, Říčky, Skuhrov nad Bělou, Slatina nad Zdobnicí, Solnice, Synkov–Slemeno, Třebešov, Tutleky, Vamberk, Voděrady, Záměl, Zdobnice.</a:t>
            </a:r>
          </a:p>
        </p:txBody>
      </p:sp>
      <p:sp>
        <p:nvSpPr>
          <p:cNvPr id="10" name="Obdélník 9"/>
          <p:cNvSpPr/>
          <p:nvPr/>
        </p:nvSpPr>
        <p:spPr>
          <a:xfrm>
            <a:off x="226355" y="260648"/>
            <a:ext cx="8584337"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4"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MAPA ÚZEMÍ:</a:t>
            </a:r>
          </a:p>
        </p:txBody>
      </p:sp>
    </p:spTree>
    <p:extLst>
      <p:ext uri="{BB962C8B-B14F-4D97-AF65-F5344CB8AC3E}">
        <p14:creationId xmlns:p14="http://schemas.microsoft.com/office/powerpoint/2010/main" val="15657877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84678" y="1515299"/>
            <a:ext cx="8624181"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a:latin typeface="+mn-lt"/>
              </a:rPr>
              <a:t>HLAVNÍ AKTIVITY </a:t>
            </a:r>
            <a:r>
              <a:rPr lang="cs-CZ" sz="2000" dirty="0">
                <a:latin typeface="+mn-lt"/>
              </a:rPr>
              <a:t>nad 85% celkových nákladů projektu</a:t>
            </a:r>
          </a:p>
          <a:p>
            <a:pPr marL="342900" indent="-342900"/>
            <a:r>
              <a:rPr lang="cs-CZ" sz="2000" dirty="0"/>
              <a:t>stavby a stavební práce spojené s výstavbou infrastruktury komunitního centra včetně vybudování přípojky pro přivedení inženýrských sítí,</a:t>
            </a:r>
          </a:p>
          <a:p>
            <a:pPr marL="342900" indent="-342900"/>
            <a:r>
              <a:rPr lang="cs-CZ" sz="2000" dirty="0"/>
              <a:t>rekonstrukce a stavební úpravy existujícího objektu a zázemí pro poskytování aktivit komunitních center včetně sociálních služeb, budou-li v projektu poskytovány,</a:t>
            </a:r>
          </a:p>
          <a:p>
            <a:pPr marL="342900" indent="-342900"/>
            <a:r>
              <a:rPr lang="cs-CZ" sz="2000" dirty="0"/>
              <a:t>nákup pozemků, budov a staveb,</a:t>
            </a:r>
          </a:p>
          <a:p>
            <a:pPr marL="342900" indent="-342900"/>
            <a:r>
              <a:rPr lang="cs-CZ" sz="2000" dirty="0"/>
              <a:t>pořízení automobilu pro poskytování terénních a ambulantních sociálních služeb,</a:t>
            </a:r>
          </a:p>
          <a:p>
            <a:pPr marL="342900" indent="-342900"/>
            <a:r>
              <a:rPr lang="cs-CZ" sz="2000" dirty="0"/>
              <a:t>vybavení pro zajištění provozu zařízení.</a:t>
            </a:r>
          </a:p>
          <a:p>
            <a:pPr>
              <a:buNone/>
            </a:pPr>
            <a:r>
              <a:rPr lang="cs-CZ" sz="2000" dirty="0">
                <a:latin typeface="+mn-lt"/>
              </a:rPr>
              <a:t>Pořízení vybavení bude podporováno, budou-li součástí projektu další aktivity (stavby, rekonstrukce a úpravy objektu, či zázemí pro poskytování aktivit komunitních center). Pořízení vybavení nemůže být samostatný projekt. Potřebnost pořízení vybavení musí být odůvodněna ve studii proveditelnosti. 	</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Rozvoj komunitních center:</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662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1660" y="1515299"/>
            <a:ext cx="8548812" cy="3395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a:latin typeface="+mn-lt"/>
              </a:rPr>
              <a:t>VEDLEJŠÍ AKTIVITY </a:t>
            </a:r>
            <a:r>
              <a:rPr lang="cs-CZ" sz="2000" dirty="0">
                <a:latin typeface="+mn-lt"/>
              </a:rPr>
              <a:t>do 15% celkových nákladů projektu</a:t>
            </a:r>
          </a:p>
          <a:p>
            <a:pPr lvl="0">
              <a:buNone/>
            </a:pPr>
            <a:r>
              <a:rPr lang="cs-CZ" sz="2000" u="sng" dirty="0"/>
              <a:t>Podporované aktivity – způsobilé výdaje:</a:t>
            </a:r>
          </a:p>
          <a:p>
            <a:pPr>
              <a:buNone/>
            </a:pPr>
            <a:r>
              <a:rPr lang="pl-PL" sz="2000" dirty="0"/>
              <a:t>demolice staveb na místě realizace projektu, </a:t>
            </a:r>
            <a:r>
              <a:rPr lang="cs-CZ" sz="2000" b="1" dirty="0"/>
              <a:t>zeleň</a:t>
            </a:r>
            <a:r>
              <a:rPr lang="cs-CZ" sz="2000" dirty="0"/>
              <a:t> v okolí budov a na budovách, </a:t>
            </a:r>
            <a:r>
              <a:rPr lang="cs-CZ" sz="2000" b="1" dirty="0"/>
              <a:t>parkovací stání v rámci areálu </a:t>
            </a:r>
            <a:r>
              <a:rPr lang="cs-CZ" sz="2000" dirty="0"/>
              <a:t>nezbytné pro provoz zařízení, </a:t>
            </a:r>
            <a:r>
              <a:rPr lang="cs-CZ" sz="2000" b="1" dirty="0"/>
              <a:t>příjezdové komunikace v areálu </a:t>
            </a:r>
            <a:r>
              <a:rPr lang="cs-CZ" sz="2000" dirty="0"/>
              <a:t>zařízení, </a:t>
            </a:r>
            <a:r>
              <a:rPr lang="cs-CZ" sz="2000" b="1" dirty="0"/>
              <a:t>zabezpečení výstavby </a:t>
            </a:r>
            <a:r>
              <a:rPr lang="cs-CZ" sz="2000" dirty="0"/>
              <a:t>(technický dozor investora, BOZP, autorský dozor), </a:t>
            </a:r>
            <a:r>
              <a:rPr lang="cs-CZ" sz="2000" b="1" dirty="0"/>
              <a:t>projektová dokumentace stavby</a:t>
            </a:r>
            <a:r>
              <a:rPr lang="cs-CZ" sz="2000" dirty="0"/>
              <a:t>, EIA, </a:t>
            </a:r>
            <a:r>
              <a:rPr lang="cs-CZ" sz="2000" b="1" dirty="0"/>
              <a:t>studie proveditelnosti</a:t>
            </a:r>
            <a:r>
              <a:rPr lang="cs-CZ" sz="2000" dirty="0"/>
              <a:t>, zpracování zadávacích podmínek k zakázkám a organizace výběrových a zadávacích řízení, povinná publicita, nákup služeb, které tvoří součást pořízení dlouhodobého hmotného a nehmotného majetku, nejsou-li tyto služby součástí pořizovací ceny vybavení (např. školení na ovládání pořízeného vybavení, není-li tato služba součástí pořizovací ceny vybavení). </a:t>
            </a:r>
            <a:endParaRPr lang="cs-CZ" sz="2000" dirty="0">
              <a:solidFill>
                <a:srgbClr val="000000"/>
              </a:solidFill>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Rozvoj komunitních center:</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22848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71660" y="1515299"/>
            <a:ext cx="8637198" cy="4708981"/>
          </a:xfrm>
          <a:prstGeom prst="rect">
            <a:avLst/>
          </a:prstGeom>
        </p:spPr>
        <p:txBody>
          <a:bodyPr wrap="square">
            <a:spAutoFit/>
          </a:bodyPr>
          <a:lstStyle/>
          <a:p>
            <a:r>
              <a:rPr lang="cs-CZ" sz="2000" b="1" dirty="0">
                <a:solidFill>
                  <a:srgbClr val="000000"/>
                </a:solidFill>
              </a:rPr>
              <a:t>Nezpůsobilé výdaje: </a:t>
            </a:r>
            <a:endParaRPr lang="cs-CZ" sz="2000" dirty="0">
              <a:solidFill>
                <a:srgbClr val="000000"/>
              </a:solidFill>
            </a:endParaRPr>
          </a:p>
          <a:p>
            <a:pPr marL="285750" indent="-285750">
              <a:buFont typeface="Arial" panose="020B0604020202020204" pitchFamily="34" charset="0"/>
              <a:buChar char="•"/>
            </a:pPr>
            <a:r>
              <a:rPr lang="cs-CZ" sz="2000" dirty="0">
                <a:solidFill>
                  <a:srgbClr val="000000"/>
                </a:solidFill>
              </a:rPr>
              <a:t>výdaje spojené s realizací části projektu, která zasahuje mimo území MAS</a:t>
            </a:r>
          </a:p>
          <a:p>
            <a:pPr marL="285750" indent="-285750">
              <a:buFont typeface="Arial" panose="020B0604020202020204" pitchFamily="34" charset="0"/>
              <a:buChar char="•"/>
            </a:pPr>
            <a:r>
              <a:rPr lang="cs-CZ" sz="2000" dirty="0">
                <a:solidFill>
                  <a:srgbClr val="000000"/>
                </a:solidFill>
              </a:rPr>
              <a:t>výdaj, který nesouvisí s cíli projektu nebo který není možno doložit písemnými doklady, </a:t>
            </a:r>
          </a:p>
          <a:p>
            <a:pPr marL="285750" indent="-285750">
              <a:buFont typeface="Arial" panose="020B0604020202020204" pitchFamily="34" charset="0"/>
              <a:buChar char="•"/>
            </a:pPr>
            <a:r>
              <a:rPr lang="cs-CZ" sz="2000" dirty="0">
                <a:solidFill>
                  <a:srgbClr val="000000"/>
                </a:solidFill>
              </a:rPr>
              <a:t>výdaje nesplňující principy hospodárnosti, účelnosti a efektivnosti </a:t>
            </a:r>
          </a:p>
          <a:p>
            <a:pPr marL="285750" indent="-285750">
              <a:buFont typeface="Arial" panose="020B0604020202020204" pitchFamily="34" charset="0"/>
              <a:buChar char="•"/>
            </a:pPr>
            <a:r>
              <a:rPr lang="cs-CZ" sz="2000" dirty="0"/>
              <a:t> výdaje na nákup nemovitostí a dopravních prostředků</a:t>
            </a:r>
          </a:p>
          <a:p>
            <a:pPr marL="285750" indent="-285750">
              <a:buFont typeface="Arial" panose="020B0604020202020204" pitchFamily="34" charset="0"/>
              <a:buChar char="•"/>
            </a:pPr>
            <a:r>
              <a:rPr lang="cs-CZ" sz="2000" dirty="0"/>
              <a:t>náklady na mzdy, platy, ostatní osobní náklady, povinné pojistné, cestovní náhrady, provozní a režijní výdaje, opravy a údržba, výdaje na nepovinnou publicitu, </a:t>
            </a:r>
            <a:r>
              <a:rPr lang="pl-PL" sz="2000" dirty="0"/>
              <a:t>výdaje na řízení a administraci projektu, </a:t>
            </a:r>
            <a:r>
              <a:rPr lang="cs-CZ" sz="2000" dirty="0"/>
              <a:t>výdaje na doplňující průzkumy, posudky a analýzy nesouvisející s vypracováním studie proveditelnosti, výdaje na uzavření kupní smlouvy, popř. smlouvy o smlouvě budoucí kupní, k nákupu nemovitosti, výdaje na vyhotovení znaleckého posudku, poplatky za zápis do katastru nemovitostí, vady díla, DPH s nárokem na odpočet nebo její část, </a:t>
            </a:r>
          </a:p>
          <a:p>
            <a:pPr marL="285750" indent="-285750">
              <a:buFont typeface="Arial" panose="020B0604020202020204" pitchFamily="34" charset="0"/>
              <a:buChar char="•"/>
            </a:pPr>
            <a:r>
              <a:rPr lang="cs-CZ" sz="2000" dirty="0"/>
              <a:t>výdaje vzniklé nad rámec Rozhodnutí/Stanovení výdajů, </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55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71660" y="1515299"/>
            <a:ext cx="8637198" cy="2554545"/>
          </a:xfrm>
          <a:prstGeom prst="rect">
            <a:avLst/>
          </a:prstGeom>
        </p:spPr>
        <p:txBody>
          <a:bodyPr wrap="square">
            <a:spAutoFit/>
          </a:bodyPr>
          <a:lstStyle/>
          <a:p>
            <a:pPr marL="285750" indent="-285750">
              <a:buFont typeface="Arial" panose="020B0604020202020204" pitchFamily="34" charset="0"/>
              <a:buChar char="•"/>
            </a:pPr>
            <a:r>
              <a:rPr lang="cs-CZ" sz="2000" dirty="0"/>
              <a:t>výdaje na bankovní záruky, pojištění, bankovní poplatky, sankce, pokuty a penále, </a:t>
            </a:r>
          </a:p>
          <a:p>
            <a:pPr marL="285750" indent="-285750">
              <a:buFont typeface="Arial" panose="020B0604020202020204" pitchFamily="34" charset="0"/>
              <a:buChar char="•"/>
            </a:pPr>
            <a:r>
              <a:rPr lang="cs-CZ" sz="2000" dirty="0"/>
              <a:t>odpisy dlouhodobého hmotného a nehmotného majetku, </a:t>
            </a:r>
          </a:p>
          <a:p>
            <a:pPr marL="285750" indent="-285750">
              <a:buFont typeface="Arial" panose="020B0604020202020204" pitchFamily="34" charset="0"/>
              <a:buChar char="•"/>
            </a:pPr>
            <a:r>
              <a:rPr lang="cs-CZ" sz="2000" dirty="0"/>
              <a:t>výdaje na audit projektu, </a:t>
            </a:r>
          </a:p>
          <a:p>
            <a:pPr marL="285750" indent="-285750">
              <a:buFont typeface="Arial" panose="020B0604020202020204" pitchFamily="34" charset="0"/>
              <a:buChar char="•"/>
            </a:pPr>
            <a:r>
              <a:rPr lang="cs-CZ" sz="2000" dirty="0"/>
              <a:t>výdaje na nákup služeb, s výjimkou služeb tvořících součást pořízení dlouhodobého hmotného a nehmotného majetku, nejsou-li součástí pořizovací ceny vybavení, přípravy a realizace projektu vyjmenovaných ve způsobilých vedlejších aktivitách a přípravy a realizace zadávacích a výběrových řízení, </a:t>
            </a: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92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2470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altLang="cs-CZ" sz="2000" u="sng" dirty="0">
                <a:latin typeface="+mn-lt"/>
                <a:cs typeface="Arial" pitchFamily="34" charset="0"/>
              </a:rPr>
              <a:t>Přílohy:</a:t>
            </a:r>
          </a:p>
          <a:p>
            <a:pPr marL="342900" indent="-342900" fontAlgn="base">
              <a:lnSpc>
                <a:spcPct val="100000"/>
              </a:lnSpc>
              <a:spcBef>
                <a:spcPct val="0"/>
              </a:spcBef>
              <a:spcAft>
                <a:spcPct val="0"/>
              </a:spcAft>
              <a:tabLst>
                <a:tab pos="1616075" algn="l"/>
              </a:tabLst>
            </a:pPr>
            <a:r>
              <a:rPr lang="cs-CZ" altLang="cs-CZ" sz="2000" dirty="0">
                <a:latin typeface="+mn-lt"/>
                <a:cs typeface="Arial" pitchFamily="34" charset="0"/>
              </a:rPr>
              <a:t>Plná moc</a:t>
            </a:r>
          </a:p>
          <a:p>
            <a:pPr marL="342900" indent="-342900" fontAlgn="base">
              <a:lnSpc>
                <a:spcPct val="100000"/>
              </a:lnSpc>
              <a:spcBef>
                <a:spcPct val="0"/>
              </a:spcBef>
              <a:spcAft>
                <a:spcPct val="0"/>
              </a:spcAft>
              <a:tabLst>
                <a:tab pos="1616075" algn="l"/>
              </a:tabLst>
            </a:pPr>
            <a:r>
              <a:rPr lang="cs-CZ" altLang="cs-CZ" sz="2000" dirty="0">
                <a:latin typeface="+mn-lt"/>
                <a:cs typeface="Arial" pitchFamily="34" charset="0"/>
              </a:rPr>
              <a:t>Zadávací a výběrová řízení</a:t>
            </a:r>
          </a:p>
          <a:p>
            <a:pPr marL="342900" indent="-342900" fontAlgn="base">
              <a:lnSpc>
                <a:spcPct val="100000"/>
              </a:lnSpc>
              <a:spcBef>
                <a:spcPct val="0"/>
              </a:spcBef>
              <a:spcAft>
                <a:spcPct val="0"/>
              </a:spcAft>
              <a:tabLst>
                <a:tab pos="1616075" algn="l"/>
              </a:tabLst>
            </a:pPr>
            <a:r>
              <a:rPr lang="cs-CZ" altLang="cs-CZ" sz="2000" dirty="0">
                <a:latin typeface="+mn-lt"/>
                <a:cs typeface="Arial" pitchFamily="34" charset="0"/>
              </a:rPr>
              <a:t>Doklady o právní subjektivitě žadatele</a:t>
            </a:r>
          </a:p>
          <a:p>
            <a:pPr marL="342900" indent="-342900" fontAlgn="base">
              <a:lnSpc>
                <a:spcPct val="100000"/>
              </a:lnSpc>
              <a:spcBef>
                <a:spcPct val="0"/>
              </a:spcBef>
              <a:spcAft>
                <a:spcPct val="0"/>
              </a:spcAft>
              <a:tabLst>
                <a:tab pos="1616075" algn="l"/>
              </a:tabLst>
            </a:pPr>
            <a:r>
              <a:rPr lang="cs-CZ" altLang="cs-CZ" sz="2000" dirty="0">
                <a:latin typeface="+mn-lt"/>
                <a:cs typeface="Arial" pitchFamily="34" charset="0"/>
              </a:rPr>
              <a:t>Studie proveditelnosti</a:t>
            </a:r>
          </a:p>
          <a:p>
            <a:pPr marL="342900" indent="-342900" fontAlgn="base">
              <a:lnSpc>
                <a:spcPct val="100000"/>
              </a:lnSpc>
              <a:spcBef>
                <a:spcPct val="0"/>
              </a:spcBef>
              <a:spcAft>
                <a:spcPct val="0"/>
              </a:spcAft>
              <a:tabLst>
                <a:tab pos="1616075" algn="l"/>
              </a:tabLst>
            </a:pPr>
            <a:r>
              <a:rPr lang="cs-CZ" sz="2000" dirty="0"/>
              <a:t>Doklad o prokázání právních vztahů k majetku, který je předmětem projektu</a:t>
            </a:r>
            <a:endParaRPr lang="cs-CZ" sz="2000" dirty="0">
              <a:solidFill>
                <a:srgbClr val="000000"/>
              </a:solidFill>
            </a:endParaRPr>
          </a:p>
          <a:p>
            <a:pPr marL="342900" indent="-342900" fontAlgn="base">
              <a:lnSpc>
                <a:spcPct val="100000"/>
              </a:lnSpc>
              <a:spcBef>
                <a:spcPct val="0"/>
              </a:spcBef>
              <a:spcAft>
                <a:spcPct val="0"/>
              </a:spcAft>
              <a:tabLst>
                <a:tab pos="1616075" algn="l"/>
              </a:tabLst>
            </a:pPr>
            <a:r>
              <a:rPr lang="cs-CZ" altLang="cs-CZ" sz="2000" dirty="0">
                <a:latin typeface="+mn-lt"/>
                <a:cs typeface="Arial" pitchFamily="34" charset="0"/>
              </a:rPr>
              <a:t>Žádost o stavební povolení nebo ohlášení nebo stavební povolení nebo souhlas s provedením ohlášeného záměru nebo veřejnoprávní smlouva</a:t>
            </a:r>
          </a:p>
          <a:p>
            <a:pPr marL="342900" indent="-342900" fontAlgn="base">
              <a:lnSpc>
                <a:spcPct val="100000"/>
              </a:lnSpc>
              <a:spcBef>
                <a:spcPct val="0"/>
              </a:spcBef>
              <a:spcAft>
                <a:spcPct val="0"/>
              </a:spcAft>
              <a:tabLst>
                <a:tab pos="1616075" algn="l"/>
              </a:tabLst>
            </a:pPr>
            <a:r>
              <a:rPr lang="cs-CZ" sz="2000" dirty="0"/>
              <a:t>Územní rozhodnutí nebo územní souhlas nebo veřejnoprávní smlouva</a:t>
            </a:r>
          </a:p>
          <a:p>
            <a:pPr marL="342900" indent="-342900" fontAlgn="base">
              <a:lnSpc>
                <a:spcPct val="100000"/>
              </a:lnSpc>
              <a:spcBef>
                <a:spcPct val="0"/>
              </a:spcBef>
              <a:spcAft>
                <a:spcPct val="0"/>
              </a:spcAft>
              <a:tabLst>
                <a:tab pos="1616075" algn="l"/>
              </a:tabLst>
            </a:pPr>
            <a:r>
              <a:rPr lang="cs-CZ" altLang="cs-CZ" sz="2000" dirty="0">
                <a:cs typeface="Arial" pitchFamily="34" charset="0"/>
              </a:rPr>
              <a:t>Projektová dokumentace k povolení stavebního úřadu</a:t>
            </a:r>
          </a:p>
          <a:p>
            <a:pPr marL="342900" indent="-342900" fontAlgn="base">
              <a:lnSpc>
                <a:spcPct val="100000"/>
              </a:lnSpc>
              <a:spcBef>
                <a:spcPct val="0"/>
              </a:spcBef>
              <a:spcAft>
                <a:spcPct val="0"/>
              </a:spcAft>
              <a:tabLst>
                <a:tab pos="1616075" algn="l"/>
              </a:tabLst>
            </a:pPr>
            <a:r>
              <a:rPr lang="cs-CZ" altLang="cs-CZ" sz="2000" dirty="0">
                <a:cs typeface="Arial" pitchFamily="34" charset="0"/>
              </a:rPr>
              <a:t>Položkový rozpočet</a:t>
            </a:r>
          </a:p>
          <a:p>
            <a:pPr marL="342900" indent="-342900" fontAlgn="base">
              <a:lnSpc>
                <a:spcPct val="100000"/>
              </a:lnSpc>
              <a:spcBef>
                <a:spcPct val="0"/>
              </a:spcBef>
              <a:spcAft>
                <a:spcPct val="0"/>
              </a:spcAft>
              <a:tabLst>
                <a:tab pos="1616075" algn="l"/>
              </a:tabLst>
            </a:pPr>
            <a:r>
              <a:rPr lang="cs-CZ" altLang="cs-CZ" sz="2000" dirty="0">
                <a:cs typeface="Arial" pitchFamily="34" charset="0"/>
              </a:rPr>
              <a:t>Čestné prohlášení o skutečném majiteli</a:t>
            </a:r>
          </a:p>
          <a:p>
            <a:pPr marL="342900" indent="-342900" fontAlgn="base">
              <a:lnSpc>
                <a:spcPct val="100000"/>
              </a:lnSpc>
              <a:spcBef>
                <a:spcPct val="0"/>
              </a:spcBef>
              <a:spcAft>
                <a:spcPct val="0"/>
              </a:spcAft>
              <a:tabLst>
                <a:tab pos="1616075" algn="l"/>
              </a:tabLst>
            </a:pPr>
            <a:endParaRPr lang="cs-CZ" altLang="cs-CZ" sz="2000" dirty="0">
              <a:cs typeface="Arial" pitchFamily="34" charset="0"/>
            </a:endParaRPr>
          </a:p>
        </p:txBody>
      </p:sp>
    </p:spTree>
    <p:extLst>
      <p:ext uri="{BB962C8B-B14F-4D97-AF65-F5344CB8AC3E}">
        <p14:creationId xmlns:p14="http://schemas.microsoft.com/office/powerpoint/2010/main" val="600309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247063"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sz="2000" b="1" dirty="0"/>
              <a:t>Aktivita Rozvoj sociálních služeb:</a:t>
            </a:r>
            <a:endParaRPr lang="cs-CZ" sz="2000" b="1" dirty="0">
              <a:solidFill>
                <a:srgbClr val="000000"/>
              </a:solidFill>
            </a:endParaRPr>
          </a:p>
          <a:p>
            <a:pPr marL="342900" indent="-342900" fontAlgn="base">
              <a:lnSpc>
                <a:spcPct val="100000"/>
              </a:lnSpc>
              <a:spcBef>
                <a:spcPct val="0"/>
              </a:spcBef>
              <a:spcAft>
                <a:spcPct val="0"/>
              </a:spcAft>
              <a:tabLst>
                <a:tab pos="1616075" algn="l"/>
              </a:tabLst>
            </a:pPr>
            <a:r>
              <a:rPr lang="cs-CZ" altLang="cs-CZ" sz="2000" dirty="0">
                <a:latin typeface="+mn-lt"/>
                <a:cs typeface="Arial" pitchFamily="34" charset="0"/>
              </a:rPr>
              <a:t>Souhlasné stanovisko subjektu, který vydal strategický plán sociálního začleňování, komunitní plán sociálních služeb nebo střednědobý plán rozvoje sociálních služeb kraje</a:t>
            </a:r>
          </a:p>
          <a:p>
            <a:pPr marL="342900" indent="-342900" fontAlgn="base">
              <a:lnSpc>
                <a:spcPct val="100000"/>
              </a:lnSpc>
              <a:spcBef>
                <a:spcPct val="0"/>
              </a:spcBef>
              <a:spcAft>
                <a:spcPct val="0"/>
              </a:spcAft>
              <a:tabLst>
                <a:tab pos="1616075" algn="l"/>
              </a:tabLst>
            </a:pPr>
            <a:r>
              <a:rPr lang="cs-CZ" sz="2000" dirty="0"/>
              <a:t>Pověřovací akt, popř. vyjádření objednatele služeb o úmyslu poskytovatele služeb pověřit výkonem služby obecného hospodářského zájmu v souladu s Rozhodnutím 2012/21/EU</a:t>
            </a:r>
          </a:p>
          <a:p>
            <a:pPr marL="342900" indent="-342900" fontAlgn="base">
              <a:lnSpc>
                <a:spcPct val="100000"/>
              </a:lnSpc>
              <a:spcBef>
                <a:spcPct val="0"/>
              </a:spcBef>
              <a:spcAft>
                <a:spcPct val="0"/>
              </a:spcAft>
              <a:tabLst>
                <a:tab pos="1616075" algn="l"/>
              </a:tabLst>
            </a:pPr>
            <a:endParaRPr lang="cs-CZ" sz="2000" dirty="0"/>
          </a:p>
          <a:p>
            <a:pPr fontAlgn="base">
              <a:lnSpc>
                <a:spcPct val="100000"/>
              </a:lnSpc>
              <a:spcBef>
                <a:spcPct val="0"/>
              </a:spcBef>
              <a:spcAft>
                <a:spcPct val="0"/>
              </a:spcAft>
              <a:buNone/>
              <a:tabLst>
                <a:tab pos="1616075" algn="l"/>
              </a:tabLst>
            </a:pPr>
            <a:r>
              <a:rPr lang="cs-CZ" sz="2000" b="1" dirty="0"/>
              <a:t>Aktivita Rozvoj komunitních center:</a:t>
            </a:r>
            <a:endParaRPr lang="cs-CZ" sz="2000" b="1" dirty="0">
              <a:solidFill>
                <a:srgbClr val="000000"/>
              </a:solidFill>
            </a:endParaRPr>
          </a:p>
          <a:p>
            <a:pPr marL="342900" indent="-342900" fontAlgn="base">
              <a:lnSpc>
                <a:spcPct val="100000"/>
              </a:lnSpc>
              <a:spcBef>
                <a:spcPct val="0"/>
              </a:spcBef>
              <a:spcAft>
                <a:spcPct val="0"/>
              </a:spcAft>
              <a:tabLst>
                <a:tab pos="1616075" algn="l"/>
              </a:tabLst>
            </a:pPr>
            <a:r>
              <a:rPr lang="cs-CZ" sz="2000" dirty="0"/>
              <a:t>Souhlasné stanovisko kraje o souladu s jeho krajským střednědobým plánem rozvoje sociálních služeb</a:t>
            </a:r>
          </a:p>
          <a:p>
            <a:pPr marL="342900" indent="-342900" fontAlgn="base">
              <a:lnSpc>
                <a:spcPct val="100000"/>
              </a:lnSpc>
              <a:spcBef>
                <a:spcPct val="0"/>
              </a:spcBef>
              <a:spcAft>
                <a:spcPct val="0"/>
              </a:spcAft>
              <a:tabLst>
                <a:tab pos="1616075" algn="l"/>
              </a:tabLst>
            </a:pPr>
            <a:r>
              <a:rPr lang="cs-CZ" sz="2000" dirty="0"/>
              <a:t>Pověřovací akt, popř. vyjádření objednatele služeb o úmyslu poskytovatele služeb pověřit výkonem služby obecného hospodářského zájmu v souladu s Rozhodnutím Komise 2012/21/EU (pouze komunitní centra poskytující jednu a více sociálních služeb)</a:t>
            </a:r>
            <a:endParaRPr lang="cs-CZ" altLang="cs-CZ" sz="2000" dirty="0">
              <a:latin typeface="+mn-lt"/>
              <a:cs typeface="Arial" pitchFamily="34" charset="0"/>
            </a:endParaRPr>
          </a:p>
        </p:txBody>
      </p:sp>
    </p:spTree>
    <p:extLst>
      <p:ext uri="{BB962C8B-B14F-4D97-AF65-F5344CB8AC3E}">
        <p14:creationId xmlns:p14="http://schemas.microsoft.com/office/powerpoint/2010/main" val="4241055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Sociální služby a komunity-investice:</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3" name="Obdélník 1"/>
          <p:cNvSpPr>
            <a:spLocks noChangeArrowheads="1"/>
          </p:cNvSpPr>
          <p:nvPr/>
        </p:nvSpPr>
        <p:spPr bwMode="auto">
          <a:xfrm>
            <a:off x="325001" y="1515299"/>
            <a:ext cx="8583858" cy="3883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sz="2000" b="1" dirty="0">
                <a:solidFill>
                  <a:srgbClr val="000000"/>
                </a:solidFill>
              </a:rPr>
              <a:t>Nepovinné přílohy pro Věcné hodnocení:</a:t>
            </a:r>
          </a:p>
          <a:p>
            <a:pPr marL="342900" indent="-342900" fontAlgn="base">
              <a:lnSpc>
                <a:spcPct val="100000"/>
              </a:lnSpc>
              <a:spcBef>
                <a:spcPct val="0"/>
              </a:spcBef>
              <a:spcAft>
                <a:spcPct val="0"/>
              </a:spcAft>
              <a:tabLst>
                <a:tab pos="1616075" algn="l"/>
              </a:tabLst>
            </a:pPr>
            <a:r>
              <a:rPr lang="cs-CZ" sz="2000" dirty="0"/>
              <a:t>Kritérium 2.2 – Smlouva o spolupráci nebo obdobný doklad o společném využívání výstupů viz Další specifika výzvy</a:t>
            </a:r>
          </a:p>
          <a:p>
            <a:pPr marL="342900" indent="-342900" fontAlgn="base">
              <a:lnSpc>
                <a:spcPct val="100000"/>
              </a:lnSpc>
              <a:spcBef>
                <a:spcPct val="0"/>
              </a:spcBef>
              <a:spcAft>
                <a:spcPct val="0"/>
              </a:spcAft>
              <a:tabLst>
                <a:tab pos="1616075" algn="l"/>
              </a:tabLst>
            </a:pPr>
            <a:r>
              <a:rPr lang="cs-CZ" sz="2000" dirty="0"/>
              <a:t>Kritérium 3.1. – Stanovisko místně příslušného </a:t>
            </a:r>
            <a:r>
              <a:rPr lang="cs-CZ" sz="2000" dirty="0" err="1"/>
              <a:t>odb</a:t>
            </a:r>
            <a:r>
              <a:rPr lang="cs-CZ" sz="2000" dirty="0"/>
              <a:t>. sociálních věcí</a:t>
            </a:r>
          </a:p>
          <a:p>
            <a:pPr marL="342900" indent="-342900" fontAlgn="base">
              <a:lnSpc>
                <a:spcPct val="100000"/>
              </a:lnSpc>
              <a:spcBef>
                <a:spcPct val="0"/>
              </a:spcBef>
              <a:spcAft>
                <a:spcPct val="0"/>
              </a:spcAft>
              <a:tabLst>
                <a:tab pos="1616075" algn="l"/>
              </a:tabLst>
            </a:pPr>
            <a:r>
              <a:rPr lang="cs-CZ" sz="2000" dirty="0"/>
              <a:t>Kritérium 3.2. – Stanovisko </a:t>
            </a:r>
            <a:r>
              <a:rPr lang="cs-CZ" sz="2000" dirty="0" err="1"/>
              <a:t>odb</a:t>
            </a:r>
            <a:r>
              <a:rPr lang="cs-CZ" sz="2000" dirty="0"/>
              <a:t>. soc. věcí KÚ Královéhradeckého kraje</a:t>
            </a:r>
          </a:p>
          <a:p>
            <a:pPr marL="342900" indent="-342900" fontAlgn="base">
              <a:lnSpc>
                <a:spcPct val="100000"/>
              </a:lnSpc>
              <a:spcBef>
                <a:spcPct val="0"/>
              </a:spcBef>
              <a:spcAft>
                <a:spcPct val="0"/>
              </a:spcAft>
              <a:tabLst>
                <a:tab pos="1616075" algn="l"/>
              </a:tabLst>
            </a:pPr>
            <a:r>
              <a:rPr lang="cs-CZ" sz="2000" dirty="0"/>
              <a:t>Kritérium 4.1. – Stanovisko SÚ nebo ÚPD (územní plán obce, zastavovací (regulační) plán zóny, studie stavby schválená Obecním zastupitelstvem, případně jiný obdobný závazný dokument</a:t>
            </a:r>
          </a:p>
          <a:p>
            <a:pPr fontAlgn="ctr"/>
            <a:endParaRPr lang="cs-CZ" sz="2000" dirty="0"/>
          </a:p>
          <a:p>
            <a:pPr marL="342900" indent="-342900" fontAlgn="base">
              <a:lnSpc>
                <a:spcPct val="100000"/>
              </a:lnSpc>
              <a:spcBef>
                <a:spcPct val="0"/>
              </a:spcBef>
              <a:spcAft>
                <a:spcPct val="0"/>
              </a:spcAft>
              <a:tabLst>
                <a:tab pos="1616075" algn="l"/>
              </a:tabLst>
            </a:pPr>
            <a:endParaRPr lang="cs-CZ" altLang="cs-CZ" sz="2000" dirty="0">
              <a:latin typeface="+mn-lt"/>
              <a:cs typeface="Arial" pitchFamily="34" charset="0"/>
            </a:endParaRPr>
          </a:p>
          <a:p>
            <a:pPr marL="342900" indent="-342900" fontAlgn="base">
              <a:lnSpc>
                <a:spcPct val="100000"/>
              </a:lnSpc>
              <a:spcBef>
                <a:spcPct val="0"/>
              </a:spcBef>
              <a:spcAft>
                <a:spcPct val="0"/>
              </a:spcAft>
              <a:tabLst>
                <a:tab pos="1616075" algn="l"/>
              </a:tabLst>
            </a:pPr>
            <a:endParaRPr lang="cs-CZ" altLang="cs-CZ" sz="2000" dirty="0">
              <a:latin typeface="+mn-lt"/>
              <a:cs typeface="Arial" pitchFamily="34" charset="0"/>
            </a:endParaRPr>
          </a:p>
          <a:p>
            <a:pPr fontAlgn="base">
              <a:lnSpc>
                <a:spcPct val="100000"/>
              </a:lnSpc>
              <a:spcBef>
                <a:spcPct val="0"/>
              </a:spcBef>
              <a:spcAft>
                <a:spcPct val="0"/>
              </a:spcAft>
              <a:buNone/>
              <a:tabLst>
                <a:tab pos="1616075" algn="l"/>
              </a:tabLst>
            </a:pPr>
            <a:endParaRPr lang="cs-CZ" altLang="cs-CZ" sz="2000" dirty="0">
              <a:latin typeface="+mn-lt"/>
              <a:cs typeface="Arial" pitchFamily="34" charset="0"/>
            </a:endParaRPr>
          </a:p>
        </p:txBody>
      </p:sp>
    </p:spTree>
    <p:extLst>
      <p:ext uri="{BB962C8B-B14F-4D97-AF65-F5344CB8AC3E}">
        <p14:creationId xmlns:p14="http://schemas.microsoft.com/office/powerpoint/2010/main" val="1512700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85377" y="1628800"/>
            <a:ext cx="8247063"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2000" dirty="0"/>
              <a:t>Vyhlášení výzev: 14. 7. 2021</a:t>
            </a:r>
          </a:p>
          <a:p>
            <a:pPr>
              <a:buNone/>
            </a:pPr>
            <a:r>
              <a:rPr lang="cs-CZ" sz="2000" dirty="0"/>
              <a:t>Příjem žádostí: 14. 7. 8:00 – 20. 9. 2021 20:00</a:t>
            </a:r>
          </a:p>
          <a:p>
            <a:pPr>
              <a:buNone/>
            </a:pPr>
            <a:r>
              <a:rPr lang="cs-CZ" sz="2000" dirty="0"/>
              <a:t>Poté následuje:</a:t>
            </a:r>
          </a:p>
          <a:p>
            <a:pPr>
              <a:buNone/>
            </a:pPr>
            <a:r>
              <a:rPr lang="cs-CZ" sz="2000" dirty="0"/>
              <a:t>- kontrola formálních náležitostí a přijatelnosti – provádí kancelář MAS</a:t>
            </a:r>
          </a:p>
          <a:p>
            <a:pPr>
              <a:buNone/>
            </a:pPr>
            <a:r>
              <a:rPr lang="cs-CZ" sz="2000" dirty="0"/>
              <a:t>- věcné hodnocení projektů – provádí Výběrová komise</a:t>
            </a:r>
          </a:p>
          <a:p>
            <a:pPr>
              <a:buNone/>
            </a:pPr>
            <a:r>
              <a:rPr lang="cs-CZ" sz="2000" dirty="0"/>
              <a:t>- výběr projektů – provádí členové Programového výboru</a:t>
            </a:r>
          </a:p>
          <a:p>
            <a:pPr>
              <a:buNone/>
            </a:pPr>
            <a:r>
              <a:rPr lang="cs-CZ" sz="2000" dirty="0"/>
              <a:t>- zveřejnění výsledků a předání projektů na ŘO</a:t>
            </a:r>
            <a:endParaRPr lang="cs-CZ" altLang="cs-CZ" sz="2000" dirty="0">
              <a:solidFill>
                <a:prstClr val="black"/>
              </a:solidFill>
              <a:latin typeface="Arial Narrow" pitchFamily="34" charset="0"/>
              <a:cs typeface="Arial" pitchFamily="34" charset="0"/>
            </a:endParaRPr>
          </a:p>
          <a:p>
            <a:pPr fontAlgn="base">
              <a:lnSpc>
                <a:spcPct val="100000"/>
              </a:lnSpc>
              <a:spcBef>
                <a:spcPct val="0"/>
              </a:spcBef>
              <a:spcAft>
                <a:spcPct val="0"/>
              </a:spcAft>
            </a:pPr>
            <a:endParaRPr lang="cs-CZ" altLang="cs-CZ" sz="1000" b="1" u="sng" dirty="0">
              <a:solidFill>
                <a:prstClr val="black"/>
              </a:solidFill>
              <a:latin typeface="Arial Narrow" pitchFamily="34" charset="0"/>
              <a:cs typeface="Arial" pitchFamily="34" charset="0"/>
            </a:endParaRPr>
          </a:p>
        </p:txBody>
      </p:sp>
      <p:sp>
        <p:nvSpPr>
          <p:cNvPr id="10" name="Obdélník 9"/>
          <p:cNvSpPr/>
          <p:nvPr/>
        </p:nvSpPr>
        <p:spPr>
          <a:xfrm>
            <a:off x="226355" y="260648"/>
            <a:ext cx="8584337"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1" name="Přímá spojnice 10"/>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2"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HARMONOGRAM VÝZEV:</a:t>
            </a:r>
          </a:p>
        </p:txBody>
      </p:sp>
    </p:spTree>
    <p:extLst>
      <p:ext uri="{BB962C8B-B14F-4D97-AF65-F5344CB8AC3E}">
        <p14:creationId xmlns:p14="http://schemas.microsoft.com/office/powerpoint/2010/main" val="171116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00754" y="1515299"/>
            <a:ext cx="8247063"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2000" u="sng" dirty="0">
                <a:latin typeface="+mn-lt"/>
              </a:rPr>
              <a:t>Aktivity:</a:t>
            </a:r>
          </a:p>
          <a:p>
            <a:pPr marL="180975" indent="-180975">
              <a:lnSpc>
                <a:spcPct val="100000"/>
              </a:lnSpc>
              <a:spcBef>
                <a:spcPts val="600"/>
              </a:spcBef>
              <a:spcAft>
                <a:spcPts val="600"/>
              </a:spcAft>
              <a:buNone/>
            </a:pPr>
            <a:r>
              <a:rPr lang="cs-CZ" sz="2000" b="1" dirty="0">
                <a:latin typeface="+mn-lt"/>
              </a:rPr>
              <a:t>Bezpečnost dopravy</a:t>
            </a:r>
          </a:p>
          <a:p>
            <a:pPr marL="180975" indent="-180975">
              <a:lnSpc>
                <a:spcPct val="100000"/>
              </a:lnSpc>
              <a:spcBef>
                <a:spcPts val="600"/>
              </a:spcBef>
              <a:spcAft>
                <a:spcPts val="600"/>
              </a:spcAft>
              <a:buNone/>
            </a:pPr>
            <a:r>
              <a:rPr lang="cs-CZ" sz="2000" b="1" dirty="0" err="1">
                <a:latin typeface="+mn-lt"/>
              </a:rPr>
              <a:t>Cyklodoprava</a:t>
            </a:r>
            <a:endParaRPr lang="cs-CZ" sz="2000" b="1" dirty="0">
              <a:latin typeface="+mn-lt"/>
            </a:endParaRPr>
          </a:p>
          <a:p>
            <a:pPr marL="180975" indent="-180975">
              <a:lnSpc>
                <a:spcPct val="100000"/>
              </a:lnSpc>
              <a:spcBef>
                <a:spcPts val="600"/>
              </a:spcBef>
              <a:spcAft>
                <a:spcPts val="600"/>
              </a:spcAft>
              <a:buNone/>
            </a:pPr>
            <a:endParaRPr lang="cs-CZ" sz="2000" b="1" dirty="0">
              <a:latin typeface="+mn-lt"/>
            </a:endParaRPr>
          </a:p>
        </p:txBody>
      </p:sp>
      <p:sp>
        <p:nvSpPr>
          <p:cNvPr id="10" name="Obdélník 9"/>
          <p:cNvSpPr>
            <a:spLocks noChangeArrowheads="1"/>
          </p:cNvSpPr>
          <p:nvPr/>
        </p:nvSpPr>
        <p:spPr bwMode="auto">
          <a:xfrm>
            <a:off x="271660" y="1019138"/>
            <a:ext cx="8637199"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Ekologická a bezpečná doprava:</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100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35496" y="1484784"/>
            <a:ext cx="8748464"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a:latin typeface="+mn-lt"/>
              </a:rPr>
              <a:t>Alokace:</a:t>
            </a:r>
            <a:r>
              <a:rPr lang="cs-CZ" sz="2000" dirty="0">
                <a:latin typeface="+mn-lt"/>
              </a:rPr>
              <a:t> 3 244 482 Kč</a:t>
            </a:r>
            <a:endParaRPr lang="cs-CZ" sz="2000" u="sng" dirty="0">
              <a:latin typeface="+mn-lt"/>
            </a:endParaRPr>
          </a:p>
          <a:p>
            <a:pPr marL="263525">
              <a:lnSpc>
                <a:spcPct val="100000"/>
              </a:lnSpc>
              <a:spcBef>
                <a:spcPts val="600"/>
              </a:spcBef>
              <a:spcAft>
                <a:spcPts val="600"/>
              </a:spcAft>
              <a:buNone/>
            </a:pPr>
            <a:r>
              <a:rPr lang="cs-CZ" sz="2000" u="sng" dirty="0">
                <a:latin typeface="+mn-lt"/>
              </a:rPr>
              <a:t>Přijatelné výdaje</a:t>
            </a:r>
            <a:r>
              <a:rPr lang="cs-CZ" sz="2000" dirty="0">
                <a:latin typeface="+mn-lt"/>
              </a:rPr>
              <a:t>: 250 000 Kč – </a:t>
            </a:r>
            <a:r>
              <a:rPr lang="cs-CZ" sz="2000" dirty="0"/>
              <a:t>3 244 482 </a:t>
            </a:r>
            <a:r>
              <a:rPr lang="cs-CZ" sz="2000" dirty="0">
                <a:latin typeface="+mn-lt"/>
              </a:rPr>
              <a:t>Kč</a:t>
            </a:r>
          </a:p>
          <a:p>
            <a:pPr marL="263525">
              <a:lnSpc>
                <a:spcPct val="100000"/>
              </a:lnSpc>
              <a:spcBef>
                <a:spcPts val="600"/>
              </a:spcBef>
              <a:spcAft>
                <a:spcPts val="600"/>
              </a:spcAft>
              <a:buNone/>
            </a:pPr>
            <a:r>
              <a:rPr lang="cs-CZ" sz="2000" u="sng" dirty="0">
                <a:latin typeface="+mn-lt"/>
              </a:rPr>
              <a:t>Dotace</a:t>
            </a:r>
            <a:r>
              <a:rPr lang="cs-CZ" sz="2000" dirty="0">
                <a:latin typeface="+mn-lt"/>
              </a:rPr>
              <a:t>: 95%, financování ex-post</a:t>
            </a:r>
          </a:p>
          <a:p>
            <a:pPr marL="263525">
              <a:lnSpc>
                <a:spcPct val="100000"/>
              </a:lnSpc>
              <a:spcBef>
                <a:spcPts val="600"/>
              </a:spcBef>
              <a:spcAft>
                <a:spcPts val="600"/>
              </a:spcAft>
              <a:buNone/>
            </a:pPr>
            <a:r>
              <a:rPr lang="cs-CZ" sz="2000" u="sng" dirty="0"/>
              <a:t>Žadatelé</a:t>
            </a:r>
            <a:r>
              <a:rPr lang="cs-CZ" sz="2000" dirty="0"/>
              <a:t>: </a:t>
            </a:r>
          </a:p>
          <a:p>
            <a:pPr marL="263525">
              <a:lnSpc>
                <a:spcPct val="100000"/>
              </a:lnSpc>
              <a:spcBef>
                <a:spcPts val="600"/>
              </a:spcBef>
              <a:spcAft>
                <a:spcPts val="600"/>
              </a:spcAft>
              <a:buNone/>
            </a:pPr>
            <a:r>
              <a:rPr lang="cs-CZ" sz="2000" b="1" dirty="0"/>
              <a:t>Aktivita Bezpečnost dopravy: </a:t>
            </a:r>
            <a:r>
              <a:rPr lang="cs-CZ" sz="2000" dirty="0"/>
              <a:t>obce, dobrovolné svazky obcí,  organizace zřizované nebo zakládané obcemi, organizace zřizované nebo zakládané dobrovolnými svazky obcí, provozovatelé dráhy nebo drážní dopravy</a:t>
            </a:r>
          </a:p>
          <a:p>
            <a:pPr marL="263525">
              <a:lnSpc>
                <a:spcPct val="100000"/>
              </a:lnSpc>
              <a:spcBef>
                <a:spcPts val="600"/>
              </a:spcBef>
              <a:spcAft>
                <a:spcPts val="600"/>
              </a:spcAft>
              <a:buNone/>
            </a:pPr>
            <a:r>
              <a:rPr lang="cs-CZ" sz="2000" b="1" dirty="0"/>
              <a:t>Aktivita </a:t>
            </a:r>
            <a:r>
              <a:rPr lang="cs-CZ" sz="2000" b="1" dirty="0" err="1"/>
              <a:t>Cyklodoprava</a:t>
            </a:r>
            <a:r>
              <a:rPr lang="cs-CZ" sz="2000" b="1" dirty="0"/>
              <a:t>: </a:t>
            </a:r>
            <a:r>
              <a:rPr lang="cs-CZ" sz="2000" dirty="0"/>
              <a:t>Obce, dobrovolné svazky obcí, organizace zřizované nebo zakládané obcemi, organizace zřizované nebo zakládané dobrovolnými svazky obcí</a:t>
            </a:r>
          </a:p>
        </p:txBody>
      </p:sp>
      <p:sp>
        <p:nvSpPr>
          <p:cNvPr id="4"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Ekologická a bezpečná doprava:</a:t>
            </a: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266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107504" y="1484784"/>
            <a:ext cx="8748464" cy="4822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07963" lvl="2" indent="0">
              <a:lnSpc>
                <a:spcPct val="100000"/>
              </a:lnSpc>
              <a:spcBef>
                <a:spcPts val="600"/>
              </a:spcBef>
              <a:spcAft>
                <a:spcPts val="600"/>
              </a:spcAft>
              <a:buNone/>
            </a:pPr>
            <a:r>
              <a:rPr lang="cs-CZ" u="sng" dirty="0">
                <a:latin typeface="+mn-lt"/>
              </a:rPr>
              <a:t>Hodnotící kritéria</a:t>
            </a:r>
            <a:r>
              <a:rPr lang="cs-CZ" dirty="0">
                <a:latin typeface="+mn-lt"/>
              </a:rPr>
              <a:t>: </a:t>
            </a:r>
          </a:p>
          <a:p>
            <a:pPr marL="550863" lvl="2" indent="-342900">
              <a:lnSpc>
                <a:spcPct val="60000"/>
              </a:lnSpc>
              <a:spcBef>
                <a:spcPts val="600"/>
              </a:spcBef>
              <a:spcAft>
                <a:spcPts val="600"/>
              </a:spcAft>
            </a:pPr>
            <a:r>
              <a:rPr lang="cs-CZ" dirty="0">
                <a:latin typeface="+mn-lt"/>
              </a:rPr>
              <a:t>splnění formálních náležitostí, </a:t>
            </a:r>
          </a:p>
          <a:p>
            <a:pPr marL="550863" lvl="2" indent="-342900">
              <a:lnSpc>
                <a:spcPct val="60000"/>
              </a:lnSpc>
              <a:spcBef>
                <a:spcPts val="600"/>
              </a:spcBef>
              <a:spcAft>
                <a:spcPts val="600"/>
              </a:spcAft>
            </a:pPr>
            <a:r>
              <a:rPr lang="cs-CZ" dirty="0">
                <a:latin typeface="+mn-lt"/>
              </a:rPr>
              <a:t>soulad se SCLLD a výzvou, </a:t>
            </a:r>
          </a:p>
          <a:p>
            <a:pPr marL="550863" lvl="2" indent="-342900">
              <a:lnSpc>
                <a:spcPct val="60000"/>
              </a:lnSpc>
              <a:spcBef>
                <a:spcPts val="600"/>
              </a:spcBef>
              <a:spcAft>
                <a:spcPts val="600"/>
              </a:spcAft>
            </a:pPr>
            <a:r>
              <a:rPr lang="cs-CZ" dirty="0">
                <a:latin typeface="+mn-lt"/>
              </a:rPr>
              <a:t>trestní bezúhonnost, </a:t>
            </a:r>
          </a:p>
          <a:p>
            <a:pPr marL="550863" lvl="2" indent="-342900">
              <a:lnSpc>
                <a:spcPct val="60000"/>
              </a:lnSpc>
              <a:spcBef>
                <a:spcPts val="600"/>
              </a:spcBef>
              <a:spcAft>
                <a:spcPts val="600"/>
              </a:spcAft>
            </a:pPr>
            <a:r>
              <a:rPr lang="cs-CZ" dirty="0">
                <a:latin typeface="+mn-lt"/>
              </a:rPr>
              <a:t>přijatelnost výdajů, </a:t>
            </a:r>
          </a:p>
          <a:p>
            <a:pPr marL="550863" lvl="2" indent="-342900">
              <a:lnSpc>
                <a:spcPct val="60000"/>
              </a:lnSpc>
              <a:spcBef>
                <a:spcPts val="600"/>
              </a:spcBef>
              <a:spcAft>
                <a:spcPts val="600"/>
              </a:spcAft>
            </a:pPr>
            <a:r>
              <a:rPr lang="cs-CZ" dirty="0">
                <a:latin typeface="+mn-lt"/>
              </a:rPr>
              <a:t>výsadba zeleně, </a:t>
            </a:r>
          </a:p>
          <a:p>
            <a:pPr marL="550863" lvl="2" indent="-342900">
              <a:lnSpc>
                <a:spcPct val="60000"/>
              </a:lnSpc>
              <a:spcBef>
                <a:spcPts val="600"/>
              </a:spcBef>
              <a:spcAft>
                <a:spcPts val="600"/>
              </a:spcAft>
            </a:pPr>
            <a:r>
              <a:rPr lang="cs-CZ" dirty="0">
                <a:latin typeface="+mn-lt"/>
              </a:rPr>
              <a:t>umístění mimo chráněná území, </a:t>
            </a:r>
          </a:p>
          <a:p>
            <a:pPr marL="550863" lvl="2" indent="-342900">
              <a:lnSpc>
                <a:spcPct val="60000"/>
              </a:lnSpc>
              <a:spcBef>
                <a:spcPts val="600"/>
              </a:spcBef>
              <a:spcAft>
                <a:spcPts val="600"/>
              </a:spcAft>
            </a:pPr>
            <a:r>
              <a:rPr lang="cs-CZ" dirty="0">
                <a:latin typeface="+mn-lt"/>
              </a:rPr>
              <a:t>zpřístupnění odlehlých míst regionu, </a:t>
            </a:r>
          </a:p>
          <a:p>
            <a:pPr marL="550863" lvl="2" indent="-342900">
              <a:lnSpc>
                <a:spcPct val="60000"/>
              </a:lnSpc>
              <a:spcBef>
                <a:spcPts val="600"/>
              </a:spcBef>
              <a:spcAft>
                <a:spcPts val="600"/>
              </a:spcAft>
            </a:pPr>
            <a:r>
              <a:rPr lang="cs-CZ" dirty="0">
                <a:latin typeface="+mn-lt"/>
              </a:rPr>
              <a:t>výstavba míst pro setkávání místních občanů, </a:t>
            </a:r>
          </a:p>
          <a:p>
            <a:pPr marL="550863" lvl="2" indent="-342900">
              <a:lnSpc>
                <a:spcPct val="60000"/>
              </a:lnSpc>
              <a:spcBef>
                <a:spcPts val="600"/>
              </a:spcBef>
              <a:spcAft>
                <a:spcPts val="600"/>
              </a:spcAft>
            </a:pPr>
            <a:r>
              <a:rPr lang="cs-CZ" dirty="0">
                <a:latin typeface="+mn-lt"/>
              </a:rPr>
              <a:t>bezbariérovost, </a:t>
            </a:r>
          </a:p>
          <a:p>
            <a:pPr marL="550863" lvl="2" indent="-342900">
              <a:lnSpc>
                <a:spcPct val="60000"/>
              </a:lnSpc>
              <a:spcBef>
                <a:spcPts val="600"/>
              </a:spcBef>
              <a:spcAft>
                <a:spcPts val="600"/>
              </a:spcAft>
            </a:pPr>
            <a:r>
              <a:rPr lang="cs-CZ" dirty="0">
                <a:latin typeface="+mn-lt"/>
              </a:rPr>
              <a:t>k</a:t>
            </a:r>
            <a:r>
              <a:rPr lang="pl-PL" dirty="0">
                <a:latin typeface="+mn-lt"/>
              </a:rPr>
              <a:t>omunikace pro pěší a cyklisty, </a:t>
            </a:r>
          </a:p>
          <a:p>
            <a:pPr marL="550863" lvl="2" indent="-342900">
              <a:lnSpc>
                <a:spcPct val="60000"/>
              </a:lnSpc>
              <a:spcBef>
                <a:spcPts val="600"/>
              </a:spcBef>
              <a:spcAft>
                <a:spcPts val="600"/>
              </a:spcAft>
            </a:pPr>
            <a:r>
              <a:rPr lang="pl-PL" dirty="0">
                <a:latin typeface="+mn-lt"/>
              </a:rPr>
              <a:t>soulad projektu s územně plánovací dokumnetací, </a:t>
            </a:r>
          </a:p>
          <a:p>
            <a:pPr marL="550863" lvl="2" indent="-342900">
              <a:lnSpc>
                <a:spcPct val="60000"/>
              </a:lnSpc>
              <a:spcBef>
                <a:spcPts val="600"/>
              </a:spcBef>
              <a:spcAft>
                <a:spcPts val="600"/>
              </a:spcAft>
            </a:pPr>
            <a:r>
              <a:rPr lang="pl-PL" dirty="0">
                <a:latin typeface="+mn-lt"/>
              </a:rPr>
              <a:t>využívání výstupů projektu, </a:t>
            </a:r>
          </a:p>
          <a:p>
            <a:pPr marL="550863" lvl="2" indent="-342900">
              <a:lnSpc>
                <a:spcPct val="60000"/>
              </a:lnSpc>
              <a:spcBef>
                <a:spcPts val="600"/>
              </a:spcBef>
              <a:spcAft>
                <a:spcPts val="600"/>
              </a:spcAft>
            </a:pPr>
            <a:r>
              <a:rPr lang="pl-PL" dirty="0">
                <a:latin typeface="+mn-lt"/>
              </a:rPr>
              <a:t>místo realizace</a:t>
            </a:r>
            <a:endParaRPr lang="cs-CZ" dirty="0">
              <a:solidFill>
                <a:srgbClr val="002060"/>
              </a:solidFill>
              <a:latin typeface="+mn-lt"/>
            </a:endParaRPr>
          </a:p>
        </p:txBody>
      </p:sp>
      <p:sp>
        <p:nvSpPr>
          <p:cNvPr id="4"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Ekologická a bezpečná doprava:</a:t>
            </a:r>
          </a:p>
        </p:txBody>
      </p:sp>
      <p:sp>
        <p:nvSpPr>
          <p:cNvPr id="5" name="Obdélník 4"/>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6" name="Přímá spojnice 5"/>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17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Obdélník 1"/>
          <p:cNvSpPr>
            <a:spLocks noChangeArrowheads="1"/>
          </p:cNvSpPr>
          <p:nvPr/>
        </p:nvSpPr>
        <p:spPr bwMode="auto">
          <a:xfrm>
            <a:off x="277420" y="1516096"/>
            <a:ext cx="8247063" cy="5255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dirty="0">
                <a:latin typeface="+mn-lt"/>
              </a:rPr>
              <a:t>silniční,  železniční, cyklistická a pěší doprava</a:t>
            </a:r>
          </a:p>
          <a:p>
            <a:pPr lvl="0">
              <a:buNone/>
            </a:pPr>
            <a:r>
              <a:rPr lang="cs-CZ" sz="2000" b="1" dirty="0">
                <a:latin typeface="+mn-lt"/>
              </a:rPr>
              <a:t>HLAVNÍ AKTIVITY </a:t>
            </a:r>
            <a:r>
              <a:rPr lang="cs-CZ" sz="2000" dirty="0">
                <a:latin typeface="+mn-lt"/>
              </a:rPr>
              <a:t>nad 85% celkových nákladů projektu</a:t>
            </a:r>
          </a:p>
          <a:p>
            <a:pPr marL="342900" indent="-342900"/>
            <a:r>
              <a:rPr lang="cs-CZ" sz="2000" dirty="0">
                <a:latin typeface="+mn-lt"/>
              </a:rPr>
              <a:t>Rekonstrukce, modernizace a výstavba</a:t>
            </a:r>
          </a:p>
          <a:p>
            <a:pPr marL="209550" lvl="1" indent="0">
              <a:buNone/>
            </a:pPr>
            <a:r>
              <a:rPr lang="cs-CZ" sz="2000" dirty="0">
                <a:latin typeface="+mn-lt"/>
              </a:rPr>
              <a:t>- chodníků a pásů pro pěší podél silnic I.- III. třídy a míst. komunikací včetně přechodů pro chodce a míst pro přecházení uzpůsobených pro osoby s omezením pohybu</a:t>
            </a:r>
          </a:p>
          <a:p>
            <a:pPr marL="209550" lvl="1" indent="0">
              <a:buNone/>
            </a:pPr>
            <a:r>
              <a:rPr lang="cs-CZ" sz="2000" dirty="0">
                <a:latin typeface="+mn-lt"/>
              </a:rPr>
              <a:t>- bezbariérových komunikací pro pěší k zastávkám HD, nástupiště</a:t>
            </a:r>
          </a:p>
          <a:p>
            <a:pPr marL="209550" lvl="1" indent="0">
              <a:buNone/>
            </a:pPr>
            <a:r>
              <a:rPr lang="cs-CZ" sz="2000" dirty="0">
                <a:latin typeface="+mn-lt"/>
              </a:rPr>
              <a:t>- podchodů nebo lávek pro chodce přes silnice nebo železnici, opěrné zdi, ostrůvky</a:t>
            </a:r>
          </a:p>
          <a:p>
            <a:pPr marL="342900" indent="-342900"/>
            <a:r>
              <a:rPr lang="cs-CZ" sz="2000" dirty="0">
                <a:latin typeface="+mn-lt"/>
              </a:rPr>
              <a:t>Realizace prvků zvyšujících bezpečnost (osvětlení, silniční prvky, dopravní systémy,..)</a:t>
            </a:r>
          </a:p>
          <a:p>
            <a:pPr lvl="0">
              <a:lnSpc>
                <a:spcPct val="100000"/>
              </a:lnSpc>
              <a:spcBef>
                <a:spcPts val="0"/>
              </a:spcBef>
              <a:buNone/>
            </a:pPr>
            <a:endParaRPr lang="cs-CZ" sz="1200" b="1" dirty="0">
              <a:solidFill>
                <a:prstClr val="black"/>
              </a:solidFill>
              <a:latin typeface="+mn-lt"/>
            </a:endParaRPr>
          </a:p>
          <a:p>
            <a:pPr lvl="0">
              <a:lnSpc>
                <a:spcPct val="100000"/>
              </a:lnSpc>
              <a:spcBef>
                <a:spcPts val="0"/>
              </a:spcBef>
              <a:buNone/>
            </a:pPr>
            <a:r>
              <a:rPr lang="cs-CZ" sz="2000" b="1" dirty="0">
                <a:solidFill>
                  <a:prstClr val="black"/>
                </a:solidFill>
                <a:latin typeface="+mn-lt"/>
              </a:rPr>
              <a:t>VEDLEJŠÍ AKTIVITY</a:t>
            </a:r>
            <a:r>
              <a:rPr lang="cs-CZ" sz="2000" dirty="0">
                <a:solidFill>
                  <a:prstClr val="black"/>
                </a:solidFill>
                <a:latin typeface="+mn-lt"/>
              </a:rPr>
              <a:t> do 15% celkových nákladů projektu</a:t>
            </a:r>
          </a:p>
          <a:p>
            <a:pPr lvl="0">
              <a:lnSpc>
                <a:spcPct val="100000"/>
              </a:lnSpc>
              <a:spcBef>
                <a:spcPts val="0"/>
              </a:spcBef>
              <a:buNone/>
            </a:pPr>
            <a:r>
              <a:rPr lang="cs-CZ" sz="2000" dirty="0">
                <a:solidFill>
                  <a:srgbClr val="000000"/>
                </a:solidFill>
                <a:latin typeface="+mn-lt"/>
              </a:rPr>
              <a:t>realizace stavbou vyvolaných investic, zpracování projektových dokumentací, zpracování studie proveditelnosti, </a:t>
            </a:r>
            <a:r>
              <a:rPr lang="cs-CZ" sz="2000" dirty="0">
                <a:solidFill>
                  <a:prstClr val="black"/>
                </a:solidFill>
                <a:latin typeface="+mn-lt"/>
              </a:rPr>
              <a:t>provádění inženýrské činnosti ve výstavbě, povinná publicita. </a:t>
            </a:r>
            <a:endParaRPr lang="cs-CZ" sz="1600" b="1" dirty="0">
              <a:latin typeface="+mn-lt"/>
            </a:endParaRP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83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23528" y="1538937"/>
            <a:ext cx="8585332" cy="5016758"/>
          </a:xfrm>
          <a:prstGeom prst="rect">
            <a:avLst/>
          </a:prstGeom>
        </p:spPr>
        <p:txBody>
          <a:bodyPr wrap="square">
            <a:spAutoFit/>
          </a:bodyPr>
          <a:lstStyle/>
          <a:p>
            <a:r>
              <a:rPr lang="cs-CZ" sz="2000" u="sng" dirty="0">
                <a:solidFill>
                  <a:srgbClr val="000000"/>
                </a:solidFill>
              </a:rPr>
              <a:t>Způsobilé výdaje na hlavní aktivity projektu:</a:t>
            </a:r>
          </a:p>
          <a:p>
            <a:pPr marL="285750" indent="-285750">
              <a:buFont typeface="Arial" panose="020B0604020202020204" pitchFamily="34" charset="0"/>
              <a:buChar char="•"/>
            </a:pPr>
            <a:r>
              <a:rPr lang="cs-CZ" sz="2000" dirty="0">
                <a:solidFill>
                  <a:srgbClr val="000000"/>
                </a:solidFill>
              </a:rPr>
              <a:t>výdaje na realizaci chodníků a pásů pro chodce jako součástí silnice nebo místní komunikace, samostatných chodníků a stezek pro pěší, společných pásů pro cyklisty a chodce v přidruženém prostoru silnic a místních komunikací, stezek pro cyklisty a chodce, včetně všech konstrukčních vrstev a opatření pro osoby s omezenou schopností pohybu a orientace, </a:t>
            </a:r>
          </a:p>
          <a:p>
            <a:pPr marL="285750" indent="-285750">
              <a:buFont typeface="Arial" panose="020B0604020202020204" pitchFamily="34" charset="0"/>
              <a:buChar char="•"/>
            </a:pPr>
            <a:r>
              <a:rPr lang="cs-CZ" sz="2000" dirty="0">
                <a:solidFill>
                  <a:srgbClr val="000000"/>
                </a:solidFill>
              </a:rPr>
              <a:t>výdaje na realizaci prvků zvyšujících bezpečnost pěší dopravy, </a:t>
            </a:r>
            <a:r>
              <a:rPr lang="cs-CZ" sz="2000" dirty="0"/>
              <a:t>podchody, lávky, části mostních objektů a propustků, na kterých je komunikace pro pěší vedena, opěrné zdi, násypy, svahy a příkopy, místa pro přecházení, přechody pro chodce, nástupiště autobusových, trolejbusových a tramvajových zastávek včetně bezbariérového propojení nástupišť,</a:t>
            </a:r>
          </a:p>
          <a:p>
            <a:pPr marL="285750" indent="-285750">
              <a:buFont typeface="Arial" panose="020B0604020202020204" pitchFamily="34" charset="0"/>
              <a:buChar char="•"/>
            </a:pPr>
            <a:r>
              <a:rPr lang="cs-CZ" sz="2000" dirty="0"/>
              <a:t>přejezdy pro cyklisty, jejich nasvětlení a ochranné ostrůvky, vysazené chodníkové plochy, jízdní pruhy pro cyklisty umístěné podél pásu pro chodce v přidruženém prostoru silnic a místních komunikací, stezka pro cyklisty vedená současně s komunikací pro pěší v trase silnice nebo místní komunikace, zábradlí na mostech a zábradlí jako bezpečnostní opatření, </a:t>
            </a:r>
          </a:p>
        </p:txBody>
      </p:sp>
      <p:sp>
        <p:nvSpPr>
          <p:cNvPr id="10" name="Obdélník 10"/>
          <p:cNvSpPr>
            <a:spLocks noChangeArrowheads="1"/>
          </p:cNvSpPr>
          <p:nvPr/>
        </p:nvSpPr>
        <p:spPr bwMode="auto">
          <a:xfrm>
            <a:off x="271661" y="1019138"/>
            <a:ext cx="8166100" cy="49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3200" cap="all" dirty="0">
                <a:solidFill>
                  <a:prstClr val="black"/>
                </a:solidFill>
                <a:latin typeface="+mn-lt"/>
              </a:rPr>
              <a:t>BEZPEČNOST DOPRAVY:</a:t>
            </a:r>
          </a:p>
        </p:txBody>
      </p:sp>
      <p:sp>
        <p:nvSpPr>
          <p:cNvPr id="11" name="Obdélník 10"/>
          <p:cNvSpPr/>
          <p:nvPr/>
        </p:nvSpPr>
        <p:spPr>
          <a:xfrm>
            <a:off x="128187" y="260648"/>
            <a:ext cx="8780673" cy="496161"/>
          </a:xfrm>
          <a:prstGeom prst="rect">
            <a:avLst/>
          </a:prstGeom>
        </p:spPr>
        <p:txBody>
          <a:bodyPr wrap="none">
            <a:spAutoFit/>
          </a:bodyPr>
          <a:lstStyle/>
          <a:p>
            <a:pPr algn="ctr" fontAlgn="base">
              <a:lnSpc>
                <a:spcPct val="80000"/>
              </a:lnSpc>
              <a:spcBef>
                <a:spcPct val="0"/>
              </a:spcBef>
              <a:spcAft>
                <a:spcPct val="0"/>
              </a:spcAft>
              <a:buFontTx/>
              <a:buNone/>
            </a:pPr>
            <a:r>
              <a:rPr lang="cs-CZ" altLang="cs-CZ" sz="3200" dirty="0">
                <a:solidFill>
                  <a:srgbClr val="92D050"/>
                </a:solidFill>
                <a:ea typeface="Arial Unicode MS" panose="020B0604020202020204" pitchFamily="34" charset="-128"/>
                <a:cs typeface="Arial Unicode MS" panose="020B0604020202020204" pitchFamily="34" charset="-128"/>
              </a:rPr>
              <a:t>INTEGROVANÝ REGIONÁLNÍ OPERAČNÍ PROGRAM </a:t>
            </a:r>
          </a:p>
        </p:txBody>
      </p:sp>
      <p:cxnSp>
        <p:nvCxnSpPr>
          <p:cNvPr id="12" name="Přímá spojnice 11"/>
          <p:cNvCxnSpPr/>
          <p:nvPr/>
        </p:nvCxnSpPr>
        <p:spPr>
          <a:xfrm>
            <a:off x="0" y="756809"/>
            <a:ext cx="8604448"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985973"/>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21875</TotalTime>
  <Words>3885</Words>
  <Application>Microsoft Office PowerPoint</Application>
  <PresentationFormat>Předvádění na obrazovce (4:3)</PresentationFormat>
  <Paragraphs>416</Paragraphs>
  <Slides>36</Slides>
  <Notes>36</Notes>
  <HiddenSlides>0</HiddenSlides>
  <MMClips>0</MMClips>
  <ScaleCrop>false</ScaleCrop>
  <HeadingPairs>
    <vt:vector size="6" baseType="variant">
      <vt:variant>
        <vt:lpstr>Použitá písma</vt:lpstr>
      </vt:variant>
      <vt:variant>
        <vt:i4>8</vt:i4>
      </vt:variant>
      <vt:variant>
        <vt:lpstr>Motiv</vt:lpstr>
      </vt:variant>
      <vt:variant>
        <vt:i4>2</vt:i4>
      </vt:variant>
      <vt:variant>
        <vt:lpstr>Nadpisy snímků</vt:lpstr>
      </vt:variant>
      <vt:variant>
        <vt:i4>36</vt:i4>
      </vt:variant>
    </vt:vector>
  </HeadingPairs>
  <TitlesOfParts>
    <vt:vector size="46" baseType="lpstr">
      <vt:lpstr>Arial</vt:lpstr>
      <vt:lpstr>Arial Narrow</vt:lpstr>
      <vt:lpstr>Arial Unicode MS</vt:lpstr>
      <vt:lpstr>Calibri</vt:lpstr>
      <vt:lpstr>Calibri Light</vt:lpstr>
      <vt:lpstr>Cambria</vt:lpstr>
      <vt:lpstr>Wingdings</vt:lpstr>
      <vt:lpstr>Wingdings 3</vt:lpstr>
      <vt:lpstr>prezentace</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ROZLOŽENÍ SNÍMKŮ A TISK PREZENTACÍ</dc:title>
  <dc:creator>Murlová Kateřina Mgr. (MPSV)</dc:creator>
  <cp:lastModifiedBy>Uzivatel</cp:lastModifiedBy>
  <cp:revision>903</cp:revision>
  <cp:lastPrinted>2021-08-18T07:57:34Z</cp:lastPrinted>
  <dcterms:created xsi:type="dcterms:W3CDTF">2015-02-20T08:23:15Z</dcterms:created>
  <dcterms:modified xsi:type="dcterms:W3CDTF">2021-08-18T07:59:14Z</dcterms:modified>
</cp:coreProperties>
</file>