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671" r:id="rId1"/>
    <p:sldMasterId id="2147483683" r:id="rId2"/>
  </p:sldMasterIdLst>
  <p:notesMasterIdLst>
    <p:notesMasterId r:id="rId73"/>
  </p:notesMasterIdLst>
  <p:handoutMasterIdLst>
    <p:handoutMasterId r:id="rId74"/>
  </p:handoutMasterIdLst>
  <p:sldIdLst>
    <p:sldId id="545" r:id="rId3"/>
    <p:sldId id="648" r:id="rId4"/>
    <p:sldId id="839" r:id="rId5"/>
    <p:sldId id="547" r:id="rId6"/>
    <p:sldId id="772" r:id="rId7"/>
    <p:sldId id="840" r:id="rId8"/>
    <p:sldId id="863" r:id="rId9"/>
    <p:sldId id="841" r:id="rId10"/>
    <p:sldId id="843" r:id="rId11"/>
    <p:sldId id="697" r:id="rId12"/>
    <p:sldId id="771" r:id="rId13"/>
    <p:sldId id="844" r:id="rId14"/>
    <p:sldId id="845" r:id="rId15"/>
    <p:sldId id="785" r:id="rId16"/>
    <p:sldId id="846" r:id="rId17"/>
    <p:sldId id="792" r:id="rId18"/>
    <p:sldId id="847" r:id="rId19"/>
    <p:sldId id="770" r:id="rId20"/>
    <p:sldId id="789" r:id="rId21"/>
    <p:sldId id="848" r:id="rId22"/>
    <p:sldId id="791" r:id="rId23"/>
    <p:sldId id="850" r:id="rId24"/>
    <p:sldId id="790" r:id="rId25"/>
    <p:sldId id="793" r:id="rId26"/>
    <p:sldId id="849" r:id="rId27"/>
    <p:sldId id="788" r:id="rId28"/>
    <p:sldId id="842" r:id="rId29"/>
    <p:sldId id="864" r:id="rId30"/>
    <p:sldId id="853" r:id="rId31"/>
    <p:sldId id="854" r:id="rId32"/>
    <p:sldId id="860" r:id="rId33"/>
    <p:sldId id="855" r:id="rId34"/>
    <p:sldId id="856" r:id="rId35"/>
    <p:sldId id="857" r:id="rId36"/>
    <p:sldId id="858" r:id="rId37"/>
    <p:sldId id="775" r:id="rId38"/>
    <p:sldId id="780" r:id="rId39"/>
    <p:sldId id="859" r:id="rId40"/>
    <p:sldId id="851" r:id="rId41"/>
    <p:sldId id="862" r:id="rId42"/>
    <p:sldId id="861" r:id="rId43"/>
    <p:sldId id="865" r:id="rId44"/>
    <p:sldId id="794" r:id="rId45"/>
    <p:sldId id="866" r:id="rId46"/>
    <p:sldId id="797" r:id="rId47"/>
    <p:sldId id="802" r:id="rId48"/>
    <p:sldId id="801" r:id="rId49"/>
    <p:sldId id="867" r:id="rId50"/>
    <p:sldId id="868" r:id="rId51"/>
    <p:sldId id="804" r:id="rId52"/>
    <p:sldId id="869" r:id="rId53"/>
    <p:sldId id="852" r:id="rId54"/>
    <p:sldId id="870" r:id="rId55"/>
    <p:sldId id="871" r:id="rId56"/>
    <p:sldId id="880" r:id="rId57"/>
    <p:sldId id="806" r:id="rId58"/>
    <p:sldId id="809" r:id="rId59"/>
    <p:sldId id="872" r:id="rId60"/>
    <p:sldId id="873" r:id="rId61"/>
    <p:sldId id="812" r:id="rId62"/>
    <p:sldId id="874" r:id="rId63"/>
    <p:sldId id="814" r:id="rId64"/>
    <p:sldId id="875" r:id="rId65"/>
    <p:sldId id="835" r:id="rId66"/>
    <p:sldId id="876" r:id="rId67"/>
    <p:sldId id="837" r:id="rId68"/>
    <p:sldId id="877" r:id="rId69"/>
    <p:sldId id="878" r:id="rId70"/>
    <p:sldId id="879" r:id="rId71"/>
    <p:sldId id="706" r:id="rId72"/>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3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A97E"/>
    <a:srgbClr val="FFFF99"/>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39" autoAdjust="0"/>
    <p:restoredTop sz="79032" autoAdjust="0"/>
  </p:normalViewPr>
  <p:slideViewPr>
    <p:cSldViewPr showGuides="1">
      <p:cViewPr varScale="1">
        <p:scale>
          <a:sx n="74" d="100"/>
          <a:sy n="74" d="100"/>
        </p:scale>
        <p:origin x="1530" y="72"/>
      </p:cViewPr>
      <p:guideLst>
        <p:guide orient="horz" pos="913"/>
        <p:guide orient="horz" pos="3884"/>
        <p:guide pos="5420"/>
        <p:guide pos="3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viewProps" Target="viewProp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E0F838C8-DDE3-416C-8D96-B17DB27981F3}" type="datetimeFigureOut">
              <a:rPr lang="cs-CZ" smtClean="0"/>
              <a:pPr/>
              <a:t>4. 5. 2020</a:t>
            </a:fld>
            <a:endParaRPr lang="cs-CZ"/>
          </a:p>
        </p:txBody>
      </p:sp>
      <p:sp>
        <p:nvSpPr>
          <p:cNvPr id="4" name="Zástupný symbol pro zápatí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40BB40A2-CA55-434D-AC0F-0AE141699B4D}" type="slidenum">
              <a:rPr lang="cs-CZ" smtClean="0"/>
              <a:pPr/>
              <a:t>‹#›</a:t>
            </a:fld>
            <a:endParaRPr lang="cs-CZ"/>
          </a:p>
        </p:txBody>
      </p:sp>
    </p:spTree>
    <p:extLst>
      <p:ext uri="{BB962C8B-B14F-4D97-AF65-F5344CB8AC3E}">
        <p14:creationId xmlns:p14="http://schemas.microsoft.com/office/powerpoint/2010/main" val="4349247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03916EA-B297-4F0B-851D-BD5704B201B7}" type="datetimeFigureOut">
              <a:rPr lang="cs-CZ" smtClean="0"/>
              <a:pPr/>
              <a:t>4. 5. 2020</a:t>
            </a:fld>
            <a:endParaRPr lang="cs-CZ" dirty="0"/>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3FB31FA-E905-4016-9D4B-970DF0C7EE08}" type="slidenum">
              <a:rPr lang="cs-CZ" smtClean="0"/>
              <a:pPr/>
              <a:t>‹#›</a:t>
            </a:fld>
            <a:endParaRPr lang="cs-CZ" dirty="0"/>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a:t>
            </a:fld>
            <a:endParaRPr lang="cs-CZ" dirty="0"/>
          </a:p>
        </p:txBody>
      </p:sp>
    </p:spTree>
    <p:extLst>
      <p:ext uri="{BB962C8B-B14F-4D97-AF65-F5344CB8AC3E}">
        <p14:creationId xmlns:p14="http://schemas.microsoft.com/office/powerpoint/2010/main" val="41158209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10</a:t>
            </a:fld>
            <a:endParaRPr lang="cs-CZ" dirty="0"/>
          </a:p>
        </p:txBody>
      </p:sp>
    </p:spTree>
    <p:extLst>
      <p:ext uri="{BB962C8B-B14F-4D97-AF65-F5344CB8AC3E}">
        <p14:creationId xmlns:p14="http://schemas.microsoft.com/office/powerpoint/2010/main" val="36807928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11</a:t>
            </a:fld>
            <a:endParaRPr lang="cs-CZ" dirty="0"/>
          </a:p>
        </p:txBody>
      </p:sp>
    </p:spTree>
    <p:extLst>
      <p:ext uri="{BB962C8B-B14F-4D97-AF65-F5344CB8AC3E}">
        <p14:creationId xmlns:p14="http://schemas.microsoft.com/office/powerpoint/2010/main" val="6450991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12</a:t>
            </a:fld>
            <a:endParaRPr lang="cs-CZ" dirty="0"/>
          </a:p>
        </p:txBody>
      </p:sp>
    </p:spTree>
    <p:extLst>
      <p:ext uri="{BB962C8B-B14F-4D97-AF65-F5344CB8AC3E}">
        <p14:creationId xmlns:p14="http://schemas.microsoft.com/office/powerpoint/2010/main" val="31101806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13</a:t>
            </a:fld>
            <a:endParaRPr lang="cs-CZ" dirty="0"/>
          </a:p>
        </p:txBody>
      </p:sp>
    </p:spTree>
    <p:extLst>
      <p:ext uri="{BB962C8B-B14F-4D97-AF65-F5344CB8AC3E}">
        <p14:creationId xmlns:p14="http://schemas.microsoft.com/office/powerpoint/2010/main" val="55488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solidFill>
                  <a:prstClr val="black"/>
                </a:solidFill>
              </a:rPr>
              <a:pPr/>
              <a:t>14</a:t>
            </a:fld>
            <a:endParaRPr lang="cs-CZ" dirty="0">
              <a:solidFill>
                <a:prstClr val="black"/>
              </a:solidFill>
            </a:endParaRPr>
          </a:p>
        </p:txBody>
      </p:sp>
    </p:spTree>
    <p:extLst>
      <p:ext uri="{BB962C8B-B14F-4D97-AF65-F5344CB8AC3E}">
        <p14:creationId xmlns:p14="http://schemas.microsoft.com/office/powerpoint/2010/main" val="33830745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solidFill>
                  <a:prstClr val="black"/>
                </a:solidFill>
              </a:rPr>
              <a:pPr/>
              <a:t>15</a:t>
            </a:fld>
            <a:endParaRPr lang="cs-CZ" dirty="0">
              <a:solidFill>
                <a:prstClr val="black"/>
              </a:solidFill>
            </a:endParaRPr>
          </a:p>
        </p:txBody>
      </p:sp>
    </p:spTree>
    <p:extLst>
      <p:ext uri="{BB962C8B-B14F-4D97-AF65-F5344CB8AC3E}">
        <p14:creationId xmlns:p14="http://schemas.microsoft.com/office/powerpoint/2010/main" val="31415971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solidFill>
                  <a:prstClr val="black"/>
                </a:solidFill>
              </a:rPr>
              <a:pPr/>
              <a:t>16</a:t>
            </a:fld>
            <a:endParaRPr lang="cs-CZ" dirty="0">
              <a:solidFill>
                <a:prstClr val="black"/>
              </a:solidFill>
            </a:endParaRPr>
          </a:p>
        </p:txBody>
      </p:sp>
    </p:spTree>
    <p:extLst>
      <p:ext uri="{BB962C8B-B14F-4D97-AF65-F5344CB8AC3E}">
        <p14:creationId xmlns:p14="http://schemas.microsoft.com/office/powerpoint/2010/main" val="34347359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solidFill>
                  <a:prstClr val="black"/>
                </a:solidFill>
              </a:rPr>
              <a:pPr/>
              <a:t>17</a:t>
            </a:fld>
            <a:endParaRPr lang="cs-CZ" dirty="0">
              <a:solidFill>
                <a:prstClr val="black"/>
              </a:solidFill>
            </a:endParaRPr>
          </a:p>
        </p:txBody>
      </p:sp>
    </p:spTree>
    <p:extLst>
      <p:ext uri="{BB962C8B-B14F-4D97-AF65-F5344CB8AC3E}">
        <p14:creationId xmlns:p14="http://schemas.microsoft.com/office/powerpoint/2010/main" val="27118113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18</a:t>
            </a:fld>
            <a:endParaRPr lang="cs-CZ" dirty="0"/>
          </a:p>
        </p:txBody>
      </p:sp>
    </p:spTree>
    <p:extLst>
      <p:ext uri="{BB962C8B-B14F-4D97-AF65-F5344CB8AC3E}">
        <p14:creationId xmlns:p14="http://schemas.microsoft.com/office/powerpoint/2010/main" val="35910285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19</a:t>
            </a:fld>
            <a:endParaRPr lang="cs-CZ" dirty="0"/>
          </a:p>
        </p:txBody>
      </p:sp>
    </p:spTree>
    <p:extLst>
      <p:ext uri="{BB962C8B-B14F-4D97-AF65-F5344CB8AC3E}">
        <p14:creationId xmlns:p14="http://schemas.microsoft.com/office/powerpoint/2010/main" val="3612137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a:t>
            </a:fld>
            <a:endParaRPr lang="cs-CZ" dirty="0"/>
          </a:p>
        </p:txBody>
      </p:sp>
    </p:spTree>
    <p:extLst>
      <p:ext uri="{BB962C8B-B14F-4D97-AF65-F5344CB8AC3E}">
        <p14:creationId xmlns:p14="http://schemas.microsoft.com/office/powerpoint/2010/main" val="16145202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20</a:t>
            </a:fld>
            <a:endParaRPr lang="cs-CZ" dirty="0"/>
          </a:p>
        </p:txBody>
      </p:sp>
    </p:spTree>
    <p:extLst>
      <p:ext uri="{BB962C8B-B14F-4D97-AF65-F5344CB8AC3E}">
        <p14:creationId xmlns:p14="http://schemas.microsoft.com/office/powerpoint/2010/main" val="29673894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21</a:t>
            </a:fld>
            <a:endParaRPr lang="cs-CZ" dirty="0"/>
          </a:p>
        </p:txBody>
      </p:sp>
    </p:spTree>
    <p:extLst>
      <p:ext uri="{BB962C8B-B14F-4D97-AF65-F5344CB8AC3E}">
        <p14:creationId xmlns:p14="http://schemas.microsoft.com/office/powerpoint/2010/main" val="33860841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22</a:t>
            </a:fld>
            <a:endParaRPr lang="cs-CZ" dirty="0"/>
          </a:p>
        </p:txBody>
      </p:sp>
    </p:spTree>
    <p:extLst>
      <p:ext uri="{BB962C8B-B14F-4D97-AF65-F5344CB8AC3E}">
        <p14:creationId xmlns:p14="http://schemas.microsoft.com/office/powerpoint/2010/main" val="15211300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23</a:t>
            </a:fld>
            <a:endParaRPr lang="cs-CZ" dirty="0"/>
          </a:p>
        </p:txBody>
      </p:sp>
    </p:spTree>
    <p:extLst>
      <p:ext uri="{BB962C8B-B14F-4D97-AF65-F5344CB8AC3E}">
        <p14:creationId xmlns:p14="http://schemas.microsoft.com/office/powerpoint/2010/main" val="35970820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solidFill>
                  <a:prstClr val="black"/>
                </a:solidFill>
              </a:rPr>
              <a:pPr/>
              <a:t>24</a:t>
            </a:fld>
            <a:endParaRPr lang="cs-CZ" dirty="0">
              <a:solidFill>
                <a:prstClr val="black"/>
              </a:solidFill>
            </a:endParaRPr>
          </a:p>
        </p:txBody>
      </p:sp>
    </p:spTree>
    <p:extLst>
      <p:ext uri="{BB962C8B-B14F-4D97-AF65-F5344CB8AC3E}">
        <p14:creationId xmlns:p14="http://schemas.microsoft.com/office/powerpoint/2010/main" val="11508808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solidFill>
                  <a:prstClr val="black"/>
                </a:solidFill>
              </a:rPr>
              <a:pPr/>
              <a:t>25</a:t>
            </a:fld>
            <a:endParaRPr lang="cs-CZ" dirty="0">
              <a:solidFill>
                <a:prstClr val="black"/>
              </a:solidFill>
            </a:endParaRPr>
          </a:p>
        </p:txBody>
      </p:sp>
    </p:spTree>
    <p:extLst>
      <p:ext uri="{BB962C8B-B14F-4D97-AF65-F5344CB8AC3E}">
        <p14:creationId xmlns:p14="http://schemas.microsoft.com/office/powerpoint/2010/main" val="18806672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26</a:t>
            </a:fld>
            <a:endParaRPr lang="cs-CZ" dirty="0"/>
          </a:p>
        </p:txBody>
      </p:sp>
    </p:spTree>
    <p:extLst>
      <p:ext uri="{BB962C8B-B14F-4D97-AF65-F5344CB8AC3E}">
        <p14:creationId xmlns:p14="http://schemas.microsoft.com/office/powerpoint/2010/main" val="24157001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27</a:t>
            </a:fld>
            <a:endParaRPr lang="cs-CZ" dirty="0"/>
          </a:p>
        </p:txBody>
      </p:sp>
    </p:spTree>
    <p:extLst>
      <p:ext uri="{BB962C8B-B14F-4D97-AF65-F5344CB8AC3E}">
        <p14:creationId xmlns:p14="http://schemas.microsoft.com/office/powerpoint/2010/main" val="29927593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28</a:t>
            </a:fld>
            <a:endParaRPr lang="cs-CZ" dirty="0"/>
          </a:p>
        </p:txBody>
      </p:sp>
    </p:spTree>
    <p:extLst>
      <p:ext uri="{BB962C8B-B14F-4D97-AF65-F5344CB8AC3E}">
        <p14:creationId xmlns:p14="http://schemas.microsoft.com/office/powerpoint/2010/main" val="32495908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29</a:t>
            </a:fld>
            <a:endParaRPr lang="cs-CZ" dirty="0"/>
          </a:p>
        </p:txBody>
      </p:sp>
    </p:spTree>
    <p:extLst>
      <p:ext uri="{BB962C8B-B14F-4D97-AF65-F5344CB8AC3E}">
        <p14:creationId xmlns:p14="http://schemas.microsoft.com/office/powerpoint/2010/main" val="686341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a:t>
            </a:fld>
            <a:endParaRPr lang="cs-CZ" dirty="0"/>
          </a:p>
        </p:txBody>
      </p:sp>
    </p:spTree>
    <p:extLst>
      <p:ext uri="{BB962C8B-B14F-4D97-AF65-F5344CB8AC3E}">
        <p14:creationId xmlns:p14="http://schemas.microsoft.com/office/powerpoint/2010/main" val="247059714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30</a:t>
            </a:fld>
            <a:endParaRPr lang="cs-CZ" dirty="0"/>
          </a:p>
        </p:txBody>
      </p:sp>
    </p:spTree>
    <p:extLst>
      <p:ext uri="{BB962C8B-B14F-4D97-AF65-F5344CB8AC3E}">
        <p14:creationId xmlns:p14="http://schemas.microsoft.com/office/powerpoint/2010/main" val="36615387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31</a:t>
            </a:fld>
            <a:endParaRPr lang="cs-CZ" dirty="0"/>
          </a:p>
        </p:txBody>
      </p:sp>
    </p:spTree>
    <p:extLst>
      <p:ext uri="{BB962C8B-B14F-4D97-AF65-F5344CB8AC3E}">
        <p14:creationId xmlns:p14="http://schemas.microsoft.com/office/powerpoint/2010/main" val="28083908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32</a:t>
            </a:fld>
            <a:endParaRPr lang="cs-CZ" dirty="0"/>
          </a:p>
        </p:txBody>
      </p:sp>
    </p:spTree>
    <p:extLst>
      <p:ext uri="{BB962C8B-B14F-4D97-AF65-F5344CB8AC3E}">
        <p14:creationId xmlns:p14="http://schemas.microsoft.com/office/powerpoint/2010/main" val="37633681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33</a:t>
            </a:fld>
            <a:endParaRPr lang="cs-CZ" dirty="0"/>
          </a:p>
        </p:txBody>
      </p:sp>
    </p:spTree>
    <p:extLst>
      <p:ext uri="{BB962C8B-B14F-4D97-AF65-F5344CB8AC3E}">
        <p14:creationId xmlns:p14="http://schemas.microsoft.com/office/powerpoint/2010/main" val="23782415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34</a:t>
            </a:fld>
            <a:endParaRPr lang="cs-CZ" dirty="0"/>
          </a:p>
        </p:txBody>
      </p:sp>
    </p:spTree>
    <p:extLst>
      <p:ext uri="{BB962C8B-B14F-4D97-AF65-F5344CB8AC3E}">
        <p14:creationId xmlns:p14="http://schemas.microsoft.com/office/powerpoint/2010/main" val="121163516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35</a:t>
            </a:fld>
            <a:endParaRPr lang="cs-CZ" dirty="0"/>
          </a:p>
        </p:txBody>
      </p:sp>
    </p:spTree>
    <p:extLst>
      <p:ext uri="{BB962C8B-B14F-4D97-AF65-F5344CB8AC3E}">
        <p14:creationId xmlns:p14="http://schemas.microsoft.com/office/powerpoint/2010/main" val="369784786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36</a:t>
            </a:fld>
            <a:endParaRPr lang="cs-CZ" dirty="0"/>
          </a:p>
        </p:txBody>
      </p:sp>
    </p:spTree>
    <p:extLst>
      <p:ext uri="{BB962C8B-B14F-4D97-AF65-F5344CB8AC3E}">
        <p14:creationId xmlns:p14="http://schemas.microsoft.com/office/powerpoint/2010/main" val="336940919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37</a:t>
            </a:fld>
            <a:endParaRPr lang="cs-CZ" dirty="0"/>
          </a:p>
        </p:txBody>
      </p:sp>
    </p:spTree>
    <p:extLst>
      <p:ext uri="{BB962C8B-B14F-4D97-AF65-F5344CB8AC3E}">
        <p14:creationId xmlns:p14="http://schemas.microsoft.com/office/powerpoint/2010/main" val="363212504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38</a:t>
            </a:fld>
            <a:endParaRPr lang="cs-CZ" dirty="0"/>
          </a:p>
        </p:txBody>
      </p:sp>
    </p:spTree>
    <p:extLst>
      <p:ext uri="{BB962C8B-B14F-4D97-AF65-F5344CB8AC3E}">
        <p14:creationId xmlns:p14="http://schemas.microsoft.com/office/powerpoint/2010/main" val="328737996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39</a:t>
            </a:fld>
            <a:endParaRPr lang="cs-CZ" dirty="0"/>
          </a:p>
        </p:txBody>
      </p:sp>
    </p:spTree>
    <p:extLst>
      <p:ext uri="{BB962C8B-B14F-4D97-AF65-F5344CB8AC3E}">
        <p14:creationId xmlns:p14="http://schemas.microsoft.com/office/powerpoint/2010/main" val="172245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a:t>
            </a:fld>
            <a:endParaRPr lang="cs-CZ" dirty="0"/>
          </a:p>
        </p:txBody>
      </p:sp>
    </p:spTree>
    <p:extLst>
      <p:ext uri="{BB962C8B-B14F-4D97-AF65-F5344CB8AC3E}">
        <p14:creationId xmlns:p14="http://schemas.microsoft.com/office/powerpoint/2010/main" val="12777106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40</a:t>
            </a:fld>
            <a:endParaRPr lang="cs-CZ" dirty="0"/>
          </a:p>
        </p:txBody>
      </p:sp>
    </p:spTree>
    <p:extLst>
      <p:ext uri="{BB962C8B-B14F-4D97-AF65-F5344CB8AC3E}">
        <p14:creationId xmlns:p14="http://schemas.microsoft.com/office/powerpoint/2010/main" val="227310698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41</a:t>
            </a:fld>
            <a:endParaRPr lang="cs-CZ" dirty="0"/>
          </a:p>
        </p:txBody>
      </p:sp>
    </p:spTree>
    <p:extLst>
      <p:ext uri="{BB962C8B-B14F-4D97-AF65-F5344CB8AC3E}">
        <p14:creationId xmlns:p14="http://schemas.microsoft.com/office/powerpoint/2010/main" val="250871863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42</a:t>
            </a:fld>
            <a:endParaRPr lang="cs-CZ" dirty="0"/>
          </a:p>
        </p:txBody>
      </p:sp>
    </p:spTree>
    <p:extLst>
      <p:ext uri="{BB962C8B-B14F-4D97-AF65-F5344CB8AC3E}">
        <p14:creationId xmlns:p14="http://schemas.microsoft.com/office/powerpoint/2010/main" val="106456377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43</a:t>
            </a:fld>
            <a:endParaRPr lang="cs-CZ" dirty="0"/>
          </a:p>
        </p:txBody>
      </p:sp>
    </p:spTree>
    <p:extLst>
      <p:ext uri="{BB962C8B-B14F-4D97-AF65-F5344CB8AC3E}">
        <p14:creationId xmlns:p14="http://schemas.microsoft.com/office/powerpoint/2010/main" val="308673839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44</a:t>
            </a:fld>
            <a:endParaRPr lang="cs-CZ" dirty="0"/>
          </a:p>
        </p:txBody>
      </p:sp>
    </p:spTree>
    <p:extLst>
      <p:ext uri="{BB962C8B-B14F-4D97-AF65-F5344CB8AC3E}">
        <p14:creationId xmlns:p14="http://schemas.microsoft.com/office/powerpoint/2010/main" val="377565290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45</a:t>
            </a:fld>
            <a:endParaRPr lang="cs-CZ" dirty="0"/>
          </a:p>
        </p:txBody>
      </p:sp>
    </p:spTree>
    <p:extLst>
      <p:ext uri="{BB962C8B-B14F-4D97-AF65-F5344CB8AC3E}">
        <p14:creationId xmlns:p14="http://schemas.microsoft.com/office/powerpoint/2010/main" val="249790252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46</a:t>
            </a:fld>
            <a:endParaRPr lang="cs-CZ" dirty="0"/>
          </a:p>
        </p:txBody>
      </p:sp>
    </p:spTree>
    <p:extLst>
      <p:ext uri="{BB962C8B-B14F-4D97-AF65-F5344CB8AC3E}">
        <p14:creationId xmlns:p14="http://schemas.microsoft.com/office/powerpoint/2010/main" val="127265408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47</a:t>
            </a:fld>
            <a:endParaRPr lang="cs-CZ" dirty="0"/>
          </a:p>
        </p:txBody>
      </p:sp>
    </p:spTree>
    <p:extLst>
      <p:ext uri="{BB962C8B-B14F-4D97-AF65-F5344CB8AC3E}">
        <p14:creationId xmlns:p14="http://schemas.microsoft.com/office/powerpoint/2010/main" val="79418212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48</a:t>
            </a:fld>
            <a:endParaRPr lang="cs-CZ" dirty="0"/>
          </a:p>
        </p:txBody>
      </p:sp>
    </p:spTree>
    <p:extLst>
      <p:ext uri="{BB962C8B-B14F-4D97-AF65-F5344CB8AC3E}">
        <p14:creationId xmlns:p14="http://schemas.microsoft.com/office/powerpoint/2010/main" val="147480442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49</a:t>
            </a:fld>
            <a:endParaRPr lang="cs-CZ" dirty="0"/>
          </a:p>
        </p:txBody>
      </p:sp>
    </p:spTree>
    <p:extLst>
      <p:ext uri="{BB962C8B-B14F-4D97-AF65-F5344CB8AC3E}">
        <p14:creationId xmlns:p14="http://schemas.microsoft.com/office/powerpoint/2010/main" val="1188038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5</a:t>
            </a:fld>
            <a:endParaRPr lang="cs-CZ" dirty="0"/>
          </a:p>
        </p:txBody>
      </p:sp>
    </p:spTree>
    <p:extLst>
      <p:ext uri="{BB962C8B-B14F-4D97-AF65-F5344CB8AC3E}">
        <p14:creationId xmlns:p14="http://schemas.microsoft.com/office/powerpoint/2010/main" val="378759409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50</a:t>
            </a:fld>
            <a:endParaRPr lang="cs-CZ" dirty="0"/>
          </a:p>
        </p:txBody>
      </p:sp>
    </p:spTree>
    <p:extLst>
      <p:ext uri="{BB962C8B-B14F-4D97-AF65-F5344CB8AC3E}">
        <p14:creationId xmlns:p14="http://schemas.microsoft.com/office/powerpoint/2010/main" val="312310345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51</a:t>
            </a:fld>
            <a:endParaRPr lang="cs-CZ" dirty="0"/>
          </a:p>
        </p:txBody>
      </p:sp>
    </p:spTree>
    <p:extLst>
      <p:ext uri="{BB962C8B-B14F-4D97-AF65-F5344CB8AC3E}">
        <p14:creationId xmlns:p14="http://schemas.microsoft.com/office/powerpoint/2010/main" val="89152760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52</a:t>
            </a:fld>
            <a:endParaRPr lang="cs-CZ" dirty="0"/>
          </a:p>
        </p:txBody>
      </p:sp>
    </p:spTree>
    <p:extLst>
      <p:ext uri="{BB962C8B-B14F-4D97-AF65-F5344CB8AC3E}">
        <p14:creationId xmlns:p14="http://schemas.microsoft.com/office/powerpoint/2010/main" val="415933585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53</a:t>
            </a:fld>
            <a:endParaRPr lang="cs-CZ" dirty="0"/>
          </a:p>
        </p:txBody>
      </p:sp>
    </p:spTree>
    <p:extLst>
      <p:ext uri="{BB962C8B-B14F-4D97-AF65-F5344CB8AC3E}">
        <p14:creationId xmlns:p14="http://schemas.microsoft.com/office/powerpoint/2010/main" val="130477662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54</a:t>
            </a:fld>
            <a:endParaRPr lang="cs-CZ" dirty="0"/>
          </a:p>
        </p:txBody>
      </p:sp>
    </p:spTree>
    <p:extLst>
      <p:ext uri="{BB962C8B-B14F-4D97-AF65-F5344CB8AC3E}">
        <p14:creationId xmlns:p14="http://schemas.microsoft.com/office/powerpoint/2010/main" val="142275208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55</a:t>
            </a:fld>
            <a:endParaRPr lang="cs-CZ" dirty="0"/>
          </a:p>
        </p:txBody>
      </p:sp>
    </p:spTree>
    <p:extLst>
      <p:ext uri="{BB962C8B-B14F-4D97-AF65-F5344CB8AC3E}">
        <p14:creationId xmlns:p14="http://schemas.microsoft.com/office/powerpoint/2010/main" val="243691634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56</a:t>
            </a:fld>
            <a:endParaRPr lang="cs-CZ" dirty="0"/>
          </a:p>
        </p:txBody>
      </p:sp>
    </p:spTree>
    <p:extLst>
      <p:ext uri="{BB962C8B-B14F-4D97-AF65-F5344CB8AC3E}">
        <p14:creationId xmlns:p14="http://schemas.microsoft.com/office/powerpoint/2010/main" val="2980253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57</a:t>
            </a:fld>
            <a:endParaRPr lang="cs-CZ" dirty="0"/>
          </a:p>
        </p:txBody>
      </p:sp>
    </p:spTree>
    <p:extLst>
      <p:ext uri="{BB962C8B-B14F-4D97-AF65-F5344CB8AC3E}">
        <p14:creationId xmlns:p14="http://schemas.microsoft.com/office/powerpoint/2010/main" val="142712383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58</a:t>
            </a:fld>
            <a:endParaRPr lang="cs-CZ" dirty="0"/>
          </a:p>
        </p:txBody>
      </p:sp>
    </p:spTree>
    <p:extLst>
      <p:ext uri="{BB962C8B-B14F-4D97-AF65-F5344CB8AC3E}">
        <p14:creationId xmlns:p14="http://schemas.microsoft.com/office/powerpoint/2010/main" val="324138999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59</a:t>
            </a:fld>
            <a:endParaRPr lang="cs-CZ" dirty="0"/>
          </a:p>
        </p:txBody>
      </p:sp>
    </p:spTree>
    <p:extLst>
      <p:ext uri="{BB962C8B-B14F-4D97-AF65-F5344CB8AC3E}">
        <p14:creationId xmlns:p14="http://schemas.microsoft.com/office/powerpoint/2010/main" val="20769453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6</a:t>
            </a:fld>
            <a:endParaRPr lang="cs-CZ" dirty="0"/>
          </a:p>
        </p:txBody>
      </p:sp>
    </p:spTree>
    <p:extLst>
      <p:ext uri="{BB962C8B-B14F-4D97-AF65-F5344CB8AC3E}">
        <p14:creationId xmlns:p14="http://schemas.microsoft.com/office/powerpoint/2010/main" val="143103904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60</a:t>
            </a:fld>
            <a:endParaRPr lang="cs-CZ" dirty="0"/>
          </a:p>
        </p:txBody>
      </p:sp>
    </p:spTree>
    <p:extLst>
      <p:ext uri="{BB962C8B-B14F-4D97-AF65-F5344CB8AC3E}">
        <p14:creationId xmlns:p14="http://schemas.microsoft.com/office/powerpoint/2010/main" val="78197061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61</a:t>
            </a:fld>
            <a:endParaRPr lang="cs-CZ" dirty="0"/>
          </a:p>
        </p:txBody>
      </p:sp>
    </p:spTree>
    <p:extLst>
      <p:ext uri="{BB962C8B-B14F-4D97-AF65-F5344CB8AC3E}">
        <p14:creationId xmlns:p14="http://schemas.microsoft.com/office/powerpoint/2010/main" val="13811249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62</a:t>
            </a:fld>
            <a:endParaRPr lang="cs-CZ" dirty="0"/>
          </a:p>
        </p:txBody>
      </p:sp>
    </p:spTree>
    <p:extLst>
      <p:ext uri="{BB962C8B-B14F-4D97-AF65-F5344CB8AC3E}">
        <p14:creationId xmlns:p14="http://schemas.microsoft.com/office/powerpoint/2010/main" val="247250138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63</a:t>
            </a:fld>
            <a:endParaRPr lang="cs-CZ" dirty="0"/>
          </a:p>
        </p:txBody>
      </p:sp>
    </p:spTree>
    <p:extLst>
      <p:ext uri="{BB962C8B-B14F-4D97-AF65-F5344CB8AC3E}">
        <p14:creationId xmlns:p14="http://schemas.microsoft.com/office/powerpoint/2010/main" val="377032496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64</a:t>
            </a:fld>
            <a:endParaRPr lang="cs-CZ" dirty="0"/>
          </a:p>
        </p:txBody>
      </p:sp>
    </p:spTree>
    <p:extLst>
      <p:ext uri="{BB962C8B-B14F-4D97-AF65-F5344CB8AC3E}">
        <p14:creationId xmlns:p14="http://schemas.microsoft.com/office/powerpoint/2010/main" val="335237248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65</a:t>
            </a:fld>
            <a:endParaRPr lang="cs-CZ" dirty="0"/>
          </a:p>
        </p:txBody>
      </p:sp>
    </p:spTree>
    <p:extLst>
      <p:ext uri="{BB962C8B-B14F-4D97-AF65-F5344CB8AC3E}">
        <p14:creationId xmlns:p14="http://schemas.microsoft.com/office/powerpoint/2010/main" val="322414078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66</a:t>
            </a:fld>
            <a:endParaRPr lang="cs-CZ" dirty="0"/>
          </a:p>
        </p:txBody>
      </p:sp>
    </p:spTree>
    <p:extLst>
      <p:ext uri="{BB962C8B-B14F-4D97-AF65-F5344CB8AC3E}">
        <p14:creationId xmlns:p14="http://schemas.microsoft.com/office/powerpoint/2010/main" val="327738549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67</a:t>
            </a:fld>
            <a:endParaRPr lang="cs-CZ" dirty="0"/>
          </a:p>
        </p:txBody>
      </p:sp>
    </p:spTree>
    <p:extLst>
      <p:ext uri="{BB962C8B-B14F-4D97-AF65-F5344CB8AC3E}">
        <p14:creationId xmlns:p14="http://schemas.microsoft.com/office/powerpoint/2010/main" val="252875352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68</a:t>
            </a:fld>
            <a:endParaRPr lang="cs-CZ" dirty="0"/>
          </a:p>
        </p:txBody>
      </p:sp>
    </p:spTree>
    <p:extLst>
      <p:ext uri="{BB962C8B-B14F-4D97-AF65-F5344CB8AC3E}">
        <p14:creationId xmlns:p14="http://schemas.microsoft.com/office/powerpoint/2010/main" val="257576975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69</a:t>
            </a:fld>
            <a:endParaRPr lang="cs-CZ" dirty="0"/>
          </a:p>
        </p:txBody>
      </p:sp>
    </p:spTree>
    <p:extLst>
      <p:ext uri="{BB962C8B-B14F-4D97-AF65-F5344CB8AC3E}">
        <p14:creationId xmlns:p14="http://schemas.microsoft.com/office/powerpoint/2010/main" val="3903939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7</a:t>
            </a:fld>
            <a:endParaRPr lang="cs-CZ" dirty="0"/>
          </a:p>
        </p:txBody>
      </p:sp>
    </p:spTree>
    <p:extLst>
      <p:ext uri="{BB962C8B-B14F-4D97-AF65-F5344CB8AC3E}">
        <p14:creationId xmlns:p14="http://schemas.microsoft.com/office/powerpoint/2010/main" val="4206760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8</a:t>
            </a:fld>
            <a:endParaRPr lang="cs-CZ" dirty="0"/>
          </a:p>
        </p:txBody>
      </p:sp>
    </p:spTree>
    <p:extLst>
      <p:ext uri="{BB962C8B-B14F-4D97-AF65-F5344CB8AC3E}">
        <p14:creationId xmlns:p14="http://schemas.microsoft.com/office/powerpoint/2010/main" val="36232395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9</a:t>
            </a:fld>
            <a:endParaRPr lang="cs-CZ" dirty="0"/>
          </a:p>
        </p:txBody>
      </p:sp>
    </p:spTree>
    <p:extLst>
      <p:ext uri="{BB962C8B-B14F-4D97-AF65-F5344CB8AC3E}">
        <p14:creationId xmlns:p14="http://schemas.microsoft.com/office/powerpoint/2010/main" val="21935866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smtClean="0"/>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smtClean="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smtClean="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smtClean="0"/>
              <a:t>Kliknutím na ikonu přidáte obrázek.</a:t>
            </a:r>
            <a:endParaRPr lang="cs-CZ" dirty="0"/>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dirty="0" smtClean="0"/>
              <a:t>Kliknutím na ikonu přidáte obrázek.</a:t>
            </a:r>
            <a:endParaRPr lang="cs-CZ" dirty="0"/>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dirty="0" smtClean="0"/>
              <a:t>Kliknutím na ikonu přidáte obrázek.</a:t>
            </a:r>
            <a:endParaRPr lang="cs-CZ" dirty="0"/>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smtClean="0"/>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smtClean="0"/>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cs-CZ" smtClean="0"/>
              <a:t>Kliknutím lze upravit styl.</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lvl1pPr>
              <a:defRPr/>
            </a:lvl1pPr>
          </a:lstStyle>
          <a:p>
            <a:pPr>
              <a:defRPr/>
            </a:pPr>
            <a:fld id="{5F7ADBA8-964B-4AA0-AE3D-857E42B88E74}" type="datetimeFigureOut">
              <a:rPr lang="cs-CZ">
                <a:solidFill>
                  <a:prstClr val="black">
                    <a:tint val="75000"/>
                  </a:prstClr>
                </a:solidFill>
              </a:rPr>
              <a:pPr>
                <a:defRPr/>
              </a:pPr>
              <a:t>4. 5. 2020</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C3D6453-B3C2-4F76-A444-630CF03580E9}" type="slidenum">
              <a:rPr lang="cs-CZ" altLang="cs-CZ"/>
              <a:pPr>
                <a:defRPr/>
              </a:pPr>
              <a:t>‹#›</a:t>
            </a:fld>
            <a:endParaRPr lang="cs-CZ" altLang="cs-CZ"/>
          </a:p>
        </p:txBody>
      </p:sp>
    </p:spTree>
    <p:extLst>
      <p:ext uri="{BB962C8B-B14F-4D97-AF65-F5344CB8AC3E}">
        <p14:creationId xmlns:p14="http://schemas.microsoft.com/office/powerpoint/2010/main" val="19199451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59F042F8-8698-4494-92AE-0144BC8CCC08}" type="datetimeFigureOut">
              <a:rPr lang="cs-CZ">
                <a:solidFill>
                  <a:prstClr val="black">
                    <a:tint val="75000"/>
                  </a:prstClr>
                </a:solidFill>
              </a:rPr>
              <a:pPr>
                <a:defRPr/>
              </a:pPr>
              <a:t>4. 5. 2020</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3DCCD5F-7CD3-424F-A228-36BB83D350E4}" type="slidenum">
              <a:rPr lang="cs-CZ" altLang="cs-CZ"/>
              <a:pPr>
                <a:defRPr/>
              </a:pPr>
              <a:t>‹#›</a:t>
            </a:fld>
            <a:endParaRPr lang="cs-CZ" altLang="cs-CZ"/>
          </a:p>
        </p:txBody>
      </p:sp>
    </p:spTree>
    <p:extLst>
      <p:ext uri="{BB962C8B-B14F-4D97-AF65-F5344CB8AC3E}">
        <p14:creationId xmlns:p14="http://schemas.microsoft.com/office/powerpoint/2010/main" val="5764277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cs-CZ" smtClean="0"/>
              <a:t>Kliknutím lze upravit styl.</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lvl1pPr>
              <a:defRPr/>
            </a:lvl1pPr>
          </a:lstStyle>
          <a:p>
            <a:pPr>
              <a:defRPr/>
            </a:pPr>
            <a:fld id="{3531C6E8-A580-40A4-82C7-C855B69B5885}" type="datetimeFigureOut">
              <a:rPr lang="cs-CZ">
                <a:solidFill>
                  <a:prstClr val="black">
                    <a:tint val="75000"/>
                  </a:prstClr>
                </a:solidFill>
              </a:rPr>
              <a:pPr>
                <a:defRPr/>
              </a:pPr>
              <a:t>4. 5. 2020</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7A6CC7D-C5DB-4F60-B883-22493CFE8B46}" type="slidenum">
              <a:rPr lang="cs-CZ" altLang="cs-CZ"/>
              <a:pPr>
                <a:defRPr/>
              </a:pPr>
              <a:t>‹#›</a:t>
            </a:fld>
            <a:endParaRPr lang="cs-CZ" altLang="cs-CZ"/>
          </a:p>
        </p:txBody>
      </p:sp>
    </p:spTree>
    <p:extLst>
      <p:ext uri="{BB962C8B-B14F-4D97-AF65-F5344CB8AC3E}">
        <p14:creationId xmlns:p14="http://schemas.microsoft.com/office/powerpoint/2010/main" val="21474022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3"/>
          <p:cNvSpPr>
            <a:spLocks noGrp="1"/>
          </p:cNvSpPr>
          <p:nvPr>
            <p:ph type="dt" sz="half" idx="10"/>
          </p:nvPr>
        </p:nvSpPr>
        <p:spPr/>
        <p:txBody>
          <a:bodyPr/>
          <a:lstStyle>
            <a:lvl1pPr>
              <a:defRPr/>
            </a:lvl1pPr>
          </a:lstStyle>
          <a:p>
            <a:pPr>
              <a:defRPr/>
            </a:pPr>
            <a:fld id="{40E39E42-D5CC-4B77-9727-82BC3B4B0BAB}" type="datetimeFigureOut">
              <a:rPr lang="cs-CZ">
                <a:solidFill>
                  <a:prstClr val="black">
                    <a:tint val="75000"/>
                  </a:prstClr>
                </a:solidFill>
              </a:rPr>
              <a:pPr>
                <a:defRPr/>
              </a:pPr>
              <a:t>4. 5. 2020</a:t>
            </a:fld>
            <a:endParaRPr lang="cs-CZ">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74828A0-6A7E-48F3-AEE0-D204CE2F1A55}" type="slidenum">
              <a:rPr lang="cs-CZ" altLang="cs-CZ"/>
              <a:pPr>
                <a:defRPr/>
              </a:pPr>
              <a:t>‹#›</a:t>
            </a:fld>
            <a:endParaRPr lang="cs-CZ" altLang="cs-CZ"/>
          </a:p>
        </p:txBody>
      </p:sp>
    </p:spTree>
    <p:extLst>
      <p:ext uri="{BB962C8B-B14F-4D97-AF65-F5344CB8AC3E}">
        <p14:creationId xmlns:p14="http://schemas.microsoft.com/office/powerpoint/2010/main" val="40572027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29842" y="2505075"/>
            <a:ext cx="3868340"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29150" y="2505075"/>
            <a:ext cx="3887391"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3"/>
          <p:cNvSpPr>
            <a:spLocks noGrp="1"/>
          </p:cNvSpPr>
          <p:nvPr>
            <p:ph type="dt" sz="half" idx="10"/>
          </p:nvPr>
        </p:nvSpPr>
        <p:spPr/>
        <p:txBody>
          <a:bodyPr/>
          <a:lstStyle>
            <a:lvl1pPr>
              <a:defRPr/>
            </a:lvl1pPr>
          </a:lstStyle>
          <a:p>
            <a:pPr>
              <a:defRPr/>
            </a:pPr>
            <a:fld id="{FA253B47-9050-440F-868E-22877588E514}" type="datetimeFigureOut">
              <a:rPr lang="cs-CZ">
                <a:solidFill>
                  <a:prstClr val="black">
                    <a:tint val="75000"/>
                  </a:prstClr>
                </a:solidFill>
              </a:rPr>
              <a:pPr>
                <a:defRPr/>
              </a:pPr>
              <a:t>4. 5. 2020</a:t>
            </a:fld>
            <a:endParaRPr lang="cs-CZ">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6A72951-3547-417E-A2BE-3093DBD3FEAA}" type="slidenum">
              <a:rPr lang="cs-CZ" altLang="cs-CZ"/>
              <a:pPr>
                <a:defRPr/>
              </a:pPr>
              <a:t>‹#›</a:t>
            </a:fld>
            <a:endParaRPr lang="cs-CZ" altLang="cs-CZ"/>
          </a:p>
        </p:txBody>
      </p:sp>
    </p:spTree>
    <p:extLst>
      <p:ext uri="{BB962C8B-B14F-4D97-AF65-F5344CB8AC3E}">
        <p14:creationId xmlns:p14="http://schemas.microsoft.com/office/powerpoint/2010/main" val="15385801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3"/>
          <p:cNvSpPr>
            <a:spLocks noGrp="1"/>
          </p:cNvSpPr>
          <p:nvPr>
            <p:ph type="dt" sz="half" idx="10"/>
          </p:nvPr>
        </p:nvSpPr>
        <p:spPr/>
        <p:txBody>
          <a:bodyPr/>
          <a:lstStyle>
            <a:lvl1pPr>
              <a:defRPr/>
            </a:lvl1pPr>
          </a:lstStyle>
          <a:p>
            <a:pPr>
              <a:defRPr/>
            </a:pPr>
            <a:fld id="{3A9E20C9-4A2D-48B5-9721-2EA78D3CA816}" type="datetimeFigureOut">
              <a:rPr lang="cs-CZ">
                <a:solidFill>
                  <a:prstClr val="black">
                    <a:tint val="75000"/>
                  </a:prstClr>
                </a:solidFill>
              </a:rPr>
              <a:pPr>
                <a:defRPr/>
              </a:pPr>
              <a:t>4. 5. 2020</a:t>
            </a:fld>
            <a:endParaRPr lang="cs-CZ">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C8E80BA-E93C-4FEF-960F-F9E931E96608}" type="slidenum">
              <a:rPr lang="cs-CZ" altLang="cs-CZ"/>
              <a:pPr>
                <a:defRPr/>
              </a:pPr>
              <a:t>‹#›</a:t>
            </a:fld>
            <a:endParaRPr lang="cs-CZ" altLang="cs-CZ"/>
          </a:p>
        </p:txBody>
      </p:sp>
    </p:spTree>
    <p:extLst>
      <p:ext uri="{BB962C8B-B14F-4D97-AF65-F5344CB8AC3E}">
        <p14:creationId xmlns:p14="http://schemas.microsoft.com/office/powerpoint/2010/main" val="37257610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E6A39E4-2127-4101-9233-E439DB08B4F2}" type="datetimeFigureOut">
              <a:rPr lang="cs-CZ">
                <a:solidFill>
                  <a:prstClr val="black">
                    <a:tint val="75000"/>
                  </a:prstClr>
                </a:solidFill>
              </a:rPr>
              <a:pPr>
                <a:defRPr/>
              </a:pPr>
              <a:t>4. 5. 2020</a:t>
            </a:fld>
            <a:endParaRPr lang="cs-CZ">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387F75AE-C71B-4C63-9552-17C2E86C5242}" type="slidenum">
              <a:rPr lang="cs-CZ" altLang="cs-CZ"/>
              <a:pPr>
                <a:defRPr/>
              </a:pPr>
              <a:t>‹#›</a:t>
            </a:fld>
            <a:endParaRPr lang="cs-CZ" altLang="cs-CZ"/>
          </a:p>
        </p:txBody>
      </p:sp>
    </p:spTree>
    <p:extLst>
      <p:ext uri="{BB962C8B-B14F-4D97-AF65-F5344CB8AC3E}">
        <p14:creationId xmlns:p14="http://schemas.microsoft.com/office/powerpoint/2010/main" val="35175511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cs-CZ" smtClean="0"/>
              <a:t>Kliknutím lze upravit styl.</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AD4AE88C-53C2-40BE-A453-37855C2FEC0F}" type="datetimeFigureOut">
              <a:rPr lang="cs-CZ">
                <a:solidFill>
                  <a:prstClr val="black">
                    <a:tint val="75000"/>
                  </a:prstClr>
                </a:solidFill>
              </a:rPr>
              <a:pPr>
                <a:defRPr/>
              </a:pPr>
              <a:t>4. 5. 2020</a:t>
            </a:fld>
            <a:endParaRPr lang="cs-CZ">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096AB60-3D45-4A03-89CF-C9B5F687E434}" type="slidenum">
              <a:rPr lang="cs-CZ" altLang="cs-CZ"/>
              <a:pPr>
                <a:defRPr/>
              </a:pPr>
              <a:t>‹#›</a:t>
            </a:fld>
            <a:endParaRPr lang="cs-CZ" altLang="cs-CZ"/>
          </a:p>
        </p:txBody>
      </p:sp>
    </p:spTree>
    <p:extLst>
      <p:ext uri="{BB962C8B-B14F-4D97-AF65-F5344CB8AC3E}">
        <p14:creationId xmlns:p14="http://schemas.microsoft.com/office/powerpoint/2010/main" val="12645740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80564FE7-18A9-4F43-870D-B8A1AF3A9119}" type="datetimeFigureOut">
              <a:rPr lang="cs-CZ">
                <a:solidFill>
                  <a:prstClr val="black">
                    <a:tint val="75000"/>
                  </a:prstClr>
                </a:solidFill>
              </a:rPr>
              <a:pPr>
                <a:defRPr/>
              </a:pPr>
              <a:t>4. 5. 2020</a:t>
            </a:fld>
            <a:endParaRPr lang="cs-CZ">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91161DF9-7AE5-4CDB-B945-8673F63C4B96}" type="slidenum">
              <a:rPr lang="cs-CZ" altLang="cs-CZ"/>
              <a:pPr>
                <a:defRPr/>
              </a:pPr>
              <a:t>‹#›</a:t>
            </a:fld>
            <a:endParaRPr lang="cs-CZ" altLang="cs-CZ"/>
          </a:p>
        </p:txBody>
      </p:sp>
    </p:spTree>
    <p:extLst>
      <p:ext uri="{BB962C8B-B14F-4D97-AF65-F5344CB8AC3E}">
        <p14:creationId xmlns:p14="http://schemas.microsoft.com/office/powerpoint/2010/main" val="737617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812855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EEF0FCB0-62FD-4FA4-B02E-868C886B8B6F}" type="datetimeFigureOut">
              <a:rPr lang="cs-CZ">
                <a:solidFill>
                  <a:prstClr val="black">
                    <a:tint val="75000"/>
                  </a:prstClr>
                </a:solidFill>
              </a:rPr>
              <a:pPr>
                <a:defRPr/>
              </a:pPr>
              <a:t>4. 5. 2020</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70585AD-F118-46F3-A5D9-9062BD84C262}" type="slidenum">
              <a:rPr lang="cs-CZ" altLang="cs-CZ"/>
              <a:pPr>
                <a:defRPr/>
              </a:pPr>
              <a:t>‹#›</a:t>
            </a:fld>
            <a:endParaRPr lang="cs-CZ" altLang="cs-CZ"/>
          </a:p>
        </p:txBody>
      </p:sp>
    </p:spTree>
    <p:extLst>
      <p:ext uri="{BB962C8B-B14F-4D97-AF65-F5344CB8AC3E}">
        <p14:creationId xmlns:p14="http://schemas.microsoft.com/office/powerpoint/2010/main" val="15235146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715EAD9D-B4D1-45E0-83C8-275913F37D0E}" type="datetimeFigureOut">
              <a:rPr lang="cs-CZ">
                <a:solidFill>
                  <a:prstClr val="black">
                    <a:tint val="75000"/>
                  </a:prstClr>
                </a:solidFill>
              </a:rPr>
              <a:pPr>
                <a:defRPr/>
              </a:pPr>
              <a:t>4. 5. 2020</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15DD97F-4B10-4B4F-8AC1-6E7DA16AF5B3}" type="slidenum">
              <a:rPr lang="cs-CZ" altLang="cs-CZ"/>
              <a:pPr>
                <a:defRPr/>
              </a:pPr>
              <a:t>‹#›</a:t>
            </a:fld>
            <a:endParaRPr lang="cs-CZ" altLang="cs-CZ"/>
          </a:p>
        </p:txBody>
      </p:sp>
    </p:spTree>
    <p:extLst>
      <p:ext uri="{BB962C8B-B14F-4D97-AF65-F5344CB8AC3E}">
        <p14:creationId xmlns:p14="http://schemas.microsoft.com/office/powerpoint/2010/main" val="3752629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540000" y="1800000"/>
            <a:ext cx="3960000" cy="4320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540000" y="1800000"/>
            <a:ext cx="8064000" cy="2088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2"/>
          <p:cNvSpPr>
            <a:spLocks noGrp="1"/>
          </p:cNvSpPr>
          <p:nvPr>
            <p:ph idx="10"/>
          </p:nvPr>
        </p:nvSpPr>
        <p:spPr>
          <a:xfrm>
            <a:off x="540000" y="4032000"/>
            <a:ext cx="8064000" cy="2088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4" name="Zástupný symbol pro obsah 2"/>
          <p:cNvSpPr>
            <a:spLocks noGrp="1"/>
          </p:cNvSpPr>
          <p:nvPr>
            <p:ph idx="10"/>
          </p:nvPr>
        </p:nvSpPr>
        <p:spPr>
          <a:xfrm>
            <a:off x="540000" y="2412000"/>
            <a:ext cx="8064000" cy="3744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smtClean="0"/>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smtClean="0"/>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smtClean="0"/>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smtClean="0"/>
              <a:t>Kliknutím na ikonu přidáte obrázek.</a:t>
            </a:r>
            <a:endParaRPr lang="cs-CZ" dirty="0"/>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smtClean="0"/>
              <a:t>Kliknutím lze upravit styl.</a:t>
            </a:r>
            <a:endParaRPr lang="cs-CZ" dirty="0"/>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Kliknutím lze upravit styl.</a:t>
            </a:r>
            <a:endParaRPr lang="en-US" altLang="cs-CZ" smtClean="0"/>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Kliknutím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endParaRPr lang="en-US" altLang="cs-CZ" smtClean="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7955326B-D657-469B-B1F4-828F88A54909}" type="datetimeFigureOut">
              <a:rPr lang="cs-CZ">
                <a:solidFill>
                  <a:prstClr val="black">
                    <a:tint val="75000"/>
                  </a:prstClr>
                </a:solidFill>
              </a:rPr>
              <a:pPr>
                <a:defRPr/>
              </a:pPr>
              <a:t>4. 5. 2020</a:t>
            </a:fld>
            <a:endParaRPr lang="cs-CZ">
              <a:solidFill>
                <a:prstClr val="black">
                  <a:tint val="75000"/>
                </a:prstClr>
              </a:solidFill>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solidFill>
                <a:prstClr val="black">
                  <a:tint val="75000"/>
                </a:prstClr>
              </a:solidFill>
            </a:endParaRP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fontAlgn="base">
              <a:spcBef>
                <a:spcPct val="0"/>
              </a:spcBef>
              <a:spcAft>
                <a:spcPct val="0"/>
              </a:spcAft>
              <a:defRPr/>
            </a:pPr>
            <a:fld id="{16F68E34-388F-424E-9904-62592BF6A39E}" type="slidenum">
              <a:rPr lang="cs-CZ" altLang="cs-CZ">
                <a:cs typeface="Arial" panose="020B0604020202020204" pitchFamily="34" charset="0"/>
              </a:rPr>
              <a:pPr fontAlgn="base">
                <a:spcBef>
                  <a:spcPct val="0"/>
                </a:spcBef>
                <a:spcAft>
                  <a:spcPct val="0"/>
                </a:spcAft>
                <a:defRPr/>
              </a:pPr>
              <a:t>‹#›</a:t>
            </a:fld>
            <a:endParaRPr lang="cs-CZ" altLang="cs-CZ">
              <a:cs typeface="Arial" panose="020B0604020202020204" pitchFamily="34" charset="0"/>
            </a:endParaRPr>
          </a:p>
        </p:txBody>
      </p:sp>
    </p:spTree>
    <p:extLst>
      <p:ext uri="{BB962C8B-B14F-4D97-AF65-F5344CB8AC3E}">
        <p14:creationId xmlns:p14="http://schemas.microsoft.com/office/powerpoint/2010/main" val="2586472455"/>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7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9"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4046910" y="586950"/>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TextovéPole 54"/>
          <p:cNvSpPr txBox="1">
            <a:spLocks noChangeArrowheads="1"/>
          </p:cNvSpPr>
          <p:nvPr/>
        </p:nvSpPr>
        <p:spPr bwMode="auto">
          <a:xfrm>
            <a:off x="611560" y="1844824"/>
            <a:ext cx="7861300" cy="294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fontAlgn="base">
              <a:lnSpc>
                <a:spcPct val="80000"/>
              </a:lnSpc>
              <a:spcBef>
                <a:spcPct val="0"/>
              </a:spcBef>
              <a:spcAft>
                <a:spcPct val="0"/>
              </a:spcAft>
              <a:buFontTx/>
              <a:buNone/>
            </a:pPr>
            <a:r>
              <a:rPr lang="cs-CZ" altLang="cs-CZ" sz="3200" dirty="0" smtClean="0">
                <a:latin typeface="+mn-lt"/>
                <a:ea typeface="Arial Unicode MS" panose="020B0604020202020204" pitchFamily="34" charset="-128"/>
                <a:cs typeface="Arial Unicode MS" panose="020B0604020202020204" pitchFamily="34" charset="-128"/>
              </a:rPr>
              <a:t>Sdružení SPLAV, </a:t>
            </a:r>
            <a:r>
              <a:rPr lang="cs-CZ" altLang="cs-CZ" sz="3200" dirty="0" err="1" smtClean="0">
                <a:latin typeface="+mn-lt"/>
                <a:ea typeface="Arial Unicode MS" panose="020B0604020202020204" pitchFamily="34" charset="-128"/>
                <a:cs typeface="Arial Unicode MS" panose="020B0604020202020204" pitchFamily="34" charset="-128"/>
              </a:rPr>
              <a:t>z.s</a:t>
            </a:r>
            <a:r>
              <a:rPr lang="cs-CZ" altLang="cs-CZ" sz="3200" dirty="0" smtClean="0">
                <a:latin typeface="+mn-lt"/>
                <a:ea typeface="Arial Unicode MS" panose="020B0604020202020204" pitchFamily="34" charset="-128"/>
                <a:cs typeface="Arial Unicode MS" panose="020B0604020202020204" pitchFamily="34" charset="-128"/>
              </a:rPr>
              <a:t>.</a:t>
            </a:r>
            <a:endParaRPr lang="cs-CZ" altLang="cs-CZ" sz="3200" dirty="0">
              <a:latin typeface="+mn-lt"/>
              <a:ea typeface="Arial Unicode MS" panose="020B0604020202020204" pitchFamily="34" charset="-128"/>
              <a:cs typeface="Arial Unicode MS" panose="020B0604020202020204" pitchFamily="34" charset="-128"/>
            </a:endParaRPr>
          </a:p>
          <a:p>
            <a:pPr algn="ctr" fontAlgn="base">
              <a:lnSpc>
                <a:spcPct val="80000"/>
              </a:lnSpc>
              <a:spcBef>
                <a:spcPct val="0"/>
              </a:spcBef>
              <a:spcAft>
                <a:spcPct val="0"/>
              </a:spcAft>
              <a:buFontTx/>
              <a:buNone/>
            </a:pPr>
            <a:endParaRPr lang="cs-CZ" altLang="cs-CZ" sz="5000" dirty="0" smtClean="0">
              <a:latin typeface="+mn-lt"/>
              <a:ea typeface="Arial Unicode MS" panose="020B0604020202020204" pitchFamily="34" charset="-128"/>
              <a:cs typeface="Arial Unicode MS" panose="020B0604020202020204" pitchFamily="34" charset="-128"/>
            </a:endParaRPr>
          </a:p>
          <a:p>
            <a:pPr algn="ctr" fontAlgn="base">
              <a:lnSpc>
                <a:spcPct val="80000"/>
              </a:lnSpc>
              <a:spcBef>
                <a:spcPct val="0"/>
              </a:spcBef>
              <a:spcAft>
                <a:spcPct val="0"/>
              </a:spcAft>
              <a:buFontTx/>
              <a:buNone/>
            </a:pPr>
            <a:r>
              <a:rPr lang="cs-CZ" altLang="cs-CZ" sz="5000" dirty="0" smtClean="0">
                <a:latin typeface="+mn-lt"/>
                <a:ea typeface="Arial Unicode MS" panose="020B0604020202020204" pitchFamily="34" charset="-128"/>
                <a:cs typeface="Arial Unicode MS" panose="020B0604020202020204" pitchFamily="34" charset="-128"/>
              </a:rPr>
              <a:t>IROP </a:t>
            </a:r>
          </a:p>
          <a:p>
            <a:pPr algn="ctr" fontAlgn="base">
              <a:lnSpc>
                <a:spcPct val="80000"/>
              </a:lnSpc>
              <a:spcBef>
                <a:spcPct val="0"/>
              </a:spcBef>
              <a:spcAft>
                <a:spcPct val="0"/>
              </a:spcAft>
              <a:buFontTx/>
              <a:buNone/>
            </a:pPr>
            <a:r>
              <a:rPr lang="cs-CZ" altLang="cs-CZ" sz="5000" dirty="0" smtClean="0">
                <a:latin typeface="+mn-lt"/>
                <a:ea typeface="Arial Unicode MS" panose="020B0604020202020204" pitchFamily="34" charset="-128"/>
                <a:cs typeface="Arial Unicode MS" panose="020B0604020202020204" pitchFamily="34" charset="-128"/>
              </a:rPr>
              <a:t>ŠKOLENÍ PRO ŽADATELE</a:t>
            </a:r>
          </a:p>
          <a:p>
            <a:pPr algn="ctr" fontAlgn="base">
              <a:lnSpc>
                <a:spcPct val="80000"/>
              </a:lnSpc>
              <a:spcBef>
                <a:spcPct val="0"/>
              </a:spcBef>
              <a:spcAft>
                <a:spcPct val="0"/>
              </a:spcAft>
              <a:buFontTx/>
              <a:buNone/>
            </a:pPr>
            <a:r>
              <a:rPr lang="cs-CZ" altLang="cs-CZ" sz="5000" dirty="0" smtClean="0">
                <a:latin typeface="+mn-lt"/>
                <a:ea typeface="Arial Unicode MS" panose="020B0604020202020204" pitchFamily="34" charset="-128"/>
                <a:cs typeface="Arial Unicode MS" panose="020B0604020202020204" pitchFamily="34" charset="-128"/>
              </a:rPr>
              <a:t>6. 5. 2020</a:t>
            </a:r>
            <a:endParaRPr lang="cs-CZ" altLang="cs-CZ" sz="5000" dirty="0" smtClean="0">
              <a:latin typeface="+mn-lt"/>
              <a:ea typeface="Arial Unicode MS" panose="020B0604020202020204" pitchFamily="34" charset="-128"/>
              <a:cs typeface="Arial Unicode MS" panose="020B0604020202020204" pitchFamily="34" charset="-128"/>
            </a:endParaRPr>
          </a:p>
        </p:txBody>
      </p:sp>
      <p:pic>
        <p:nvPicPr>
          <p:cNvPr id="12" name="Obrázek 11" descr="C:\Users\Splav\Desktop\IROP_CZ_RO_B_C-RGB.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67744" y="5939681"/>
            <a:ext cx="4865687" cy="80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04013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277420" y="1516096"/>
            <a:ext cx="8247063" cy="5255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0">
              <a:buNone/>
            </a:pPr>
            <a:r>
              <a:rPr lang="cs-CZ" sz="2000" dirty="0" smtClean="0">
                <a:latin typeface="+mn-lt"/>
              </a:rPr>
              <a:t>silniční</a:t>
            </a:r>
            <a:r>
              <a:rPr lang="cs-CZ" sz="2000" dirty="0" smtClean="0">
                <a:latin typeface="+mn-lt"/>
              </a:rPr>
              <a:t>,  železniční, cyklistická a pěší </a:t>
            </a:r>
            <a:r>
              <a:rPr lang="cs-CZ" sz="2000" dirty="0" smtClean="0">
                <a:latin typeface="+mn-lt"/>
              </a:rPr>
              <a:t>doprava</a:t>
            </a:r>
            <a:endParaRPr lang="cs-CZ" sz="2000" dirty="0" smtClean="0">
              <a:latin typeface="+mn-lt"/>
            </a:endParaRPr>
          </a:p>
          <a:p>
            <a:pPr lvl="0">
              <a:buNone/>
            </a:pPr>
            <a:r>
              <a:rPr lang="cs-CZ" sz="2000" b="1" dirty="0" smtClean="0">
                <a:latin typeface="+mn-lt"/>
              </a:rPr>
              <a:t>HLAVNÍ AKTIVITY </a:t>
            </a:r>
            <a:r>
              <a:rPr lang="cs-CZ" sz="2000" dirty="0" smtClean="0">
                <a:latin typeface="+mn-lt"/>
              </a:rPr>
              <a:t>nad 85% celkových nákladů projektu</a:t>
            </a:r>
          </a:p>
          <a:p>
            <a:pPr marL="342900" indent="-342900"/>
            <a:r>
              <a:rPr lang="cs-CZ" sz="2000" dirty="0" smtClean="0">
                <a:latin typeface="+mn-lt"/>
              </a:rPr>
              <a:t>Rekonstrukce, modernizace a výstavba</a:t>
            </a:r>
          </a:p>
          <a:p>
            <a:pPr marL="209550" lvl="1" indent="0">
              <a:buNone/>
            </a:pPr>
            <a:r>
              <a:rPr lang="cs-CZ" sz="2000" dirty="0" smtClean="0">
                <a:latin typeface="+mn-lt"/>
              </a:rPr>
              <a:t>- chodníků a pásů pro pěší podél silnic I.- III. </a:t>
            </a:r>
            <a:r>
              <a:rPr lang="cs-CZ" sz="2000" dirty="0">
                <a:latin typeface="+mn-lt"/>
              </a:rPr>
              <a:t>t</a:t>
            </a:r>
            <a:r>
              <a:rPr lang="cs-CZ" sz="2000" dirty="0" smtClean="0">
                <a:latin typeface="+mn-lt"/>
              </a:rPr>
              <a:t>řídy a míst. </a:t>
            </a:r>
            <a:r>
              <a:rPr lang="cs-CZ" sz="2000" dirty="0">
                <a:latin typeface="+mn-lt"/>
              </a:rPr>
              <a:t>k</a:t>
            </a:r>
            <a:r>
              <a:rPr lang="cs-CZ" sz="2000" dirty="0" smtClean="0">
                <a:latin typeface="+mn-lt"/>
              </a:rPr>
              <a:t>omunikací včetně přechodů pro chodce a míst pro přecházení uzpůsobených pro osoby s omezením pohybu</a:t>
            </a:r>
          </a:p>
          <a:p>
            <a:pPr marL="209550" lvl="1" indent="0">
              <a:buNone/>
            </a:pPr>
            <a:r>
              <a:rPr lang="cs-CZ" sz="2000" dirty="0" smtClean="0">
                <a:latin typeface="+mn-lt"/>
              </a:rPr>
              <a:t>- bezbariérových komunikací pro pěší k zastávkám HD, nástupiště</a:t>
            </a:r>
          </a:p>
          <a:p>
            <a:pPr marL="209550" lvl="1" indent="0">
              <a:buNone/>
            </a:pPr>
            <a:r>
              <a:rPr lang="cs-CZ" sz="2000" dirty="0" smtClean="0">
                <a:latin typeface="+mn-lt"/>
              </a:rPr>
              <a:t>- podchodů nebo lávek pro chodce přes silnice nebo železnici, opěrné zdi, ostrůvky</a:t>
            </a:r>
          </a:p>
          <a:p>
            <a:pPr marL="342900" indent="-342900"/>
            <a:r>
              <a:rPr lang="cs-CZ" sz="2000" dirty="0" smtClean="0">
                <a:latin typeface="+mn-lt"/>
              </a:rPr>
              <a:t>Realizace prvků zvyšujících bezpečnost (osvětlení, silniční prvky, dopravní systémy,..)</a:t>
            </a:r>
          </a:p>
          <a:p>
            <a:pPr lvl="0">
              <a:lnSpc>
                <a:spcPct val="100000"/>
              </a:lnSpc>
              <a:spcBef>
                <a:spcPts val="0"/>
              </a:spcBef>
              <a:buNone/>
            </a:pPr>
            <a:endParaRPr lang="cs-CZ" sz="1200" b="1" dirty="0" smtClean="0">
              <a:solidFill>
                <a:prstClr val="black"/>
              </a:solidFill>
              <a:latin typeface="+mn-lt"/>
            </a:endParaRPr>
          </a:p>
          <a:p>
            <a:pPr lvl="0">
              <a:lnSpc>
                <a:spcPct val="100000"/>
              </a:lnSpc>
              <a:spcBef>
                <a:spcPts val="0"/>
              </a:spcBef>
              <a:buNone/>
            </a:pPr>
            <a:r>
              <a:rPr lang="cs-CZ" sz="2000" b="1" dirty="0" smtClean="0">
                <a:solidFill>
                  <a:prstClr val="black"/>
                </a:solidFill>
                <a:latin typeface="+mn-lt"/>
              </a:rPr>
              <a:t>VEDLEJŠÍ AKTIVITY</a:t>
            </a:r>
            <a:r>
              <a:rPr lang="cs-CZ" sz="2000" dirty="0" smtClean="0">
                <a:solidFill>
                  <a:prstClr val="black"/>
                </a:solidFill>
                <a:latin typeface="+mn-lt"/>
              </a:rPr>
              <a:t> do 15% celkových nákladů projektu</a:t>
            </a:r>
          </a:p>
          <a:p>
            <a:pPr lvl="0">
              <a:lnSpc>
                <a:spcPct val="100000"/>
              </a:lnSpc>
              <a:spcBef>
                <a:spcPts val="0"/>
              </a:spcBef>
              <a:buNone/>
            </a:pPr>
            <a:r>
              <a:rPr lang="cs-CZ" sz="2000" dirty="0" smtClean="0">
                <a:solidFill>
                  <a:srgbClr val="000000"/>
                </a:solidFill>
                <a:latin typeface="+mn-lt"/>
              </a:rPr>
              <a:t>realizace </a:t>
            </a:r>
            <a:r>
              <a:rPr lang="cs-CZ" sz="2000" dirty="0">
                <a:solidFill>
                  <a:srgbClr val="000000"/>
                </a:solidFill>
                <a:latin typeface="+mn-lt"/>
              </a:rPr>
              <a:t>stavbou vyvolaných investic, zpracování projektových dokumentací, zpracování studie proveditelnosti</a:t>
            </a:r>
            <a:r>
              <a:rPr lang="cs-CZ" sz="2000" dirty="0" smtClean="0">
                <a:solidFill>
                  <a:srgbClr val="000000"/>
                </a:solidFill>
                <a:latin typeface="+mn-lt"/>
              </a:rPr>
              <a:t>, </a:t>
            </a:r>
            <a:r>
              <a:rPr lang="cs-CZ" sz="2000" dirty="0">
                <a:solidFill>
                  <a:prstClr val="black"/>
                </a:solidFill>
                <a:latin typeface="+mn-lt"/>
              </a:rPr>
              <a:t>provádění inženýrské činnosti ve výstavbě, povinná publicita. </a:t>
            </a:r>
            <a:endParaRPr lang="cs-CZ" sz="1600" b="1" dirty="0" smtClean="0">
              <a:latin typeface="+mn-lt"/>
            </a:endParaRPr>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BEZPEČNOST DOPRAVY:</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58310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323528" y="1538937"/>
            <a:ext cx="8585332" cy="5016758"/>
          </a:xfrm>
          <a:prstGeom prst="rect">
            <a:avLst/>
          </a:prstGeom>
        </p:spPr>
        <p:txBody>
          <a:bodyPr wrap="square">
            <a:spAutoFit/>
          </a:bodyPr>
          <a:lstStyle/>
          <a:p>
            <a:r>
              <a:rPr lang="cs-CZ" sz="2000" u="sng" dirty="0" smtClean="0">
                <a:solidFill>
                  <a:srgbClr val="000000"/>
                </a:solidFill>
              </a:rPr>
              <a:t>Způsobilé </a:t>
            </a:r>
            <a:r>
              <a:rPr lang="cs-CZ" sz="2000" u="sng" dirty="0">
                <a:solidFill>
                  <a:srgbClr val="000000"/>
                </a:solidFill>
              </a:rPr>
              <a:t>výdaje na </a:t>
            </a:r>
            <a:r>
              <a:rPr lang="cs-CZ" sz="2000" u="sng" dirty="0" smtClean="0">
                <a:solidFill>
                  <a:srgbClr val="000000"/>
                </a:solidFill>
              </a:rPr>
              <a:t>hlavní </a:t>
            </a:r>
            <a:r>
              <a:rPr lang="cs-CZ" sz="2000" u="sng" dirty="0">
                <a:solidFill>
                  <a:srgbClr val="000000"/>
                </a:solidFill>
              </a:rPr>
              <a:t>aktivity </a:t>
            </a:r>
            <a:r>
              <a:rPr lang="cs-CZ" sz="2000" u="sng" dirty="0" smtClean="0">
                <a:solidFill>
                  <a:srgbClr val="000000"/>
                </a:solidFill>
              </a:rPr>
              <a:t>projektu:</a:t>
            </a:r>
            <a:endParaRPr lang="cs-CZ" sz="2000" u="sng" dirty="0">
              <a:solidFill>
                <a:srgbClr val="000000"/>
              </a:solidFill>
            </a:endParaRPr>
          </a:p>
          <a:p>
            <a:pPr marL="285750" indent="-285750">
              <a:buFont typeface="Arial" panose="020B0604020202020204" pitchFamily="34" charset="0"/>
              <a:buChar char="•"/>
            </a:pPr>
            <a:r>
              <a:rPr lang="cs-CZ" sz="2000" dirty="0" smtClean="0">
                <a:solidFill>
                  <a:srgbClr val="000000"/>
                </a:solidFill>
              </a:rPr>
              <a:t>výdaje </a:t>
            </a:r>
            <a:r>
              <a:rPr lang="cs-CZ" sz="2000" dirty="0">
                <a:solidFill>
                  <a:srgbClr val="000000"/>
                </a:solidFill>
              </a:rPr>
              <a:t>na realizaci chodníků a pásů pro chodce jako součástí silnice nebo místní komunikace, samostatných chodníků a stezek pro pěší, společných pásů pro cyklisty a chodce v přidruženém prostoru silnic a místních komunikací, stezek pro cyklisty a chodce, včetně všech konstrukčních vrstev a opatření pro osoby s omezenou schopností pohybu a orientace, </a:t>
            </a:r>
          </a:p>
          <a:p>
            <a:pPr marL="285750" indent="-285750">
              <a:buFont typeface="Arial" panose="020B0604020202020204" pitchFamily="34" charset="0"/>
              <a:buChar char="•"/>
            </a:pPr>
            <a:r>
              <a:rPr lang="cs-CZ" sz="2000" dirty="0" smtClean="0">
                <a:solidFill>
                  <a:srgbClr val="000000"/>
                </a:solidFill>
              </a:rPr>
              <a:t>výdaje </a:t>
            </a:r>
            <a:r>
              <a:rPr lang="cs-CZ" sz="2000" dirty="0">
                <a:solidFill>
                  <a:srgbClr val="000000"/>
                </a:solidFill>
              </a:rPr>
              <a:t>na realizaci prvků zvyšujících bezpečnost pěší </a:t>
            </a:r>
            <a:r>
              <a:rPr lang="cs-CZ" sz="2000" dirty="0" smtClean="0">
                <a:solidFill>
                  <a:srgbClr val="000000"/>
                </a:solidFill>
              </a:rPr>
              <a:t>dopravy, </a:t>
            </a:r>
            <a:r>
              <a:rPr lang="cs-CZ" sz="2000" dirty="0" smtClean="0"/>
              <a:t>podchody</a:t>
            </a:r>
            <a:r>
              <a:rPr lang="cs-CZ" sz="2000" dirty="0"/>
              <a:t>, lávky, části mostních objektů a propustků, na kterých je komunikace pro pěší vedena, </a:t>
            </a:r>
            <a:r>
              <a:rPr lang="cs-CZ" sz="2000" dirty="0" smtClean="0"/>
              <a:t>opěrné </a:t>
            </a:r>
            <a:r>
              <a:rPr lang="cs-CZ" sz="2000" dirty="0"/>
              <a:t>zdi, násypy, svahy a příkopy, </a:t>
            </a:r>
            <a:r>
              <a:rPr lang="cs-CZ" sz="2000" dirty="0" smtClean="0"/>
              <a:t>místa </a:t>
            </a:r>
            <a:r>
              <a:rPr lang="cs-CZ" sz="2000" dirty="0"/>
              <a:t>pro přecházení, přechody pro chodce, </a:t>
            </a:r>
            <a:r>
              <a:rPr lang="cs-CZ" sz="2000" dirty="0" smtClean="0"/>
              <a:t>nástupiště </a:t>
            </a:r>
            <a:r>
              <a:rPr lang="cs-CZ" sz="2000" dirty="0"/>
              <a:t>autobusových, trolejbusových a tramvajových zastávek včetně bezbariérového propojení nástupišť,</a:t>
            </a:r>
            <a:endParaRPr lang="cs-CZ" sz="2000" dirty="0" smtClean="0"/>
          </a:p>
          <a:p>
            <a:pPr marL="285750" indent="-285750">
              <a:buFont typeface="Arial" panose="020B0604020202020204" pitchFamily="34" charset="0"/>
              <a:buChar char="•"/>
            </a:pPr>
            <a:r>
              <a:rPr lang="cs-CZ" sz="2000" dirty="0" smtClean="0"/>
              <a:t>přejezdy </a:t>
            </a:r>
            <a:r>
              <a:rPr lang="cs-CZ" sz="2000" dirty="0"/>
              <a:t>pro cyklisty, jejich nasvětlení a ochranné ostrůvky, vysazené chodníkové plochy, </a:t>
            </a:r>
            <a:r>
              <a:rPr lang="cs-CZ" sz="2000" dirty="0" smtClean="0"/>
              <a:t>jízdní </a:t>
            </a:r>
            <a:r>
              <a:rPr lang="cs-CZ" sz="2000" dirty="0"/>
              <a:t>pruhy pro cyklisty umístěné podél pásu pro chodce v přidruženém prostoru silnic a místních komunikací, </a:t>
            </a:r>
            <a:r>
              <a:rPr lang="cs-CZ" sz="2000" dirty="0" smtClean="0"/>
              <a:t>stezka </a:t>
            </a:r>
            <a:r>
              <a:rPr lang="cs-CZ" sz="2000" dirty="0"/>
              <a:t>pro cyklisty vedená současně s komunikací pro pěší v trase silnice nebo místní komunikace, </a:t>
            </a:r>
            <a:r>
              <a:rPr lang="cs-CZ" sz="2000" dirty="0" smtClean="0"/>
              <a:t>zábradlí </a:t>
            </a:r>
            <a:r>
              <a:rPr lang="cs-CZ" sz="2000" dirty="0"/>
              <a:t>na mostech a zábradlí jako bezpečnostní opatření, </a:t>
            </a:r>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BEZPEČNOST DOPRAVY:</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09859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323528" y="2420888"/>
            <a:ext cx="8585332" cy="4093428"/>
          </a:xfrm>
          <a:prstGeom prst="rect">
            <a:avLst/>
          </a:prstGeom>
        </p:spPr>
        <p:txBody>
          <a:bodyPr wrap="square">
            <a:spAutoFit/>
          </a:bodyPr>
          <a:lstStyle/>
          <a:p>
            <a:pPr marL="285750" lvl="0" indent="-285750">
              <a:buFont typeface="Arial" panose="020B0604020202020204" pitchFamily="34" charset="0"/>
              <a:buChar char="•"/>
            </a:pPr>
            <a:r>
              <a:rPr lang="cs-CZ" sz="2000" dirty="0" smtClean="0">
                <a:solidFill>
                  <a:prstClr val="black"/>
                </a:solidFill>
              </a:rPr>
              <a:t>veřejné </a:t>
            </a:r>
            <a:r>
              <a:rPr lang="cs-CZ" sz="2000" dirty="0">
                <a:solidFill>
                  <a:prstClr val="black"/>
                </a:solidFill>
              </a:rPr>
              <a:t>osvětlení komunikace pro pěší a hlavního dopravního prostoru pozemní komunikace, </a:t>
            </a:r>
          </a:p>
          <a:p>
            <a:pPr marL="285750" lvl="0" indent="-285750">
              <a:buFont typeface="Arial" panose="020B0604020202020204" pitchFamily="34" charset="0"/>
              <a:buChar char="•"/>
            </a:pPr>
            <a:r>
              <a:rPr lang="cs-CZ" sz="2000" dirty="0">
                <a:solidFill>
                  <a:prstClr val="black"/>
                </a:solidFill>
              </a:rPr>
              <a:t>bezpečnostní opatření realizovaná na silnici, místní komunikaci nebo dráze (vychýlení jízdního pruhu, zúžení komunikace, dělicí ostrůvky, vysazené plochy na vjezdech do křižovatky, úpravy povrchu a tvaru křižovatek, zvýšení protismykových vlastností krytu vozovky, zvýrazňující dopravní značení včetně liniových opatření pro cyklisty, zvýrazňující dopravní zařízení a optické prvky, zpomalovací prahy, polštáře a zvýšené plochy, svodidla v nebezpečných úsecích, prvky aktivní bezpečnosti v blízkosti přechodů pro chodce a související telematika, přístroje na měření rychlosti a tabule informující o rychlosti vozidla), </a:t>
            </a:r>
          </a:p>
          <a:p>
            <a:pPr marL="285750" lvl="0" indent="-285750">
              <a:buFont typeface="Arial" panose="020B0604020202020204" pitchFamily="34" charset="0"/>
              <a:buChar char="•"/>
            </a:pPr>
            <a:r>
              <a:rPr lang="cs-CZ" sz="2000" dirty="0">
                <a:solidFill>
                  <a:prstClr val="black"/>
                </a:solidFill>
              </a:rPr>
              <a:t>dešťové vpusti, šachty a přípojky k odvodu vod z povrchu komunikace do kanalizace, </a:t>
            </a:r>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BEZPEČNOST DOPRAVY:</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611560" y="1477233"/>
            <a:ext cx="8369308" cy="1015663"/>
          </a:xfrm>
          <a:prstGeom prst="rect">
            <a:avLst/>
          </a:prstGeom>
        </p:spPr>
        <p:txBody>
          <a:bodyPr wrap="square">
            <a:spAutoFit/>
          </a:bodyPr>
          <a:lstStyle/>
          <a:p>
            <a:r>
              <a:rPr lang="cs-CZ" sz="2000" dirty="0"/>
              <a:t>svislé a vodorovné dopravní značení a zvýrazňující prvky, světelné signalizační zařízení řídící provoz samostatného přechodu pro chodce nebo samostatného přechodu pro chodce s přejezdem pro cyklisty, </a:t>
            </a:r>
          </a:p>
        </p:txBody>
      </p:sp>
    </p:spTree>
    <p:extLst>
      <p:ext uri="{BB962C8B-B14F-4D97-AF65-F5344CB8AC3E}">
        <p14:creationId xmlns:p14="http://schemas.microsoft.com/office/powerpoint/2010/main" val="1202860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271661" y="1515299"/>
            <a:ext cx="8585332" cy="1323439"/>
          </a:xfrm>
          <a:prstGeom prst="rect">
            <a:avLst/>
          </a:prstGeom>
        </p:spPr>
        <p:txBody>
          <a:bodyPr wrap="square">
            <a:spAutoFit/>
          </a:bodyPr>
          <a:lstStyle/>
          <a:p>
            <a:pPr marL="285750" lvl="0" indent="-285750">
              <a:buFont typeface="Arial" panose="020B0604020202020204" pitchFamily="34" charset="0"/>
              <a:buChar char="•"/>
            </a:pPr>
            <a:r>
              <a:rPr lang="cs-CZ" sz="2000" dirty="0" smtClean="0">
                <a:solidFill>
                  <a:prstClr val="black"/>
                </a:solidFill>
              </a:rPr>
              <a:t>vegetační </a:t>
            </a:r>
            <a:r>
              <a:rPr lang="cs-CZ" sz="2000" dirty="0">
                <a:solidFill>
                  <a:prstClr val="black"/>
                </a:solidFill>
              </a:rPr>
              <a:t>úpravy pozemků dotčených stavbou, </a:t>
            </a:r>
            <a:r>
              <a:rPr lang="cs-CZ" sz="2000" dirty="0"/>
              <a:t>příprava staveniště, demolice objektů podmiňujících výstavbu, </a:t>
            </a:r>
            <a:r>
              <a:rPr lang="pl-PL" sz="2000" dirty="0"/>
              <a:t>manipulace s kulturními vrstvami zeminy, r</a:t>
            </a:r>
            <a:r>
              <a:rPr lang="cs-CZ" sz="2000" dirty="0" err="1"/>
              <a:t>ekultivace</a:t>
            </a:r>
            <a:r>
              <a:rPr lang="cs-CZ" sz="2000" dirty="0"/>
              <a:t> ploch původně zastavěných pozemků, </a:t>
            </a:r>
          </a:p>
          <a:p>
            <a:pPr marL="342900" indent="-342900">
              <a:buFont typeface="Arial" panose="020B0604020202020204" pitchFamily="34" charset="0"/>
              <a:buChar char="•"/>
            </a:pPr>
            <a:endParaRPr lang="cs-CZ" sz="2000" dirty="0"/>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BEZPEČNOST DOPRAVY:</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3" name="Obdélník 2"/>
          <p:cNvSpPr/>
          <p:nvPr/>
        </p:nvSpPr>
        <p:spPr>
          <a:xfrm>
            <a:off x="271660" y="2838738"/>
            <a:ext cx="8637199" cy="1323439"/>
          </a:xfrm>
          <a:prstGeom prst="rect">
            <a:avLst/>
          </a:prstGeom>
        </p:spPr>
        <p:txBody>
          <a:bodyPr wrap="square">
            <a:spAutoFit/>
          </a:bodyPr>
          <a:lstStyle/>
          <a:p>
            <a:pPr lvl="0"/>
            <a:r>
              <a:rPr lang="cs-CZ" sz="2000" dirty="0">
                <a:solidFill>
                  <a:prstClr val="black"/>
                </a:solidFill>
              </a:rPr>
              <a:t>Musí být součástí položkového rozpočtu stavby podle předložené projektové dokumentace; projektová dokumentace musí všechny položky zahrnovat v rámci stavebních objektů nebo provozních souborů stavby; příjemce bude se žádostí o platbu předkládat přehled čerpání z jednotlivých položek rozpočtu stavby. </a:t>
            </a:r>
            <a:endParaRPr lang="cs-CZ" sz="2000" dirty="0">
              <a:solidFill>
                <a:prstClr val="black"/>
              </a:solidFill>
            </a:endParaRPr>
          </a:p>
        </p:txBody>
      </p:sp>
    </p:spTree>
    <p:extLst>
      <p:ext uri="{BB962C8B-B14F-4D97-AF65-F5344CB8AC3E}">
        <p14:creationId xmlns:p14="http://schemas.microsoft.com/office/powerpoint/2010/main" val="31434748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336550" y="-1341536"/>
            <a:ext cx="6521450" cy="3139321"/>
          </a:xfrm>
          <a:prstGeom prst="rect">
            <a:avLst/>
          </a:prstGeom>
        </p:spPr>
        <p:txBody>
          <a:bodyPr wrap="square">
            <a:spAutoFit/>
          </a:bodyPr>
          <a:lstStyle/>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p:txBody>
      </p:sp>
      <p:sp>
        <p:nvSpPr>
          <p:cNvPr id="4" name="Obdélník 3"/>
          <p:cNvSpPr/>
          <p:nvPr/>
        </p:nvSpPr>
        <p:spPr>
          <a:xfrm rot="10800000" flipH="1" flipV="1">
            <a:off x="336550" y="1519656"/>
            <a:ext cx="8471018" cy="5016758"/>
          </a:xfrm>
          <a:prstGeom prst="rect">
            <a:avLst/>
          </a:prstGeom>
        </p:spPr>
        <p:txBody>
          <a:bodyPr wrap="square">
            <a:spAutoFit/>
          </a:bodyPr>
          <a:lstStyle/>
          <a:p>
            <a:pPr lvl="0"/>
            <a:r>
              <a:rPr lang="cs-CZ" sz="2000" u="sng" dirty="0" smtClean="0">
                <a:solidFill>
                  <a:srgbClr val="000000"/>
                </a:solidFill>
              </a:rPr>
              <a:t>Způsobilé </a:t>
            </a:r>
            <a:r>
              <a:rPr lang="cs-CZ" sz="2000" u="sng" dirty="0">
                <a:solidFill>
                  <a:srgbClr val="000000"/>
                </a:solidFill>
              </a:rPr>
              <a:t>výdaje na vedlejší aktivity projektu </a:t>
            </a:r>
          </a:p>
          <a:p>
            <a:pPr marL="285750" lvl="0" indent="-285750">
              <a:buFont typeface="Arial" panose="020B0604020202020204" pitchFamily="34" charset="0"/>
              <a:buChar char="•"/>
            </a:pPr>
            <a:r>
              <a:rPr lang="cs-CZ" sz="2000" dirty="0" smtClean="0">
                <a:solidFill>
                  <a:srgbClr val="000000"/>
                </a:solidFill>
              </a:rPr>
              <a:t>Výdaje </a:t>
            </a:r>
            <a:r>
              <a:rPr lang="cs-CZ" sz="2000" dirty="0">
                <a:solidFill>
                  <a:srgbClr val="000000"/>
                </a:solidFill>
              </a:rPr>
              <a:t>související s komunikací pro pěší: přístřešky a čekárny autobusových, trolejbusových a tramvajových zastávek, související volně dostupné pevné stojany a uzamykatelné boxy na jízdní kola, detekce jejich obsazenosti, lavičky, osvětlení a informační tabule, zálivy autobusových a trolejbusových </a:t>
            </a:r>
            <a:r>
              <a:rPr lang="cs-CZ" sz="2000" dirty="0" smtClean="0">
                <a:solidFill>
                  <a:srgbClr val="000000"/>
                </a:solidFill>
              </a:rPr>
              <a:t>zastávek </a:t>
            </a:r>
            <a:endParaRPr lang="cs-CZ" sz="2000" dirty="0">
              <a:solidFill>
                <a:srgbClr val="000000"/>
              </a:solidFill>
            </a:endParaRPr>
          </a:p>
          <a:p>
            <a:pPr marL="285750" lvl="0" indent="-285750">
              <a:buFont typeface="Arial" panose="020B0604020202020204" pitchFamily="34" charset="0"/>
              <a:buChar char="•"/>
            </a:pPr>
            <a:r>
              <a:rPr lang="cs-CZ" sz="2000" dirty="0" smtClean="0">
                <a:solidFill>
                  <a:srgbClr val="000000"/>
                </a:solidFill>
              </a:rPr>
              <a:t>Výdaje </a:t>
            </a:r>
            <a:r>
              <a:rPr lang="cs-CZ" sz="2000" dirty="0">
                <a:solidFill>
                  <a:srgbClr val="000000"/>
                </a:solidFill>
              </a:rPr>
              <a:t>na stavbou vyvolané investice: stavbou vyvolané ostatní úpravy a přeložky stávajících pozemních komunikací a připojení sousedních nemovitostí, stavbou vyvolané ostatní úpravy a přeložky stávajících inženýrských sítí, drážních objektů a oplocení, provizorní komunikace a lávky pro pěší a cyklisty a přechodné dopravní </a:t>
            </a:r>
            <a:r>
              <a:rPr lang="cs-CZ" sz="2000" dirty="0" smtClean="0">
                <a:solidFill>
                  <a:srgbClr val="000000"/>
                </a:solidFill>
              </a:rPr>
              <a:t>značení</a:t>
            </a:r>
            <a:endParaRPr lang="cs-CZ" sz="2000" dirty="0">
              <a:solidFill>
                <a:srgbClr val="000000"/>
              </a:solidFill>
            </a:endParaRPr>
          </a:p>
          <a:p>
            <a:pPr marL="285750" lvl="0" indent="-285750">
              <a:buFont typeface="Arial" panose="020B0604020202020204" pitchFamily="34" charset="0"/>
              <a:buChar char="•"/>
            </a:pPr>
            <a:r>
              <a:rPr lang="cs-CZ" sz="2000" dirty="0" smtClean="0">
                <a:solidFill>
                  <a:srgbClr val="000000"/>
                </a:solidFill>
              </a:rPr>
              <a:t>Projektová dokumentace: výdaje </a:t>
            </a:r>
            <a:r>
              <a:rPr lang="cs-CZ" sz="2000" dirty="0">
                <a:solidFill>
                  <a:srgbClr val="000000"/>
                </a:solidFill>
              </a:rPr>
              <a:t>na </a:t>
            </a:r>
            <a:r>
              <a:rPr lang="cs-CZ" sz="2000" dirty="0" smtClean="0">
                <a:solidFill>
                  <a:srgbClr val="000000"/>
                </a:solidFill>
              </a:rPr>
              <a:t>zpracování dokumentací </a:t>
            </a:r>
            <a:r>
              <a:rPr lang="cs-CZ" sz="2000" dirty="0">
                <a:solidFill>
                  <a:srgbClr val="000000"/>
                </a:solidFill>
              </a:rPr>
              <a:t>v procesu </a:t>
            </a:r>
            <a:r>
              <a:rPr lang="cs-CZ" sz="2000" dirty="0" smtClean="0">
                <a:solidFill>
                  <a:srgbClr val="000000"/>
                </a:solidFill>
              </a:rPr>
              <a:t>EIA, dokumentace </a:t>
            </a:r>
            <a:r>
              <a:rPr lang="cs-CZ" sz="2000" dirty="0">
                <a:solidFill>
                  <a:srgbClr val="000000"/>
                </a:solidFill>
              </a:rPr>
              <a:t>pro vydání územního </a:t>
            </a:r>
            <a:r>
              <a:rPr lang="cs-CZ" sz="2000" dirty="0" smtClean="0">
                <a:solidFill>
                  <a:srgbClr val="000000"/>
                </a:solidFill>
              </a:rPr>
              <a:t>rozhodnutí,  </a:t>
            </a:r>
            <a:r>
              <a:rPr lang="cs-CZ" sz="2000" dirty="0">
                <a:solidFill>
                  <a:srgbClr val="000000"/>
                </a:solidFill>
              </a:rPr>
              <a:t>dokumentace k oznámení o záměru v </a:t>
            </a:r>
            <a:r>
              <a:rPr lang="cs-CZ" sz="2000" dirty="0" smtClean="0">
                <a:solidFill>
                  <a:srgbClr val="000000"/>
                </a:solidFill>
              </a:rPr>
              <a:t>území,  projektové dokumentace, </a:t>
            </a:r>
            <a:r>
              <a:rPr lang="cs-CZ" sz="2000" dirty="0">
                <a:solidFill>
                  <a:srgbClr val="000000"/>
                </a:solidFill>
              </a:rPr>
              <a:t>zadávací </a:t>
            </a:r>
            <a:r>
              <a:rPr lang="cs-CZ" sz="2000" dirty="0" smtClean="0">
                <a:solidFill>
                  <a:srgbClr val="000000"/>
                </a:solidFill>
              </a:rPr>
              <a:t>a realizační dokumentace stavby, dokumentace </a:t>
            </a:r>
            <a:r>
              <a:rPr lang="cs-CZ" sz="2000" dirty="0">
                <a:solidFill>
                  <a:srgbClr val="000000"/>
                </a:solidFill>
              </a:rPr>
              <a:t>skutečného provedení </a:t>
            </a:r>
            <a:r>
              <a:rPr lang="cs-CZ" sz="2000" dirty="0" smtClean="0">
                <a:solidFill>
                  <a:srgbClr val="000000"/>
                </a:solidFill>
              </a:rPr>
              <a:t>stavby, dokumentace </a:t>
            </a:r>
            <a:r>
              <a:rPr lang="cs-CZ" sz="2000" dirty="0">
                <a:solidFill>
                  <a:srgbClr val="000000"/>
                </a:solidFill>
              </a:rPr>
              <a:t>návrhu dopravního značení, </a:t>
            </a:r>
            <a:r>
              <a:rPr lang="cs-CZ" sz="2000" dirty="0" smtClean="0">
                <a:solidFill>
                  <a:srgbClr val="000000"/>
                </a:solidFill>
              </a:rPr>
              <a:t>souvisejících </a:t>
            </a:r>
            <a:r>
              <a:rPr lang="cs-CZ" sz="2000" dirty="0">
                <a:solidFill>
                  <a:srgbClr val="000000"/>
                </a:solidFill>
              </a:rPr>
              <a:t>průzkumů, geodetických zaměření, studií a </a:t>
            </a:r>
            <a:r>
              <a:rPr lang="cs-CZ" sz="2000" dirty="0" smtClean="0">
                <a:solidFill>
                  <a:srgbClr val="000000"/>
                </a:solidFill>
              </a:rPr>
              <a:t>posouzení</a:t>
            </a:r>
            <a:endParaRPr lang="cs-CZ" sz="2000" dirty="0" smtClean="0">
              <a:solidFill>
                <a:srgbClr val="000000"/>
              </a:solidFill>
            </a:endParaRPr>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BEZPEČNOST DOPRAVY:</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04671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336550" y="-1341536"/>
            <a:ext cx="6521450" cy="3139321"/>
          </a:xfrm>
          <a:prstGeom prst="rect">
            <a:avLst/>
          </a:prstGeom>
        </p:spPr>
        <p:txBody>
          <a:bodyPr wrap="square">
            <a:spAutoFit/>
          </a:bodyPr>
          <a:lstStyle/>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p:txBody>
      </p:sp>
      <p:sp>
        <p:nvSpPr>
          <p:cNvPr id="4" name="Obdélník 3"/>
          <p:cNvSpPr/>
          <p:nvPr/>
        </p:nvSpPr>
        <p:spPr>
          <a:xfrm rot="10800000" flipH="1" flipV="1">
            <a:off x="283014" y="1546056"/>
            <a:ext cx="8471018" cy="2554545"/>
          </a:xfrm>
          <a:prstGeom prst="rect">
            <a:avLst/>
          </a:prstGeom>
        </p:spPr>
        <p:txBody>
          <a:bodyPr wrap="square">
            <a:spAutoFit/>
          </a:bodyPr>
          <a:lstStyle/>
          <a:p>
            <a:pPr marL="285750" indent="-285750">
              <a:buFont typeface="Arial" panose="020B0604020202020204" pitchFamily="34" charset="0"/>
              <a:buChar char="•"/>
            </a:pPr>
            <a:r>
              <a:rPr lang="cs-CZ" sz="2000" dirty="0" smtClean="0">
                <a:solidFill>
                  <a:srgbClr val="000000"/>
                </a:solidFill>
              </a:rPr>
              <a:t>Zabezpečení </a:t>
            </a:r>
            <a:r>
              <a:rPr lang="cs-CZ" sz="2000" dirty="0" smtClean="0">
                <a:solidFill>
                  <a:srgbClr val="000000"/>
                </a:solidFill>
              </a:rPr>
              <a:t>výstavby: technický </a:t>
            </a:r>
            <a:r>
              <a:rPr lang="cs-CZ" sz="2000" dirty="0">
                <a:solidFill>
                  <a:srgbClr val="000000"/>
                </a:solidFill>
              </a:rPr>
              <a:t>dozor </a:t>
            </a:r>
            <a:r>
              <a:rPr lang="cs-CZ" sz="2000" dirty="0" smtClean="0">
                <a:solidFill>
                  <a:srgbClr val="000000"/>
                </a:solidFill>
              </a:rPr>
              <a:t>investora, autorský dozor, zajištění </a:t>
            </a:r>
            <a:r>
              <a:rPr lang="cs-CZ" sz="2000" dirty="0">
                <a:solidFill>
                  <a:srgbClr val="000000"/>
                </a:solidFill>
              </a:rPr>
              <a:t>bezpečnosti a ochrany zdraví při </a:t>
            </a:r>
            <a:r>
              <a:rPr lang="cs-CZ" sz="2000" dirty="0" smtClean="0">
                <a:solidFill>
                  <a:srgbClr val="000000"/>
                </a:solidFill>
              </a:rPr>
              <a:t>práci, geodetické </a:t>
            </a:r>
            <a:r>
              <a:rPr lang="cs-CZ" sz="2000" dirty="0">
                <a:solidFill>
                  <a:srgbClr val="000000"/>
                </a:solidFill>
              </a:rPr>
              <a:t>práce, zkoušky materiálů a konstrukcí na staveništi, </a:t>
            </a:r>
            <a:r>
              <a:rPr lang="cs-CZ" sz="2000" dirty="0" smtClean="0">
                <a:solidFill>
                  <a:srgbClr val="000000"/>
                </a:solidFill>
              </a:rPr>
              <a:t>výdaje </a:t>
            </a:r>
            <a:r>
              <a:rPr lang="cs-CZ" sz="2000" dirty="0">
                <a:solidFill>
                  <a:srgbClr val="000000"/>
                </a:solidFill>
              </a:rPr>
              <a:t>na </a:t>
            </a:r>
            <a:r>
              <a:rPr lang="cs-CZ" sz="2000" dirty="0" err="1">
                <a:solidFill>
                  <a:srgbClr val="000000"/>
                </a:solidFill>
              </a:rPr>
              <a:t>inženýring</a:t>
            </a:r>
            <a:r>
              <a:rPr lang="cs-CZ" sz="2000" dirty="0">
                <a:solidFill>
                  <a:srgbClr val="000000"/>
                </a:solidFill>
              </a:rPr>
              <a:t> </a:t>
            </a:r>
            <a:r>
              <a:rPr lang="cs-CZ" sz="2000" dirty="0" smtClean="0">
                <a:solidFill>
                  <a:srgbClr val="000000"/>
                </a:solidFill>
              </a:rPr>
              <a:t>projektu</a:t>
            </a:r>
            <a:endParaRPr lang="cs-CZ" sz="2000" dirty="0">
              <a:solidFill>
                <a:srgbClr val="000000"/>
              </a:solidFill>
            </a:endParaRPr>
          </a:p>
          <a:p>
            <a:pPr marL="285750" indent="-285750">
              <a:buFont typeface="Arial" panose="020B0604020202020204" pitchFamily="34" charset="0"/>
              <a:buChar char="•"/>
            </a:pPr>
            <a:r>
              <a:rPr lang="cs-CZ" sz="2000" dirty="0" smtClean="0">
                <a:solidFill>
                  <a:srgbClr val="000000"/>
                </a:solidFill>
              </a:rPr>
              <a:t>Pořízení </a:t>
            </a:r>
            <a:r>
              <a:rPr lang="cs-CZ" sz="2000" dirty="0">
                <a:solidFill>
                  <a:srgbClr val="000000"/>
                </a:solidFill>
              </a:rPr>
              <a:t>služeb bezprostředně souvisejících s realizací </a:t>
            </a:r>
            <a:r>
              <a:rPr lang="cs-CZ" sz="2000" dirty="0" smtClean="0">
                <a:solidFill>
                  <a:srgbClr val="000000"/>
                </a:solidFill>
              </a:rPr>
              <a:t>projektu: výdaje </a:t>
            </a:r>
            <a:r>
              <a:rPr lang="cs-CZ" sz="2000" dirty="0">
                <a:solidFill>
                  <a:srgbClr val="000000"/>
                </a:solidFill>
              </a:rPr>
              <a:t>na zpracování studie proveditelnosti (podle </a:t>
            </a:r>
            <a:r>
              <a:rPr lang="cs-CZ" sz="2000" dirty="0" smtClean="0">
                <a:solidFill>
                  <a:srgbClr val="000000"/>
                </a:solidFill>
              </a:rPr>
              <a:t>závazné osnovy</a:t>
            </a:r>
            <a:r>
              <a:rPr lang="cs-CZ" sz="2000" dirty="0" smtClean="0">
                <a:solidFill>
                  <a:srgbClr val="000000"/>
                </a:solidFill>
              </a:rPr>
              <a:t>)</a:t>
            </a:r>
            <a:endParaRPr lang="cs-CZ" sz="2000" dirty="0">
              <a:solidFill>
                <a:srgbClr val="000000"/>
              </a:solidFill>
            </a:endParaRPr>
          </a:p>
          <a:p>
            <a:pPr marL="285750" indent="-285750">
              <a:buFont typeface="Arial" panose="020B0604020202020204" pitchFamily="34" charset="0"/>
              <a:buChar char="•"/>
            </a:pPr>
            <a:r>
              <a:rPr lang="cs-CZ" sz="2000" dirty="0" smtClean="0">
                <a:solidFill>
                  <a:srgbClr val="000000"/>
                </a:solidFill>
              </a:rPr>
              <a:t>Povinná publicita: výdaje </a:t>
            </a:r>
            <a:r>
              <a:rPr lang="cs-CZ" sz="2000" dirty="0">
                <a:solidFill>
                  <a:srgbClr val="000000"/>
                </a:solidFill>
              </a:rPr>
              <a:t>na povinné informační a propagační </a:t>
            </a:r>
            <a:r>
              <a:rPr lang="cs-CZ" sz="2000" dirty="0" smtClean="0">
                <a:solidFill>
                  <a:srgbClr val="000000"/>
                </a:solidFill>
              </a:rPr>
              <a:t>nástroje</a:t>
            </a:r>
            <a:endParaRPr lang="cs-CZ" sz="2000" dirty="0">
              <a:solidFill>
                <a:srgbClr val="000000"/>
              </a:solidFill>
            </a:endParaRPr>
          </a:p>
          <a:p>
            <a:pPr marL="285750" indent="-285750">
              <a:buFont typeface="Arial" panose="020B0604020202020204" pitchFamily="34" charset="0"/>
              <a:buChar char="•"/>
            </a:pPr>
            <a:r>
              <a:rPr lang="cs-CZ" sz="2000" dirty="0">
                <a:solidFill>
                  <a:srgbClr val="000000"/>
                </a:solidFill>
              </a:rPr>
              <a:t>DPH </a:t>
            </a:r>
            <a:r>
              <a:rPr lang="cs-CZ" sz="2000" dirty="0" smtClean="0">
                <a:solidFill>
                  <a:srgbClr val="000000"/>
                </a:solidFill>
              </a:rPr>
              <a:t>pokud </a:t>
            </a:r>
            <a:r>
              <a:rPr lang="cs-CZ" sz="2000" dirty="0">
                <a:solidFill>
                  <a:srgbClr val="000000"/>
                </a:solidFill>
              </a:rPr>
              <a:t>je žadatel neplátce </a:t>
            </a:r>
            <a:r>
              <a:rPr lang="cs-CZ" sz="2000" dirty="0" smtClean="0">
                <a:solidFill>
                  <a:srgbClr val="000000"/>
                </a:solidFill>
              </a:rPr>
              <a:t>DPH</a:t>
            </a:r>
            <a:endParaRPr lang="cs-CZ" sz="2000" dirty="0">
              <a:solidFill>
                <a:srgbClr val="000000"/>
              </a:solidFill>
            </a:endParaRPr>
          </a:p>
          <a:p>
            <a:pPr lvl="0"/>
            <a:endParaRPr lang="cs-CZ" sz="2000" dirty="0">
              <a:solidFill>
                <a:srgbClr val="000000"/>
              </a:solidFill>
            </a:endParaRPr>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BEZPEČNOST DOPRAVY:</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40808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336550" y="-1341536"/>
            <a:ext cx="6521450" cy="3139321"/>
          </a:xfrm>
          <a:prstGeom prst="rect">
            <a:avLst/>
          </a:prstGeom>
        </p:spPr>
        <p:txBody>
          <a:bodyPr wrap="square">
            <a:spAutoFit/>
          </a:bodyPr>
          <a:lstStyle/>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p:txBody>
      </p:sp>
      <p:sp>
        <p:nvSpPr>
          <p:cNvPr id="4" name="Obdélník 3"/>
          <p:cNvSpPr/>
          <p:nvPr/>
        </p:nvSpPr>
        <p:spPr>
          <a:xfrm rot="10800000" flipH="1" flipV="1">
            <a:off x="323528" y="1508585"/>
            <a:ext cx="8471018" cy="5016758"/>
          </a:xfrm>
          <a:prstGeom prst="rect">
            <a:avLst/>
          </a:prstGeom>
        </p:spPr>
        <p:txBody>
          <a:bodyPr wrap="square">
            <a:spAutoFit/>
          </a:bodyPr>
          <a:lstStyle/>
          <a:p>
            <a:pPr lvl="0"/>
            <a:r>
              <a:rPr lang="cs-CZ" sz="2000" u="sng" dirty="0" smtClean="0">
                <a:solidFill>
                  <a:srgbClr val="000000"/>
                </a:solidFill>
              </a:rPr>
              <a:t>Nezpůsobilé </a:t>
            </a:r>
            <a:r>
              <a:rPr lang="cs-CZ" sz="2000" u="sng" dirty="0" smtClean="0">
                <a:solidFill>
                  <a:srgbClr val="000000"/>
                </a:solidFill>
              </a:rPr>
              <a:t>výdaje:</a:t>
            </a:r>
            <a:endParaRPr lang="cs-CZ" sz="2000" u="sng" dirty="0" smtClean="0">
              <a:solidFill>
                <a:srgbClr val="000000"/>
              </a:solidFill>
            </a:endParaRPr>
          </a:p>
          <a:p>
            <a:pPr marL="285750" indent="-285750">
              <a:buFont typeface="Arial" panose="020B0604020202020204" pitchFamily="34" charset="0"/>
              <a:buChar char="•"/>
            </a:pPr>
            <a:r>
              <a:rPr lang="cs-CZ" sz="2000" dirty="0" smtClean="0"/>
              <a:t>veškeré </a:t>
            </a:r>
            <a:r>
              <a:rPr lang="cs-CZ" sz="2000" dirty="0"/>
              <a:t>výdaje spojené s realizací části projektu, která zasahuje mimo území vymezené v integrované strategii CLLD, </a:t>
            </a:r>
            <a:endParaRPr lang="cs-CZ" sz="2000" dirty="0" smtClean="0"/>
          </a:p>
          <a:p>
            <a:pPr marL="285750" indent="-285750">
              <a:buFont typeface="Arial" panose="020B0604020202020204" pitchFamily="34" charset="0"/>
              <a:buChar char="•"/>
            </a:pPr>
            <a:r>
              <a:rPr lang="cs-CZ" sz="2000" b="1" dirty="0" smtClean="0"/>
              <a:t>výdaje </a:t>
            </a:r>
            <a:r>
              <a:rPr lang="cs-CZ" sz="2000" b="1" dirty="0"/>
              <a:t>na výstavbu, rekonstrukci nebo modernizaci, údržbu nebo opravu silnic a místních komunikací přístupných automobilové dopravě </a:t>
            </a:r>
            <a:r>
              <a:rPr lang="cs-CZ" sz="2000" dirty="0"/>
              <a:t>s výjimkou výdajů uvedených mezi způsobilými výdaji na hlavní a vedlejší aktivity projektu, </a:t>
            </a:r>
            <a:r>
              <a:rPr lang="cs-CZ" sz="2000" dirty="0" smtClean="0"/>
              <a:t> </a:t>
            </a:r>
          </a:p>
          <a:p>
            <a:pPr marL="285750" indent="-285750">
              <a:buFont typeface="Arial" panose="020B0604020202020204" pitchFamily="34" charset="0"/>
              <a:buChar char="•"/>
            </a:pPr>
            <a:r>
              <a:rPr lang="cs-CZ" sz="2000" b="1" dirty="0" smtClean="0"/>
              <a:t>výdaje </a:t>
            </a:r>
            <a:r>
              <a:rPr lang="cs-CZ" sz="2000" b="1" dirty="0"/>
              <a:t>na výstavbu, rekonstrukci nebo modernizaci polních a lesních cest, </a:t>
            </a:r>
            <a:endParaRPr lang="cs-CZ" sz="2000" b="1" dirty="0" smtClean="0"/>
          </a:p>
          <a:p>
            <a:pPr marL="285750" indent="-285750">
              <a:buFont typeface="Arial" panose="020B0604020202020204" pitchFamily="34" charset="0"/>
              <a:buChar char="•"/>
            </a:pPr>
            <a:r>
              <a:rPr lang="cs-CZ" sz="2000" dirty="0" smtClean="0"/>
              <a:t>výdaje </a:t>
            </a:r>
            <a:r>
              <a:rPr lang="cs-CZ" sz="2000" dirty="0"/>
              <a:t>na běžnou údržbu, souvislou údržbu a opravu pozemních komunikací včetně chodníků, </a:t>
            </a:r>
            <a:endParaRPr lang="cs-CZ" sz="2000" dirty="0" smtClean="0"/>
          </a:p>
          <a:p>
            <a:pPr marL="285750" indent="-285750">
              <a:buFont typeface="Arial" panose="020B0604020202020204" pitchFamily="34" charset="0"/>
              <a:buChar char="•"/>
            </a:pPr>
            <a:r>
              <a:rPr lang="cs-CZ" sz="2000" dirty="0" smtClean="0"/>
              <a:t>výdaje </a:t>
            </a:r>
            <a:r>
              <a:rPr lang="cs-CZ" sz="2000" dirty="0"/>
              <a:t>na práce zahrnuté do údržby mostů podle technických podmínek, včetně prací pro zajištění funkčního stavu mostu nebo propustku (údržba a opravy), </a:t>
            </a:r>
            <a:endParaRPr lang="cs-CZ" sz="2000" dirty="0" smtClean="0"/>
          </a:p>
          <a:p>
            <a:pPr marL="285750" indent="-285750">
              <a:buFont typeface="Arial" panose="020B0604020202020204" pitchFamily="34" charset="0"/>
              <a:buChar char="•"/>
            </a:pPr>
            <a:r>
              <a:rPr lang="cs-CZ" sz="2000" dirty="0" smtClean="0"/>
              <a:t>výdaje </a:t>
            </a:r>
            <a:r>
              <a:rPr lang="cs-CZ" sz="2000" dirty="0"/>
              <a:t>na realizaci nástupišť, přístřešků a čekáren železničních zastávek a zastávek vodní dopravy, </a:t>
            </a:r>
            <a:endParaRPr lang="cs-CZ" sz="2000" dirty="0" smtClean="0"/>
          </a:p>
          <a:p>
            <a:pPr marL="285750" indent="-285750">
              <a:buFont typeface="Arial" panose="020B0604020202020204" pitchFamily="34" charset="0"/>
              <a:buChar char="•"/>
            </a:pPr>
            <a:r>
              <a:rPr lang="cs-CZ" sz="2000" dirty="0" smtClean="0"/>
              <a:t>výdaje </a:t>
            </a:r>
            <a:r>
              <a:rPr lang="cs-CZ" sz="2000" dirty="0"/>
              <a:t>na bezbariérové úpravy vstupů do budov, </a:t>
            </a:r>
            <a:endParaRPr lang="cs-CZ" sz="2000" dirty="0" smtClean="0"/>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BEZPEČNOST DOPRAVY:</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79797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336550" y="-1341536"/>
            <a:ext cx="6521450" cy="3139321"/>
          </a:xfrm>
          <a:prstGeom prst="rect">
            <a:avLst/>
          </a:prstGeom>
        </p:spPr>
        <p:txBody>
          <a:bodyPr wrap="square">
            <a:spAutoFit/>
          </a:bodyPr>
          <a:lstStyle/>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p:txBody>
      </p:sp>
      <p:sp>
        <p:nvSpPr>
          <p:cNvPr id="4" name="Obdélník 3"/>
          <p:cNvSpPr/>
          <p:nvPr/>
        </p:nvSpPr>
        <p:spPr>
          <a:xfrm rot="10800000" flipH="1" flipV="1">
            <a:off x="327082" y="1437743"/>
            <a:ext cx="8471018" cy="1631216"/>
          </a:xfrm>
          <a:prstGeom prst="rect">
            <a:avLst/>
          </a:prstGeom>
        </p:spPr>
        <p:txBody>
          <a:bodyPr wrap="square">
            <a:spAutoFit/>
          </a:bodyPr>
          <a:lstStyle/>
          <a:p>
            <a:pPr marL="285750" indent="-285750">
              <a:buFont typeface="Arial" panose="020B0604020202020204" pitchFamily="34" charset="0"/>
              <a:buChar char="•"/>
            </a:pPr>
            <a:r>
              <a:rPr lang="pl-PL" sz="2000" b="1" dirty="0" smtClean="0"/>
              <a:t>výdaje </a:t>
            </a:r>
            <a:r>
              <a:rPr lang="pl-PL" sz="2000" b="1" dirty="0"/>
              <a:t>na realizaci parkovišť pro automobily</a:t>
            </a:r>
            <a:r>
              <a:rPr lang="pl-PL" sz="2000" dirty="0"/>
              <a:t>, </a:t>
            </a:r>
            <a:endParaRPr lang="pl-PL" sz="2000" dirty="0" smtClean="0"/>
          </a:p>
          <a:p>
            <a:pPr marL="285750" indent="-285750">
              <a:buFont typeface="Arial" panose="020B0604020202020204" pitchFamily="34" charset="0"/>
              <a:buChar char="•"/>
            </a:pPr>
            <a:r>
              <a:rPr lang="cs-CZ" sz="2000" dirty="0" smtClean="0"/>
              <a:t>výdaje </a:t>
            </a:r>
            <a:r>
              <a:rPr lang="cs-CZ" sz="2000" dirty="0"/>
              <a:t>na zřízení, provoz a odstranění zařízení staveniště, </a:t>
            </a:r>
            <a:endParaRPr lang="cs-CZ" sz="2000" dirty="0" smtClean="0"/>
          </a:p>
          <a:p>
            <a:pPr marL="285750" indent="-285750">
              <a:buFont typeface="Arial" panose="020B0604020202020204" pitchFamily="34" charset="0"/>
              <a:buChar char="•"/>
            </a:pPr>
            <a:r>
              <a:rPr lang="cs-CZ" sz="2000" dirty="0" smtClean="0"/>
              <a:t>výdaje </a:t>
            </a:r>
            <a:r>
              <a:rPr lang="cs-CZ" sz="2000" dirty="0"/>
              <a:t>na přípravu a zpracování žádosti o podporu, s výjimkou zpracování studie proveditelnosti, </a:t>
            </a:r>
            <a:endParaRPr lang="cs-CZ" sz="2000" dirty="0" smtClean="0"/>
          </a:p>
          <a:p>
            <a:pPr marL="285750" indent="-285750">
              <a:buFont typeface="Arial" panose="020B0604020202020204" pitchFamily="34" charset="0"/>
              <a:buChar char="•"/>
            </a:pPr>
            <a:r>
              <a:rPr lang="pl-PL" sz="2000" dirty="0" smtClean="0"/>
              <a:t>výdaje </a:t>
            </a:r>
            <a:r>
              <a:rPr lang="pl-PL" sz="2000" dirty="0"/>
              <a:t>spojené s řízením a administrací projektu, </a:t>
            </a:r>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BEZPEČNOST DOPRAVY:</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14382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323528" y="1484784"/>
            <a:ext cx="8247063" cy="4914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buNone/>
            </a:pPr>
            <a:r>
              <a:rPr lang="cs-CZ" sz="2000" b="1" dirty="0" smtClean="0">
                <a:latin typeface="+mn-lt"/>
              </a:rPr>
              <a:t>HLAVNÍ </a:t>
            </a:r>
            <a:r>
              <a:rPr lang="cs-CZ" sz="2000" b="1" dirty="0">
                <a:latin typeface="+mn-lt"/>
              </a:rPr>
              <a:t>AKTIVITY </a:t>
            </a:r>
            <a:r>
              <a:rPr lang="cs-CZ" sz="2000" dirty="0">
                <a:latin typeface="+mn-lt"/>
              </a:rPr>
              <a:t>nad 85% celkových nákladů projektu</a:t>
            </a:r>
          </a:p>
          <a:p>
            <a:pPr marL="342900" indent="-342900"/>
            <a:r>
              <a:rPr lang="cs-CZ" sz="2000" dirty="0" smtClean="0">
                <a:latin typeface="+mn-lt"/>
              </a:rPr>
              <a:t>Rekonstrukce, modernizace a výstavba</a:t>
            </a:r>
          </a:p>
          <a:p>
            <a:pPr marL="112713" lvl="1" indent="0">
              <a:buNone/>
            </a:pPr>
            <a:r>
              <a:rPr lang="cs-CZ" sz="2000" dirty="0" smtClean="0">
                <a:latin typeface="+mn-lt"/>
              </a:rPr>
              <a:t>- samostatných stezek sloužících k dopravě do zaměstnání, škol a za službami</a:t>
            </a:r>
          </a:p>
          <a:p>
            <a:pPr marL="112713" lvl="1" indent="0">
              <a:buNone/>
            </a:pPr>
            <a:r>
              <a:rPr lang="cs-CZ" sz="2000" dirty="0" smtClean="0">
                <a:latin typeface="+mn-lt"/>
              </a:rPr>
              <a:t>- jízdních pruhů, společných pásů s chodci v přidruženém prostoru silnic a místních komunikací, stojany, boxy, zábradlí, mostky</a:t>
            </a:r>
          </a:p>
          <a:p>
            <a:pPr marL="342900" indent="-342900"/>
            <a:r>
              <a:rPr lang="cs-CZ" sz="2000" dirty="0" smtClean="0">
                <a:latin typeface="+mn-lt"/>
              </a:rPr>
              <a:t>Úprava a realizace liniových opatření pro cyklisty – piktogramy, dopravní značení</a:t>
            </a:r>
          </a:p>
          <a:p>
            <a:pPr marL="342900" indent="-342900"/>
            <a:r>
              <a:rPr lang="cs-CZ" sz="2000" dirty="0" smtClean="0">
                <a:latin typeface="+mn-lt"/>
              </a:rPr>
              <a:t>Realizace </a:t>
            </a:r>
            <a:r>
              <a:rPr lang="cs-CZ" sz="2000" dirty="0">
                <a:latin typeface="+mn-lt"/>
              </a:rPr>
              <a:t>související doprovodné infrastruktury pro cyklisty </a:t>
            </a:r>
            <a:r>
              <a:rPr lang="cs-CZ" sz="2000" dirty="0" smtClean="0">
                <a:latin typeface="+mn-lt"/>
              </a:rPr>
              <a:t>stojany </a:t>
            </a:r>
            <a:r>
              <a:rPr lang="cs-CZ" sz="2000" dirty="0">
                <a:latin typeface="+mn-lt"/>
              </a:rPr>
              <a:t>na jízdní </a:t>
            </a:r>
            <a:r>
              <a:rPr lang="cs-CZ" sz="2000" dirty="0" smtClean="0">
                <a:latin typeface="+mn-lt"/>
              </a:rPr>
              <a:t>kola, výsadba </a:t>
            </a:r>
            <a:r>
              <a:rPr lang="cs-CZ" sz="2000" dirty="0">
                <a:latin typeface="+mn-lt"/>
              </a:rPr>
              <a:t>doprovodné </a:t>
            </a:r>
            <a:r>
              <a:rPr lang="cs-CZ" sz="2000" dirty="0" smtClean="0">
                <a:latin typeface="+mn-lt"/>
              </a:rPr>
              <a:t>zeleně, veřejné </a:t>
            </a:r>
            <a:r>
              <a:rPr lang="cs-CZ" sz="2000" dirty="0">
                <a:latin typeface="+mn-lt"/>
              </a:rPr>
              <a:t>osvětlení, prvky inteligentních dopravních </a:t>
            </a:r>
            <a:r>
              <a:rPr lang="cs-CZ" sz="2000" dirty="0" smtClean="0">
                <a:latin typeface="+mn-lt"/>
              </a:rPr>
              <a:t>systémů </a:t>
            </a:r>
            <a:endParaRPr lang="cs-CZ" sz="2000" dirty="0">
              <a:latin typeface="+mn-lt"/>
            </a:endParaRPr>
          </a:p>
          <a:p>
            <a:pPr lvl="0">
              <a:lnSpc>
                <a:spcPct val="100000"/>
              </a:lnSpc>
              <a:spcBef>
                <a:spcPts val="0"/>
              </a:spcBef>
              <a:buNone/>
            </a:pPr>
            <a:endParaRPr lang="cs-CZ" sz="2000" b="1" dirty="0" smtClean="0">
              <a:solidFill>
                <a:prstClr val="black"/>
              </a:solidFill>
              <a:latin typeface="+mn-lt"/>
            </a:endParaRPr>
          </a:p>
          <a:p>
            <a:pPr lvl="0">
              <a:lnSpc>
                <a:spcPct val="100000"/>
              </a:lnSpc>
              <a:spcBef>
                <a:spcPts val="0"/>
              </a:spcBef>
              <a:buNone/>
            </a:pPr>
            <a:r>
              <a:rPr lang="cs-CZ" sz="2000" b="1" dirty="0" smtClean="0">
                <a:solidFill>
                  <a:prstClr val="black"/>
                </a:solidFill>
                <a:latin typeface="+mn-lt"/>
              </a:rPr>
              <a:t>VEDLEJŠÍ </a:t>
            </a:r>
            <a:r>
              <a:rPr lang="cs-CZ" sz="2000" b="1" dirty="0">
                <a:solidFill>
                  <a:prstClr val="black"/>
                </a:solidFill>
                <a:latin typeface="+mn-lt"/>
              </a:rPr>
              <a:t>AKTIVITY</a:t>
            </a:r>
            <a:r>
              <a:rPr lang="cs-CZ" sz="2000" dirty="0">
                <a:solidFill>
                  <a:prstClr val="black"/>
                </a:solidFill>
                <a:latin typeface="+mn-lt"/>
              </a:rPr>
              <a:t> do 15% celkových nákladů projektu</a:t>
            </a:r>
          </a:p>
          <a:p>
            <a:pPr lvl="0">
              <a:lnSpc>
                <a:spcPct val="100000"/>
              </a:lnSpc>
              <a:spcBef>
                <a:spcPts val="0"/>
              </a:spcBef>
              <a:buNone/>
            </a:pPr>
            <a:r>
              <a:rPr lang="cs-CZ" sz="2000" dirty="0">
                <a:solidFill>
                  <a:srgbClr val="000000"/>
                </a:solidFill>
                <a:latin typeface="+mn-lt"/>
              </a:rPr>
              <a:t>realizace stavbou vyvolaných investic, zpracování projektových dokumentací, zpracování studie proveditelnosti, výkup nemovitostí podmiňujících výstavbu, </a:t>
            </a:r>
            <a:r>
              <a:rPr lang="cs-CZ" sz="2000" dirty="0">
                <a:solidFill>
                  <a:prstClr val="black"/>
                </a:solidFill>
                <a:latin typeface="+mn-lt"/>
              </a:rPr>
              <a:t>provádění inženýrské činnosti ve výstavbě, povinná publicita. </a:t>
            </a:r>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CYKLODOPRAVA:</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29158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12566" y="1515299"/>
            <a:ext cx="8596294" cy="5016758"/>
          </a:xfrm>
          <a:prstGeom prst="rect">
            <a:avLst/>
          </a:prstGeom>
        </p:spPr>
        <p:txBody>
          <a:bodyPr wrap="square">
            <a:spAutoFit/>
          </a:bodyPr>
          <a:lstStyle/>
          <a:p>
            <a:r>
              <a:rPr lang="pl-PL" sz="2000" u="sng" dirty="0">
                <a:solidFill>
                  <a:srgbClr val="000000"/>
                </a:solidFill>
              </a:rPr>
              <a:t>Způsobilé výdaje na hlavní aktivity </a:t>
            </a:r>
            <a:r>
              <a:rPr lang="pl-PL" sz="2000" u="sng" dirty="0" smtClean="0">
                <a:solidFill>
                  <a:srgbClr val="000000"/>
                </a:solidFill>
              </a:rPr>
              <a:t>projektu:</a:t>
            </a:r>
            <a:endParaRPr lang="pl-PL" sz="2000" u="sng" dirty="0" smtClean="0">
              <a:solidFill>
                <a:srgbClr val="000000"/>
              </a:solidFill>
            </a:endParaRPr>
          </a:p>
          <a:p>
            <a:pPr marL="285750" indent="-285750">
              <a:buFont typeface="Arial" panose="020B0604020202020204" pitchFamily="34" charset="0"/>
              <a:buChar char="•"/>
            </a:pPr>
            <a:r>
              <a:rPr lang="cs-CZ" sz="2000" dirty="0" smtClean="0"/>
              <a:t>výdaje </a:t>
            </a:r>
            <a:r>
              <a:rPr lang="cs-CZ" sz="2000" dirty="0"/>
              <a:t>na realizaci samostatných stezek pro cyklisty, stezek pro cyklisty a chodce, jízdních pruhů pro cyklisty nebo společných pásů pro cyklisty a chodce v přidruženém prostoru silnic a místních komunikací včetně všech konstrukčních vrstev a opatření pro osoby s omezenou schopností pohybu a orientace, </a:t>
            </a:r>
            <a:endParaRPr lang="cs-CZ" sz="2000" dirty="0" smtClean="0"/>
          </a:p>
          <a:p>
            <a:pPr marL="285750" indent="-285750">
              <a:buFont typeface="Arial" panose="020B0604020202020204" pitchFamily="34" charset="0"/>
              <a:buChar char="•"/>
            </a:pPr>
            <a:r>
              <a:rPr lang="cs-CZ" sz="2000" dirty="0" smtClean="0"/>
              <a:t>výdaje </a:t>
            </a:r>
            <a:r>
              <a:rPr lang="cs-CZ" sz="2000" dirty="0"/>
              <a:t>související s komunikací pro cyklisty: </a:t>
            </a:r>
            <a:r>
              <a:rPr lang="cs-CZ" sz="2000" dirty="0" smtClean="0"/>
              <a:t>volně </a:t>
            </a:r>
            <a:r>
              <a:rPr lang="cs-CZ" sz="2000" dirty="0"/>
              <a:t>dostupné pevné stojany a uzamykatelných boxů na jízdní kola, detekce jejich obsazenosti, jejich zastřešení, osvětlení a přímé napojení na komunikaci pro cyklisty, </a:t>
            </a:r>
            <a:r>
              <a:rPr lang="cs-CZ" sz="2000" dirty="0" smtClean="0"/>
              <a:t>podchody</a:t>
            </a:r>
            <a:r>
              <a:rPr lang="cs-CZ" sz="2000" dirty="0"/>
              <a:t>, lávky, části mostních objektů a propustků, na kterých je komunikace pro cyklisty vedena, </a:t>
            </a:r>
            <a:r>
              <a:rPr lang="cs-CZ" sz="2000" dirty="0" smtClean="0"/>
              <a:t>opěrné </a:t>
            </a:r>
            <a:r>
              <a:rPr lang="cs-CZ" sz="2000" dirty="0"/>
              <a:t>zdi, násypy, svahy a příkopy, </a:t>
            </a:r>
            <a:r>
              <a:rPr lang="cs-CZ" sz="2000" dirty="0" smtClean="0"/>
              <a:t> přejezdy </a:t>
            </a:r>
            <a:r>
              <a:rPr lang="cs-CZ" sz="2000" dirty="0"/>
              <a:t>pro cyklisty, místa pro přecházení a přechody pro chodce, jejich nasvětlení a ochranné ostrůvky, </a:t>
            </a:r>
            <a:r>
              <a:rPr lang="cs-CZ" sz="2000" dirty="0" smtClean="0"/>
              <a:t>pásy </a:t>
            </a:r>
            <a:r>
              <a:rPr lang="cs-CZ" sz="2000" dirty="0"/>
              <a:t>pro chodce umístěné podél jízdních pruhů pro cyklisty v přidruženém prostoru silnic a místních komunikací, </a:t>
            </a:r>
            <a:r>
              <a:rPr lang="cs-CZ" sz="2000" dirty="0" smtClean="0"/>
              <a:t>zábradlí </a:t>
            </a:r>
            <a:r>
              <a:rPr lang="cs-CZ" sz="2000" dirty="0"/>
              <a:t>na mostech a zábradlí jako bezpečnostní opatření, </a:t>
            </a:r>
            <a:r>
              <a:rPr lang="cs-CZ" sz="2000" dirty="0" smtClean="0"/>
              <a:t>svislé </a:t>
            </a:r>
            <a:r>
              <a:rPr lang="cs-CZ" sz="2000" dirty="0"/>
              <a:t>a vodorovné dopravní značení včetně zvýrazňujících prvků, </a:t>
            </a:r>
            <a:r>
              <a:rPr lang="cs-CZ" sz="2000" dirty="0"/>
              <a:t>světelné signalizační zařízení řídící </a:t>
            </a:r>
            <a:r>
              <a:rPr lang="cs-CZ" sz="2000" dirty="0" smtClean="0"/>
              <a:t>provoz</a:t>
            </a:r>
            <a:endParaRPr lang="cs-CZ" sz="2000" dirty="0"/>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CYKLODOPRAVA:</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9296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Program  </a:t>
            </a:r>
            <a:r>
              <a:rPr lang="cs-CZ" altLang="cs-CZ" sz="3200" cap="all" dirty="0" smtClean="0">
                <a:solidFill>
                  <a:prstClr val="black"/>
                </a:solidFill>
                <a:latin typeface="+mn-lt"/>
              </a:rPr>
              <a:t>ŠKOLENÍ:</a:t>
            </a:r>
            <a:endParaRPr lang="cs-CZ" altLang="cs-CZ" sz="3200" cap="all" dirty="0" smtClean="0">
              <a:solidFill>
                <a:prstClr val="black"/>
              </a:solidFill>
              <a:latin typeface="+mn-lt"/>
            </a:endParaRPr>
          </a:p>
        </p:txBody>
      </p:sp>
      <p:sp>
        <p:nvSpPr>
          <p:cNvPr id="4104" name="TextovéPole 10"/>
          <p:cNvSpPr txBox="1">
            <a:spLocks noChangeArrowheads="1"/>
          </p:cNvSpPr>
          <p:nvPr/>
        </p:nvSpPr>
        <p:spPr bwMode="auto">
          <a:xfrm>
            <a:off x="271661" y="1700808"/>
            <a:ext cx="8332787" cy="2643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20000"/>
              </a:lnSpc>
              <a:spcBef>
                <a:spcPct val="0"/>
              </a:spcBef>
            </a:pPr>
            <a:r>
              <a:rPr lang="cs-CZ" altLang="cs-CZ" dirty="0">
                <a:latin typeface="+mn-lt"/>
                <a:cs typeface="Arial" pitchFamily="34" charset="0"/>
              </a:rPr>
              <a:t>o</a:t>
            </a:r>
            <a:r>
              <a:rPr lang="cs-CZ" altLang="cs-CZ" dirty="0" smtClean="0">
                <a:latin typeface="+mn-lt"/>
                <a:cs typeface="Arial" pitchFamily="34" charset="0"/>
              </a:rPr>
              <a:t>becné informace</a:t>
            </a:r>
            <a:endParaRPr lang="cs-CZ" altLang="cs-CZ" dirty="0" smtClean="0">
              <a:latin typeface="+mn-lt"/>
              <a:cs typeface="Arial" pitchFamily="34" charset="0"/>
            </a:endParaRPr>
          </a:p>
          <a:p>
            <a:pPr>
              <a:lnSpc>
                <a:spcPct val="120000"/>
              </a:lnSpc>
              <a:spcBef>
                <a:spcPct val="0"/>
              </a:spcBef>
            </a:pPr>
            <a:r>
              <a:rPr lang="cs-CZ" altLang="cs-CZ" dirty="0" smtClean="0">
                <a:latin typeface="+mn-lt"/>
                <a:cs typeface="Arial" pitchFamily="34" charset="0"/>
              </a:rPr>
              <a:t>výzva </a:t>
            </a:r>
            <a:r>
              <a:rPr lang="cs-CZ" altLang="cs-CZ" dirty="0">
                <a:latin typeface="+mn-lt"/>
                <a:cs typeface="Arial" pitchFamily="34" charset="0"/>
              </a:rPr>
              <a:t>Ekologická a bezpečná doprava </a:t>
            </a:r>
            <a:r>
              <a:rPr lang="cs-CZ" altLang="cs-CZ" dirty="0" smtClean="0">
                <a:latin typeface="+mn-lt"/>
                <a:cs typeface="Arial" pitchFamily="34" charset="0"/>
              </a:rPr>
              <a:t>IV. </a:t>
            </a:r>
            <a:endParaRPr lang="cs-CZ" altLang="cs-CZ" dirty="0" smtClean="0">
              <a:latin typeface="+mn-lt"/>
              <a:cs typeface="Arial" pitchFamily="34" charset="0"/>
            </a:endParaRPr>
          </a:p>
          <a:p>
            <a:pPr>
              <a:lnSpc>
                <a:spcPct val="120000"/>
              </a:lnSpc>
              <a:spcBef>
                <a:spcPct val="0"/>
              </a:spcBef>
            </a:pPr>
            <a:r>
              <a:rPr lang="cs-CZ" altLang="cs-CZ" dirty="0" smtClean="0">
                <a:latin typeface="+mn-lt"/>
                <a:cs typeface="Arial" pitchFamily="34" charset="0"/>
              </a:rPr>
              <a:t>výzva </a:t>
            </a:r>
            <a:r>
              <a:rPr lang="cs-CZ" altLang="cs-CZ" dirty="0">
                <a:latin typeface="+mn-lt"/>
                <a:cs typeface="Arial" pitchFamily="34" charset="0"/>
              </a:rPr>
              <a:t>Výchova a vzdělávání – investice </a:t>
            </a:r>
            <a:r>
              <a:rPr lang="cs-CZ" altLang="cs-CZ" dirty="0" smtClean="0">
                <a:latin typeface="+mn-lt"/>
                <a:cs typeface="Arial" pitchFamily="34" charset="0"/>
              </a:rPr>
              <a:t>IV.</a:t>
            </a:r>
            <a:endParaRPr lang="cs-CZ" altLang="cs-CZ" dirty="0">
              <a:latin typeface="+mn-lt"/>
              <a:cs typeface="Arial" pitchFamily="34" charset="0"/>
            </a:endParaRPr>
          </a:p>
          <a:p>
            <a:pPr>
              <a:lnSpc>
                <a:spcPct val="120000"/>
              </a:lnSpc>
              <a:spcBef>
                <a:spcPct val="0"/>
              </a:spcBef>
            </a:pPr>
            <a:r>
              <a:rPr lang="cs-CZ" altLang="cs-CZ" dirty="0" smtClean="0">
                <a:latin typeface="+mn-lt"/>
                <a:cs typeface="Arial" pitchFamily="34" charset="0"/>
              </a:rPr>
              <a:t>výzva </a:t>
            </a:r>
            <a:r>
              <a:rPr lang="cs-CZ" altLang="cs-CZ" dirty="0">
                <a:latin typeface="+mn-lt"/>
                <a:cs typeface="Arial" pitchFamily="34" charset="0"/>
              </a:rPr>
              <a:t>Sociální služby a komunity – investice </a:t>
            </a:r>
            <a:r>
              <a:rPr lang="cs-CZ" altLang="cs-CZ" dirty="0" smtClean="0">
                <a:latin typeface="+mn-lt"/>
                <a:cs typeface="Arial" pitchFamily="34" charset="0"/>
              </a:rPr>
              <a:t>IV.</a:t>
            </a:r>
            <a:endParaRPr lang="cs-CZ" altLang="cs-CZ" dirty="0">
              <a:latin typeface="+mn-lt"/>
              <a:cs typeface="Arial" pitchFamily="34" charset="0"/>
            </a:endParaRPr>
          </a:p>
          <a:p>
            <a:pPr>
              <a:lnSpc>
                <a:spcPct val="120000"/>
              </a:lnSpc>
              <a:spcBef>
                <a:spcPct val="0"/>
              </a:spcBef>
            </a:pPr>
            <a:r>
              <a:rPr lang="cs-CZ" altLang="cs-CZ" dirty="0" smtClean="0">
                <a:latin typeface="+mn-lt"/>
                <a:cs typeface="Arial" pitchFamily="34" charset="0"/>
              </a:rPr>
              <a:t>výzva  </a:t>
            </a:r>
            <a:r>
              <a:rPr lang="cs-CZ" altLang="cs-CZ" dirty="0" smtClean="0">
                <a:latin typeface="+mn-lt"/>
                <a:cs typeface="Arial" pitchFamily="34" charset="0"/>
              </a:rPr>
              <a:t>Dokumenty územního rozvoje </a:t>
            </a:r>
            <a:r>
              <a:rPr lang="cs-CZ" altLang="cs-CZ" dirty="0" smtClean="0">
                <a:latin typeface="+mn-lt"/>
                <a:cs typeface="Arial" pitchFamily="34" charset="0"/>
              </a:rPr>
              <a:t>III.</a:t>
            </a:r>
            <a:endParaRPr lang="cs-CZ" altLang="cs-CZ" dirty="0" smtClean="0">
              <a:latin typeface="+mn-lt"/>
              <a:cs typeface="Arial" pitchFamily="34" charset="0"/>
            </a:endParaRPr>
          </a:p>
        </p:txBody>
      </p:sp>
      <p:sp>
        <p:nvSpPr>
          <p:cNvPr id="2" name="Obdélník 1"/>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4" name="Přímá spojnice 3"/>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07136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496946" y="1412776"/>
            <a:ext cx="8411914" cy="3170099"/>
          </a:xfrm>
          <a:prstGeom prst="rect">
            <a:avLst/>
          </a:prstGeom>
        </p:spPr>
        <p:txBody>
          <a:bodyPr wrap="square">
            <a:spAutoFit/>
          </a:bodyPr>
          <a:lstStyle/>
          <a:p>
            <a:r>
              <a:rPr lang="cs-CZ" sz="2000" dirty="0" smtClean="0"/>
              <a:t>samostatného </a:t>
            </a:r>
            <a:r>
              <a:rPr lang="cs-CZ" sz="2000" dirty="0"/>
              <a:t>přejezdu pro cyklisty nebo samostatného přechodu pro chodce s přejezdem pro cyklisty, </a:t>
            </a:r>
            <a:r>
              <a:rPr lang="cs-CZ" sz="2000" dirty="0" smtClean="0"/>
              <a:t>dešťové </a:t>
            </a:r>
            <a:r>
              <a:rPr lang="cs-CZ" sz="2000" dirty="0"/>
              <a:t>vpusti, šachty a přípojky k odvodu vod z povrchu komunikace do kanalizace, </a:t>
            </a:r>
            <a:r>
              <a:rPr lang="cs-CZ" sz="2000" dirty="0" smtClean="0"/>
              <a:t>vegetační </a:t>
            </a:r>
            <a:r>
              <a:rPr lang="cs-CZ" sz="2000" dirty="0"/>
              <a:t>úpravy nezpevněných pozemků dotčených stavbou, </a:t>
            </a:r>
            <a:r>
              <a:rPr lang="cs-CZ" sz="2000" dirty="0" smtClean="0"/>
              <a:t>veřejné </a:t>
            </a:r>
            <a:r>
              <a:rPr lang="cs-CZ" sz="2000" dirty="0"/>
              <a:t>osvětlení komunikace pro cyklisty a hlavního dopravního prostoru pozemní komunikace v zastavěném území obce, </a:t>
            </a:r>
            <a:r>
              <a:rPr lang="cs-CZ" sz="2000" dirty="0" smtClean="0"/>
              <a:t>bezpečnostní </a:t>
            </a:r>
            <a:r>
              <a:rPr lang="cs-CZ" sz="2000" dirty="0"/>
              <a:t>opatření realizovaná na silnici, místní komunikaci nebo dráze (vychýlení jízdního pruhu, zúžení komunikace, zvýšení protismykových vlastností krytu vozovky, zvýrazňující dopravní značení, dopravní zařízení a optické prvky, svodidla v nebezpečných úsecích, prvky aktivní bezpečnosti v blízkosti přejezdů pro cyklisty a související telematika), </a:t>
            </a:r>
            <a:r>
              <a:rPr lang="pl-PL" sz="2000" b="1" dirty="0" smtClean="0">
                <a:solidFill>
                  <a:srgbClr val="000000"/>
                </a:solidFill>
              </a:rPr>
              <a:t> </a:t>
            </a:r>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CYKLODOPRAVA:</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128187" y="4509120"/>
            <a:ext cx="8602122" cy="2246769"/>
          </a:xfrm>
          <a:prstGeom prst="rect">
            <a:avLst/>
          </a:prstGeom>
        </p:spPr>
        <p:txBody>
          <a:bodyPr wrap="square">
            <a:spAutoFit/>
          </a:bodyPr>
          <a:lstStyle/>
          <a:p>
            <a:pPr marL="342900" indent="-342900">
              <a:buFont typeface="Arial" panose="020B0604020202020204" pitchFamily="34" charset="0"/>
              <a:buChar char="•"/>
            </a:pPr>
            <a:r>
              <a:rPr lang="cs-CZ" sz="2000" dirty="0"/>
              <a:t>další související výdaje: příprava staveniště, demolice objektů podmiňujících výstavbu, </a:t>
            </a:r>
            <a:r>
              <a:rPr lang="pl-PL" sz="2000" dirty="0"/>
              <a:t>manipulace s kulturními vrstvami zeminy, </a:t>
            </a:r>
            <a:r>
              <a:rPr lang="cs-CZ" sz="2000" dirty="0"/>
              <a:t>rekultivace ploch původně zastavěných pozemků, výdaje na realizaci svislého a vodorovného dopravního značení vyhrazených jízdních pruhů pro cyklisty, piktogramových koridorů pro cyklisty, vyhrazených jízdních pruhů pro autobusy a jízdní kola v hlavním dopravním prostoru silnic a místních komunikací a na související úpravu svislého a vodorovného dopravního značení těchto pozemních </a:t>
            </a:r>
            <a:r>
              <a:rPr lang="cs-CZ" sz="2000" dirty="0" smtClean="0"/>
              <a:t>komunikací</a:t>
            </a:r>
            <a:r>
              <a:rPr lang="cs-CZ" sz="2000" dirty="0"/>
              <a:t>.</a:t>
            </a:r>
            <a:endParaRPr lang="pl-PL" sz="2000" b="1" dirty="0">
              <a:solidFill>
                <a:srgbClr val="000000"/>
              </a:solidFill>
            </a:endParaRPr>
          </a:p>
        </p:txBody>
      </p:sp>
    </p:spTree>
    <p:extLst>
      <p:ext uri="{BB962C8B-B14F-4D97-AF65-F5344CB8AC3E}">
        <p14:creationId xmlns:p14="http://schemas.microsoft.com/office/powerpoint/2010/main" val="20548336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271661" y="1515299"/>
            <a:ext cx="8411914" cy="5016758"/>
          </a:xfrm>
          <a:prstGeom prst="rect">
            <a:avLst/>
          </a:prstGeom>
        </p:spPr>
        <p:txBody>
          <a:bodyPr wrap="square">
            <a:spAutoFit/>
          </a:bodyPr>
          <a:lstStyle/>
          <a:p>
            <a:r>
              <a:rPr lang="cs-CZ" sz="2000" dirty="0" smtClean="0">
                <a:solidFill>
                  <a:prstClr val="black"/>
                </a:solidFill>
              </a:rPr>
              <a:t>Musí </a:t>
            </a:r>
            <a:r>
              <a:rPr lang="cs-CZ" sz="2000" dirty="0">
                <a:solidFill>
                  <a:prstClr val="black"/>
                </a:solidFill>
              </a:rPr>
              <a:t>být součástí položkového rozpočtu stavby podle předložené projektové dokumentace; projektová dokumentace musí všechny položky zahrnovat v rámci stavebních objektů nebo provozních souborů stavby; příjemce bude se žádostí o platbu předkládat přehled čerpání z jednotlivých položek rozpočtu stavby. </a:t>
            </a:r>
            <a:endParaRPr lang="cs-CZ" sz="2000" dirty="0" smtClean="0">
              <a:solidFill>
                <a:prstClr val="black"/>
              </a:solidFill>
            </a:endParaRPr>
          </a:p>
          <a:p>
            <a:endParaRPr lang="cs-CZ" sz="2000" b="1" dirty="0" smtClean="0"/>
          </a:p>
          <a:p>
            <a:r>
              <a:rPr lang="cs-CZ" sz="2000" b="1" dirty="0" smtClean="0"/>
              <a:t>Způsobilé </a:t>
            </a:r>
            <a:r>
              <a:rPr lang="cs-CZ" sz="2000" b="1" dirty="0"/>
              <a:t>výdaje na vedlejší aktivity projektu </a:t>
            </a:r>
            <a:endParaRPr lang="cs-CZ" sz="2000" dirty="0"/>
          </a:p>
          <a:p>
            <a:pPr marL="285750" indent="-285750">
              <a:buFont typeface="Arial" panose="020B0604020202020204" pitchFamily="34" charset="0"/>
              <a:buChar char="•"/>
            </a:pPr>
            <a:r>
              <a:rPr lang="cs-CZ" sz="2000" u="sng" dirty="0"/>
              <a:t>výdaje související s komunikací pro cyklisty</a:t>
            </a:r>
            <a:r>
              <a:rPr lang="cs-CZ" sz="2000" dirty="0"/>
              <a:t>: odpočívadla a jejich vybavení lavičkami, stolky, osvětlením, informačními tabulemi a přístřešky, připojení sousedních nemovitostí maximálně v délce odpovídající šířce komunikace pro pěší souběžné s komunikací pro cyklisty, </a:t>
            </a:r>
          </a:p>
          <a:p>
            <a:pPr marL="285750" indent="-285750">
              <a:buFont typeface="Arial" panose="020B0604020202020204" pitchFamily="34" charset="0"/>
              <a:buChar char="•"/>
            </a:pPr>
            <a:r>
              <a:rPr lang="cs-CZ" sz="2000" u="sng" dirty="0"/>
              <a:t>výdaje na stavbou vyvolané investice</a:t>
            </a:r>
            <a:r>
              <a:rPr lang="cs-CZ" sz="2000" dirty="0"/>
              <a:t>: stavbou vyvolané ostatní úpravy a přeložky stávajících pozemních komunikací a připojení sousedních nemovitostí, stavbou vyvolané ostatní úpravy a přeložky stávajících inženýrských sítí, drážních objektů a oplocení, provizorní komunikace a lávky pro pěší a cyklisty a přechodné dopravní značení, </a:t>
            </a:r>
            <a:r>
              <a:rPr lang="pl-PL" sz="2000" b="1" dirty="0" smtClean="0">
                <a:solidFill>
                  <a:srgbClr val="000000"/>
                </a:solidFill>
              </a:rPr>
              <a:t> </a:t>
            </a:r>
            <a:endParaRPr lang="cs-CZ" sz="2000" dirty="0"/>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CYKLODOPRAVA:</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28933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12566" y="1412776"/>
            <a:ext cx="8596294" cy="5324535"/>
          </a:xfrm>
          <a:prstGeom prst="rect">
            <a:avLst/>
          </a:prstGeom>
        </p:spPr>
        <p:txBody>
          <a:bodyPr wrap="square">
            <a:spAutoFit/>
          </a:bodyPr>
          <a:lstStyle/>
          <a:p>
            <a:r>
              <a:rPr lang="cs-CZ" sz="2000" u="sng" dirty="0" smtClean="0"/>
              <a:t>Způsobilé </a:t>
            </a:r>
            <a:r>
              <a:rPr lang="cs-CZ" sz="2000" u="sng" dirty="0"/>
              <a:t>výdaje na vedlejší aktivity </a:t>
            </a:r>
            <a:r>
              <a:rPr lang="cs-CZ" sz="2000" u="sng" dirty="0" smtClean="0"/>
              <a:t>projektu</a:t>
            </a:r>
            <a:r>
              <a:rPr lang="cs-CZ" sz="2000" b="1" dirty="0"/>
              <a:t>:</a:t>
            </a:r>
            <a:endParaRPr lang="cs-CZ" sz="2000" dirty="0"/>
          </a:p>
          <a:p>
            <a:pPr marL="342900" indent="-342900">
              <a:buFont typeface="Arial" panose="020B0604020202020204" pitchFamily="34" charset="0"/>
              <a:buChar char="•"/>
            </a:pPr>
            <a:r>
              <a:rPr lang="cs-CZ" sz="2000" dirty="0"/>
              <a:t>výdaje související s komunikací pro cyklisty: odpočívadla a jejich vybavení lavičkami, stolky, osvětlením, informačními tabulemi a přístřešky, připojení sousedních nemovitostí maximálně v délce odpovídající šířce komunikace pro pěší souběžné s komunikací pro cyklisty, </a:t>
            </a:r>
          </a:p>
          <a:p>
            <a:pPr marL="342900" lvl="0" indent="-342900">
              <a:buFont typeface="Arial" panose="020B0604020202020204" pitchFamily="34" charset="0"/>
              <a:buChar char="•"/>
            </a:pPr>
            <a:r>
              <a:rPr lang="cs-CZ" sz="2000" dirty="0" smtClean="0"/>
              <a:t>výdaje na stavbou vyvolané investice: stavbou vyvolané ostatní úpravy a přeložky stávajících pozemních komunikací a připojení sousedních nemovitostí, stavbou vyvolané ostatní úpravy a přeložky stávajících inženýrských sítí, drážních objektů a oplocení, provizorní komunikace a lávky pro pěší a cyklisty a přechodné dopravní značení, </a:t>
            </a:r>
            <a:r>
              <a:rPr lang="cs-CZ" sz="2000" dirty="0"/>
              <a:t>výdaje na stavební úpravy a opravy hlavního dopravního prostoru silnic a místních komunikací v části vymezené upravovaným nebo realizovaným vodorovným dopravním značením vyhrazených jízdních pruhů pro cyklisty, piktogramových koridorů pro cyklisty a vyhrazených jízdních pruhů pro autobusy a jízdní kola,</a:t>
            </a:r>
            <a:endParaRPr lang="cs-CZ" sz="2000" dirty="0">
              <a:solidFill>
                <a:srgbClr val="000000"/>
              </a:solidFill>
            </a:endParaRPr>
          </a:p>
          <a:p>
            <a:pPr marL="342900" lvl="0" indent="-342900">
              <a:buFont typeface="Arial" panose="020B0604020202020204" pitchFamily="34" charset="0"/>
              <a:buChar char="•"/>
            </a:pPr>
            <a:r>
              <a:rPr lang="cs-CZ" sz="2000" dirty="0">
                <a:solidFill>
                  <a:srgbClr val="000000"/>
                </a:solidFill>
              </a:rPr>
              <a:t>Projektová dokumentace: výdaje na zpracování dokumentací v procesu EIA, dokumentace pro vydání územního rozhodnutí, dokumentace k oznámení o záměru v území, projektové dokumentace pro vydání stavebního povolení, </a:t>
            </a:r>
            <a:endParaRPr lang="cs-CZ" sz="2000" dirty="0"/>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CYKLODOPRAVA:</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2521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264542" y="3068960"/>
            <a:ext cx="8483922" cy="2246769"/>
          </a:xfrm>
          <a:prstGeom prst="rect">
            <a:avLst/>
          </a:prstGeom>
        </p:spPr>
        <p:txBody>
          <a:bodyPr wrap="square">
            <a:spAutoFit/>
          </a:bodyPr>
          <a:lstStyle/>
          <a:p>
            <a:pPr marL="285750" indent="-285750">
              <a:buFont typeface="Arial" panose="020B0604020202020204" pitchFamily="34" charset="0"/>
              <a:buChar char="•"/>
            </a:pPr>
            <a:r>
              <a:rPr lang="cs-CZ" sz="2000" dirty="0" smtClean="0">
                <a:solidFill>
                  <a:srgbClr val="000000"/>
                </a:solidFill>
              </a:rPr>
              <a:t>Zabezpečení </a:t>
            </a:r>
            <a:r>
              <a:rPr lang="cs-CZ" sz="2000" dirty="0">
                <a:solidFill>
                  <a:srgbClr val="000000"/>
                </a:solidFill>
              </a:rPr>
              <a:t>výstavby: technický dozor </a:t>
            </a:r>
            <a:r>
              <a:rPr lang="cs-CZ" sz="2000" dirty="0" smtClean="0">
                <a:solidFill>
                  <a:srgbClr val="000000"/>
                </a:solidFill>
              </a:rPr>
              <a:t>investora, </a:t>
            </a:r>
            <a:r>
              <a:rPr lang="cs-CZ" sz="2000" dirty="0">
                <a:solidFill>
                  <a:srgbClr val="000000"/>
                </a:solidFill>
              </a:rPr>
              <a:t>autorský </a:t>
            </a:r>
            <a:r>
              <a:rPr lang="cs-CZ" sz="2000" dirty="0" smtClean="0">
                <a:solidFill>
                  <a:srgbClr val="000000"/>
                </a:solidFill>
              </a:rPr>
              <a:t>dozor, </a:t>
            </a:r>
            <a:r>
              <a:rPr lang="cs-CZ" sz="2000" dirty="0">
                <a:solidFill>
                  <a:srgbClr val="000000"/>
                </a:solidFill>
              </a:rPr>
              <a:t>zajištění bezpečnosti a ochrany zdraví při </a:t>
            </a:r>
            <a:r>
              <a:rPr lang="cs-CZ" sz="2000" dirty="0" smtClean="0">
                <a:solidFill>
                  <a:srgbClr val="000000"/>
                </a:solidFill>
              </a:rPr>
              <a:t>práci, </a:t>
            </a:r>
            <a:r>
              <a:rPr lang="cs-CZ" sz="2000" dirty="0">
                <a:solidFill>
                  <a:srgbClr val="000000"/>
                </a:solidFill>
              </a:rPr>
              <a:t>geodetické práce, zkoušky materiálů a konstrukcí na staveništi, výdaje na </a:t>
            </a:r>
            <a:r>
              <a:rPr lang="cs-CZ" sz="2000" dirty="0" err="1">
                <a:solidFill>
                  <a:srgbClr val="000000"/>
                </a:solidFill>
              </a:rPr>
              <a:t>inženýring</a:t>
            </a:r>
            <a:r>
              <a:rPr lang="cs-CZ" sz="2000" dirty="0">
                <a:solidFill>
                  <a:srgbClr val="000000"/>
                </a:solidFill>
              </a:rPr>
              <a:t> </a:t>
            </a:r>
            <a:r>
              <a:rPr lang="cs-CZ" sz="2000" dirty="0" smtClean="0">
                <a:solidFill>
                  <a:srgbClr val="000000"/>
                </a:solidFill>
              </a:rPr>
              <a:t>projektu. </a:t>
            </a:r>
            <a:endParaRPr lang="cs-CZ" sz="2000" dirty="0">
              <a:solidFill>
                <a:srgbClr val="000000"/>
              </a:solidFill>
            </a:endParaRPr>
          </a:p>
          <a:p>
            <a:pPr marL="285750" indent="-285750">
              <a:buFont typeface="Arial" panose="020B0604020202020204" pitchFamily="34" charset="0"/>
              <a:buChar char="•"/>
            </a:pPr>
            <a:r>
              <a:rPr lang="cs-CZ" sz="2000" dirty="0">
                <a:solidFill>
                  <a:srgbClr val="000000"/>
                </a:solidFill>
              </a:rPr>
              <a:t>Pořízení služeb bezprostředně souvisejících s realizací projektu: výdaje na zpracování studie proveditelnosti (podle závazné osnovy). </a:t>
            </a:r>
          </a:p>
          <a:p>
            <a:pPr marL="285750" indent="-285750">
              <a:buFont typeface="Arial" panose="020B0604020202020204" pitchFamily="34" charset="0"/>
              <a:buChar char="•"/>
            </a:pPr>
            <a:r>
              <a:rPr lang="cs-CZ" sz="2000" dirty="0">
                <a:solidFill>
                  <a:srgbClr val="000000"/>
                </a:solidFill>
              </a:rPr>
              <a:t>Povinná publicita: výdaje na povinné informační a propagační nástroje</a:t>
            </a:r>
          </a:p>
          <a:p>
            <a:pPr marL="285750" indent="-285750">
              <a:buFont typeface="Arial" panose="020B0604020202020204" pitchFamily="34" charset="0"/>
              <a:buChar char="•"/>
            </a:pPr>
            <a:r>
              <a:rPr lang="cs-CZ" sz="2000" dirty="0">
                <a:solidFill>
                  <a:srgbClr val="000000"/>
                </a:solidFill>
              </a:rPr>
              <a:t>DPH pokud je žadatel neplátce </a:t>
            </a:r>
            <a:r>
              <a:rPr lang="cs-CZ" sz="2000" dirty="0" smtClean="0">
                <a:solidFill>
                  <a:srgbClr val="000000"/>
                </a:solidFill>
              </a:rPr>
              <a:t>DPH</a:t>
            </a:r>
            <a:r>
              <a:rPr lang="pl-PL" sz="2000" b="1" dirty="0" smtClean="0">
                <a:solidFill>
                  <a:srgbClr val="000000"/>
                </a:solidFill>
              </a:rPr>
              <a:t> </a:t>
            </a:r>
            <a:endParaRPr lang="cs-CZ" sz="2000" dirty="0"/>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CYKLODOPRAVA:</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5" name="Obdélník 4"/>
          <p:cNvSpPr/>
          <p:nvPr/>
        </p:nvSpPr>
        <p:spPr>
          <a:xfrm>
            <a:off x="539552" y="1515299"/>
            <a:ext cx="8136904" cy="1938992"/>
          </a:xfrm>
          <a:prstGeom prst="rect">
            <a:avLst/>
          </a:prstGeom>
        </p:spPr>
        <p:txBody>
          <a:bodyPr wrap="square">
            <a:spAutoFit/>
          </a:bodyPr>
          <a:lstStyle/>
          <a:p>
            <a:pPr lvl="0"/>
            <a:r>
              <a:rPr lang="cs-CZ" sz="2000" dirty="0">
                <a:solidFill>
                  <a:srgbClr val="000000"/>
                </a:solidFill>
              </a:rPr>
              <a:t>projektové dokumentace pro ohlášení stavby, projektové dokumentace pro provádění stavby, zadávací dokumentace stavby, realizační dokumentace stavby, dokumentace skutečného provedení stavby, dokumentace návrhu dopravního značení, souvisejících průzkumů, geodetických zaměření, studií a posouzení. </a:t>
            </a:r>
          </a:p>
          <a:p>
            <a:pPr marL="285750" indent="-285750">
              <a:buFont typeface="Arial" panose="020B0604020202020204" pitchFamily="34" charset="0"/>
              <a:buChar char="•"/>
            </a:pPr>
            <a:endParaRPr lang="cs-CZ" sz="2000" dirty="0"/>
          </a:p>
        </p:txBody>
      </p:sp>
    </p:spTree>
    <p:extLst>
      <p:ext uri="{BB962C8B-B14F-4D97-AF65-F5344CB8AC3E}">
        <p14:creationId xmlns:p14="http://schemas.microsoft.com/office/powerpoint/2010/main" val="42224021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251520" y="-1323528"/>
            <a:ext cx="6521450" cy="3139321"/>
          </a:xfrm>
          <a:prstGeom prst="rect">
            <a:avLst/>
          </a:prstGeom>
        </p:spPr>
        <p:txBody>
          <a:bodyPr wrap="square">
            <a:spAutoFit/>
          </a:bodyPr>
          <a:lstStyle/>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p:txBody>
      </p:sp>
      <p:sp>
        <p:nvSpPr>
          <p:cNvPr id="4" name="Obdélník 3"/>
          <p:cNvSpPr/>
          <p:nvPr/>
        </p:nvSpPr>
        <p:spPr>
          <a:xfrm rot="10800000" flipH="1" flipV="1">
            <a:off x="323528" y="1412776"/>
            <a:ext cx="8471018" cy="5324535"/>
          </a:xfrm>
          <a:prstGeom prst="rect">
            <a:avLst/>
          </a:prstGeom>
        </p:spPr>
        <p:txBody>
          <a:bodyPr wrap="square">
            <a:spAutoFit/>
          </a:bodyPr>
          <a:lstStyle/>
          <a:p>
            <a:pPr lvl="0"/>
            <a:r>
              <a:rPr lang="cs-CZ" sz="2000" u="sng" dirty="0" smtClean="0">
                <a:solidFill>
                  <a:srgbClr val="000000"/>
                </a:solidFill>
              </a:rPr>
              <a:t>Nezpůsobilé </a:t>
            </a:r>
            <a:r>
              <a:rPr lang="cs-CZ" sz="2000" u="sng" dirty="0" smtClean="0">
                <a:solidFill>
                  <a:srgbClr val="000000"/>
                </a:solidFill>
              </a:rPr>
              <a:t>výdaje:</a:t>
            </a:r>
            <a:endParaRPr lang="cs-CZ" sz="2000" b="1" dirty="0" smtClean="0">
              <a:solidFill>
                <a:srgbClr val="000000"/>
              </a:solidFill>
            </a:endParaRPr>
          </a:p>
          <a:p>
            <a:pPr marL="285750" indent="-285750">
              <a:buFont typeface="Arial" panose="020B0604020202020204" pitchFamily="34" charset="0"/>
              <a:buChar char="•"/>
            </a:pPr>
            <a:r>
              <a:rPr lang="cs-CZ" sz="2000" dirty="0" smtClean="0"/>
              <a:t>veškeré </a:t>
            </a:r>
            <a:r>
              <a:rPr lang="cs-CZ" sz="2000" dirty="0"/>
              <a:t>výdaje spojené s realizací části projektu, která zasahuje mimo území vymezené v integrované strategii CLLD, </a:t>
            </a:r>
            <a:endParaRPr lang="cs-CZ" sz="2000" dirty="0" smtClean="0"/>
          </a:p>
          <a:p>
            <a:pPr marL="285750" indent="-285750">
              <a:buFont typeface="Arial" panose="020B0604020202020204" pitchFamily="34" charset="0"/>
              <a:buChar char="•"/>
            </a:pPr>
            <a:r>
              <a:rPr lang="cs-CZ" sz="2000" dirty="0" smtClean="0"/>
              <a:t>výdaje </a:t>
            </a:r>
            <a:r>
              <a:rPr lang="cs-CZ" sz="2000" dirty="0"/>
              <a:t>na výstavbu, rekonstrukci nebo modernizaci, údržbu nebo opravu silnic a místních komunikací přístupných automobilové dopravě s výjimkou výdajů uvedených mezi způsobilými výdaji na hlavní a vedlejší aktivity projektu, </a:t>
            </a:r>
            <a:r>
              <a:rPr lang="cs-CZ" sz="2000" dirty="0" smtClean="0"/>
              <a:t> </a:t>
            </a:r>
          </a:p>
          <a:p>
            <a:pPr marL="285750" indent="-285750">
              <a:buFont typeface="Arial" panose="020B0604020202020204" pitchFamily="34" charset="0"/>
              <a:buChar char="•"/>
            </a:pPr>
            <a:r>
              <a:rPr lang="cs-CZ" sz="2000" dirty="0" smtClean="0"/>
              <a:t>výdaje </a:t>
            </a:r>
            <a:r>
              <a:rPr lang="cs-CZ" sz="2000" dirty="0"/>
              <a:t>na výstavbu, rekonstrukci nebo modernizaci polních a lesních cest, </a:t>
            </a:r>
            <a:endParaRPr lang="cs-CZ" sz="2000" dirty="0" smtClean="0"/>
          </a:p>
          <a:p>
            <a:pPr marL="285750" indent="-285750">
              <a:buFont typeface="Arial" panose="020B0604020202020204" pitchFamily="34" charset="0"/>
              <a:buChar char="•"/>
            </a:pPr>
            <a:r>
              <a:rPr lang="cs-CZ" sz="2000" dirty="0" smtClean="0"/>
              <a:t>výdaje </a:t>
            </a:r>
            <a:r>
              <a:rPr lang="cs-CZ" sz="2000" dirty="0"/>
              <a:t>na běžnou údržbu, souvislou údržbu a opravu pozemních komunikací včetně chodníků, </a:t>
            </a:r>
            <a:endParaRPr lang="cs-CZ" sz="2000" dirty="0" smtClean="0"/>
          </a:p>
          <a:p>
            <a:pPr marL="285750" indent="-285750">
              <a:buFont typeface="Arial" panose="020B0604020202020204" pitchFamily="34" charset="0"/>
              <a:buChar char="•"/>
            </a:pPr>
            <a:r>
              <a:rPr lang="cs-CZ" sz="2000" dirty="0" smtClean="0"/>
              <a:t>výdaje </a:t>
            </a:r>
            <a:r>
              <a:rPr lang="cs-CZ" sz="2000" dirty="0"/>
              <a:t>na práce zahrnuté do údržby mostů podle technických podmínek, včetně prací pro zajištění funkčního stavu mostu nebo propustku (údržba a opravy), </a:t>
            </a:r>
          </a:p>
          <a:p>
            <a:pPr marL="285750" indent="-285750">
              <a:buFont typeface="Arial" panose="020B0604020202020204" pitchFamily="34" charset="0"/>
              <a:buChar char="•"/>
            </a:pPr>
            <a:r>
              <a:rPr lang="cs-CZ" sz="2000" dirty="0" smtClean="0"/>
              <a:t>výdaje </a:t>
            </a:r>
            <a:r>
              <a:rPr lang="cs-CZ" sz="2000" dirty="0"/>
              <a:t>na realizaci úschoven, parkovacích domů a parkovacích věží pro jízdní kola a jiných zařízení ke zpoplatněnému parkování jízdních kol, </a:t>
            </a:r>
          </a:p>
          <a:p>
            <a:pPr marL="285750" indent="-285750">
              <a:buFont typeface="Arial" panose="020B0604020202020204" pitchFamily="34" charset="0"/>
              <a:buChar char="•"/>
            </a:pPr>
            <a:r>
              <a:rPr lang="cs-CZ" sz="2000" dirty="0" smtClean="0"/>
              <a:t>výdaje na realizaci nástupišť, přístřešků a čekáren železničních zastávek a zastávek vodní dopravy, </a:t>
            </a:r>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CYKLODOPRAVA:</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78283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251520" y="-1323528"/>
            <a:ext cx="6521450" cy="3139321"/>
          </a:xfrm>
          <a:prstGeom prst="rect">
            <a:avLst/>
          </a:prstGeom>
        </p:spPr>
        <p:txBody>
          <a:bodyPr wrap="square">
            <a:spAutoFit/>
          </a:bodyPr>
          <a:lstStyle/>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p:txBody>
      </p:sp>
      <p:sp>
        <p:nvSpPr>
          <p:cNvPr id="4" name="Obdélník 3"/>
          <p:cNvSpPr/>
          <p:nvPr/>
        </p:nvSpPr>
        <p:spPr>
          <a:xfrm rot="10800000" flipH="1" flipV="1">
            <a:off x="283014" y="1412776"/>
            <a:ext cx="8471018" cy="1631216"/>
          </a:xfrm>
          <a:prstGeom prst="rect">
            <a:avLst/>
          </a:prstGeom>
        </p:spPr>
        <p:txBody>
          <a:bodyPr wrap="square">
            <a:spAutoFit/>
          </a:bodyPr>
          <a:lstStyle/>
          <a:p>
            <a:pPr marL="285750" indent="-285750">
              <a:buFont typeface="Arial" panose="020B0604020202020204" pitchFamily="34" charset="0"/>
              <a:buChar char="•"/>
            </a:pPr>
            <a:r>
              <a:rPr lang="cs-CZ" sz="2000" dirty="0" smtClean="0"/>
              <a:t>výdaje na bezbariérové úpravy vstupů do budov, </a:t>
            </a:r>
          </a:p>
          <a:p>
            <a:pPr marL="285750" indent="-285750">
              <a:buFont typeface="Arial" panose="020B0604020202020204" pitchFamily="34" charset="0"/>
              <a:buChar char="•"/>
            </a:pPr>
            <a:r>
              <a:rPr lang="cs-CZ" sz="2000" dirty="0" smtClean="0"/>
              <a:t>výdaje na zřízení, provoz a odstranění zařízení staveniště, </a:t>
            </a:r>
          </a:p>
          <a:p>
            <a:pPr marL="285750" indent="-285750">
              <a:buFont typeface="Arial" panose="020B0604020202020204" pitchFamily="34" charset="0"/>
              <a:buChar char="•"/>
            </a:pPr>
            <a:r>
              <a:rPr lang="cs-CZ" sz="2000" dirty="0" smtClean="0"/>
              <a:t>výdaje na přípravu a zpracování žádosti o podporu, s výjimkou zpracování studie proveditelnosti, </a:t>
            </a:r>
          </a:p>
          <a:p>
            <a:pPr marL="285750" indent="-285750">
              <a:buFont typeface="Arial" panose="020B0604020202020204" pitchFamily="34" charset="0"/>
              <a:buChar char="•"/>
            </a:pPr>
            <a:r>
              <a:rPr lang="pl-PL" sz="2000" dirty="0" smtClean="0"/>
              <a:t>výdaje spojené s řízením a administrací projektu, </a:t>
            </a:r>
            <a:endParaRPr lang="pl-PL" sz="2000" dirty="0"/>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CYKLODOPRAVA:</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75699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Ekologická a bezpečná doprava:</a:t>
            </a:r>
            <a:endParaRPr lang="cs-CZ" altLang="cs-CZ" sz="3200" cap="all" dirty="0" smtClean="0">
              <a:solidFill>
                <a:prstClr val="black"/>
              </a:solidFill>
              <a:latin typeface="+mn-lt"/>
            </a:endParaRPr>
          </a:p>
        </p:txBody>
      </p:sp>
      <p:sp>
        <p:nvSpPr>
          <p:cNvPr id="12" name="Obdélník 11"/>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3" name="Přímá spojnice 12"/>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14" name="Obdélník 1"/>
          <p:cNvSpPr>
            <a:spLocks noChangeArrowheads="1"/>
          </p:cNvSpPr>
          <p:nvPr/>
        </p:nvSpPr>
        <p:spPr bwMode="auto">
          <a:xfrm>
            <a:off x="35496" y="1484784"/>
            <a:ext cx="8748464" cy="5232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63525">
              <a:lnSpc>
                <a:spcPct val="100000"/>
              </a:lnSpc>
              <a:spcBef>
                <a:spcPts val="600"/>
              </a:spcBef>
              <a:spcAft>
                <a:spcPts val="600"/>
              </a:spcAft>
              <a:buNone/>
            </a:pPr>
            <a:r>
              <a:rPr lang="cs-CZ" sz="2000" u="sng" dirty="0" smtClean="0">
                <a:latin typeface="+mn-lt"/>
              </a:rPr>
              <a:t>Přílohy</a:t>
            </a:r>
            <a:r>
              <a:rPr lang="cs-CZ" sz="2000" u="sng" dirty="0" smtClean="0">
                <a:latin typeface="+mn-lt"/>
              </a:rPr>
              <a:t>:</a:t>
            </a:r>
          </a:p>
          <a:p>
            <a:pPr marL="606425" indent="-342900">
              <a:lnSpc>
                <a:spcPct val="60000"/>
              </a:lnSpc>
              <a:spcBef>
                <a:spcPts val="600"/>
              </a:spcBef>
              <a:spcAft>
                <a:spcPts val="600"/>
              </a:spcAft>
            </a:pPr>
            <a:r>
              <a:rPr lang="cs-CZ" sz="2000" dirty="0" smtClean="0">
                <a:latin typeface="+mn-lt"/>
              </a:rPr>
              <a:t>studie proveditelnosti, </a:t>
            </a:r>
          </a:p>
          <a:p>
            <a:pPr marL="606425" indent="-342900">
              <a:lnSpc>
                <a:spcPct val="60000"/>
              </a:lnSpc>
              <a:spcBef>
                <a:spcPts val="600"/>
              </a:spcBef>
              <a:spcAft>
                <a:spcPts val="600"/>
              </a:spcAft>
            </a:pPr>
            <a:r>
              <a:rPr lang="cs-CZ" sz="2000" dirty="0" smtClean="0">
                <a:latin typeface="+mn-lt"/>
              </a:rPr>
              <a:t>plná moc, </a:t>
            </a:r>
          </a:p>
          <a:p>
            <a:pPr marL="606425" indent="-342900">
              <a:lnSpc>
                <a:spcPct val="60000"/>
              </a:lnSpc>
              <a:spcBef>
                <a:spcPts val="600"/>
              </a:spcBef>
              <a:spcAft>
                <a:spcPts val="600"/>
              </a:spcAft>
            </a:pPr>
            <a:r>
              <a:rPr lang="cs-CZ" sz="2000" dirty="0" smtClean="0">
                <a:latin typeface="+mn-lt"/>
              </a:rPr>
              <a:t>zadávací a výběrová řízení, </a:t>
            </a:r>
          </a:p>
          <a:p>
            <a:pPr marL="606425" indent="-342900">
              <a:lnSpc>
                <a:spcPct val="60000"/>
              </a:lnSpc>
              <a:spcBef>
                <a:spcPts val="600"/>
              </a:spcBef>
              <a:spcAft>
                <a:spcPts val="600"/>
              </a:spcAft>
            </a:pPr>
            <a:r>
              <a:rPr lang="cs-CZ" sz="2000" dirty="0" smtClean="0">
                <a:latin typeface="+mn-lt"/>
              </a:rPr>
              <a:t>karta souladu s principy udržitelné mobility, </a:t>
            </a:r>
          </a:p>
          <a:p>
            <a:pPr marL="606425" indent="-342900">
              <a:lnSpc>
                <a:spcPct val="60000"/>
              </a:lnSpc>
              <a:spcBef>
                <a:spcPts val="600"/>
              </a:spcBef>
              <a:spcAft>
                <a:spcPts val="600"/>
              </a:spcAft>
            </a:pPr>
            <a:r>
              <a:rPr lang="cs-CZ" sz="2000" dirty="0" smtClean="0">
                <a:latin typeface="+mn-lt"/>
              </a:rPr>
              <a:t>čestné prohlášení o skutečném majiteli</a:t>
            </a:r>
          </a:p>
          <a:p>
            <a:pPr marL="606425" indent="-342900">
              <a:lnSpc>
                <a:spcPct val="60000"/>
              </a:lnSpc>
              <a:spcBef>
                <a:spcPts val="600"/>
              </a:spcBef>
              <a:spcAft>
                <a:spcPts val="600"/>
              </a:spcAft>
            </a:pPr>
            <a:r>
              <a:rPr lang="cs-CZ" sz="2000" dirty="0"/>
              <a:t>Územní rozhodnutí nebo územní souhlas nebo veřejnoprávní smlouva nahrazující územní </a:t>
            </a:r>
            <a:r>
              <a:rPr lang="cs-CZ" sz="2000" dirty="0" smtClean="0"/>
              <a:t>řízení</a:t>
            </a:r>
          </a:p>
          <a:p>
            <a:pPr marL="606425" indent="-342900">
              <a:lnSpc>
                <a:spcPct val="60000"/>
              </a:lnSpc>
              <a:spcBef>
                <a:spcPts val="600"/>
              </a:spcBef>
              <a:spcAft>
                <a:spcPts val="600"/>
              </a:spcAft>
            </a:pPr>
            <a:r>
              <a:rPr lang="cs-CZ" sz="2000" dirty="0"/>
              <a:t>Žádost o stavební povolení nebo ohlášení, případně stavební povolení nebo souhlas s provedením ohlášeného stavebního záměru nebo veřejnoprávní smlouva nahrazující stavební </a:t>
            </a:r>
            <a:r>
              <a:rPr lang="cs-CZ" sz="2000" dirty="0" smtClean="0"/>
              <a:t>povolení</a:t>
            </a:r>
          </a:p>
          <a:p>
            <a:pPr marL="606425" indent="-342900">
              <a:lnSpc>
                <a:spcPct val="60000"/>
              </a:lnSpc>
              <a:spcBef>
                <a:spcPts val="600"/>
              </a:spcBef>
              <a:spcAft>
                <a:spcPts val="600"/>
              </a:spcAft>
            </a:pPr>
            <a:r>
              <a:rPr lang="cs-CZ" sz="2000" dirty="0"/>
              <a:t>Projektová dokumentace pro vydání stavebního povolení nebo pro ohlášení </a:t>
            </a:r>
            <a:r>
              <a:rPr lang="cs-CZ" sz="2000" dirty="0" smtClean="0"/>
              <a:t>stavby</a:t>
            </a:r>
          </a:p>
          <a:p>
            <a:pPr marL="606425" indent="-342900">
              <a:lnSpc>
                <a:spcPct val="60000"/>
              </a:lnSpc>
              <a:spcBef>
                <a:spcPts val="600"/>
              </a:spcBef>
              <a:spcAft>
                <a:spcPts val="600"/>
              </a:spcAft>
            </a:pPr>
            <a:r>
              <a:rPr lang="cs-CZ" sz="2000" dirty="0"/>
              <a:t>Položkový rozpočet </a:t>
            </a:r>
            <a:r>
              <a:rPr lang="cs-CZ" sz="2000" dirty="0" smtClean="0"/>
              <a:t>stavby</a:t>
            </a:r>
          </a:p>
          <a:p>
            <a:pPr marL="606425" indent="-342900">
              <a:lnSpc>
                <a:spcPct val="60000"/>
              </a:lnSpc>
              <a:spcBef>
                <a:spcPts val="600"/>
              </a:spcBef>
              <a:spcAft>
                <a:spcPts val="600"/>
              </a:spcAft>
            </a:pPr>
            <a:r>
              <a:rPr lang="cs-CZ" sz="2000" dirty="0"/>
              <a:t>Smlouva o </a:t>
            </a:r>
            <a:r>
              <a:rPr lang="cs-CZ" sz="2000" dirty="0" smtClean="0"/>
              <a:t>spolupráci</a:t>
            </a:r>
          </a:p>
          <a:p>
            <a:pPr marL="606425" indent="-342900">
              <a:lnSpc>
                <a:spcPct val="60000"/>
              </a:lnSpc>
              <a:spcBef>
                <a:spcPts val="600"/>
              </a:spcBef>
              <a:spcAft>
                <a:spcPts val="600"/>
              </a:spcAft>
            </a:pPr>
            <a:r>
              <a:rPr lang="cs-CZ" sz="2000" b="1" dirty="0"/>
              <a:t>Kritérium 4.1</a:t>
            </a:r>
            <a:r>
              <a:rPr lang="cs-CZ" sz="2000" dirty="0"/>
              <a:t>- stanovisko SÚ, případně ÚPD (územní plán obce, zastavovací (regulační) plán zóny, studie stavby schválená Obecním zastupitelstvem, případně jiný obdobný závazný dokument) </a:t>
            </a:r>
            <a:endParaRPr lang="cs-CZ" sz="2000" dirty="0">
              <a:solidFill>
                <a:srgbClr val="000000"/>
              </a:solidFill>
            </a:endParaRPr>
          </a:p>
        </p:txBody>
      </p:sp>
    </p:spTree>
    <p:extLst>
      <p:ext uri="{BB962C8B-B14F-4D97-AF65-F5344CB8AC3E}">
        <p14:creationId xmlns:p14="http://schemas.microsoft.com/office/powerpoint/2010/main" val="23707394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Program  </a:t>
            </a:r>
            <a:r>
              <a:rPr lang="cs-CZ" altLang="cs-CZ" sz="3200" cap="all" dirty="0" smtClean="0">
                <a:solidFill>
                  <a:prstClr val="black"/>
                </a:solidFill>
                <a:latin typeface="+mn-lt"/>
              </a:rPr>
              <a:t>ŠKOLENÍ:</a:t>
            </a:r>
            <a:endParaRPr lang="cs-CZ" altLang="cs-CZ" sz="3200" cap="all" dirty="0" smtClean="0">
              <a:solidFill>
                <a:prstClr val="black"/>
              </a:solidFill>
              <a:latin typeface="+mn-lt"/>
            </a:endParaRPr>
          </a:p>
        </p:txBody>
      </p:sp>
      <p:sp>
        <p:nvSpPr>
          <p:cNvPr id="4104" name="TextovéPole 10"/>
          <p:cNvSpPr txBox="1">
            <a:spLocks noChangeArrowheads="1"/>
          </p:cNvSpPr>
          <p:nvPr/>
        </p:nvSpPr>
        <p:spPr bwMode="auto">
          <a:xfrm>
            <a:off x="271661" y="1700808"/>
            <a:ext cx="8332787"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20000"/>
              </a:lnSpc>
              <a:spcBef>
                <a:spcPct val="0"/>
              </a:spcBef>
            </a:pPr>
            <a:r>
              <a:rPr lang="cs-CZ" altLang="cs-CZ" dirty="0">
                <a:solidFill>
                  <a:schemeClr val="bg1">
                    <a:lumMod val="75000"/>
                  </a:schemeClr>
                </a:solidFill>
                <a:latin typeface="+mn-lt"/>
                <a:cs typeface="Arial" pitchFamily="34" charset="0"/>
              </a:rPr>
              <a:t>o</a:t>
            </a:r>
            <a:r>
              <a:rPr lang="cs-CZ" altLang="cs-CZ" dirty="0" smtClean="0">
                <a:solidFill>
                  <a:schemeClr val="bg1">
                    <a:lumMod val="75000"/>
                  </a:schemeClr>
                </a:solidFill>
                <a:latin typeface="+mn-lt"/>
                <a:cs typeface="Arial" pitchFamily="34" charset="0"/>
              </a:rPr>
              <a:t>becné informace</a:t>
            </a:r>
            <a:endParaRPr lang="cs-CZ" altLang="cs-CZ" dirty="0" smtClean="0">
              <a:solidFill>
                <a:schemeClr val="bg1">
                  <a:lumMod val="75000"/>
                </a:schemeClr>
              </a:solidFill>
              <a:latin typeface="+mn-lt"/>
              <a:cs typeface="Arial" pitchFamily="34" charset="0"/>
            </a:endParaRPr>
          </a:p>
          <a:p>
            <a:pPr>
              <a:lnSpc>
                <a:spcPct val="120000"/>
              </a:lnSpc>
              <a:spcBef>
                <a:spcPct val="0"/>
              </a:spcBef>
            </a:pPr>
            <a:r>
              <a:rPr lang="cs-CZ" altLang="cs-CZ" dirty="0" smtClean="0">
                <a:solidFill>
                  <a:schemeClr val="bg1">
                    <a:lumMod val="75000"/>
                  </a:schemeClr>
                </a:solidFill>
                <a:latin typeface="+mn-lt"/>
                <a:cs typeface="Arial" pitchFamily="34" charset="0"/>
              </a:rPr>
              <a:t>výzva </a:t>
            </a:r>
            <a:r>
              <a:rPr lang="cs-CZ" altLang="cs-CZ" dirty="0">
                <a:solidFill>
                  <a:schemeClr val="bg1">
                    <a:lumMod val="75000"/>
                  </a:schemeClr>
                </a:solidFill>
                <a:latin typeface="+mn-lt"/>
                <a:cs typeface="Arial" pitchFamily="34" charset="0"/>
              </a:rPr>
              <a:t>Ekologická a bezpečná doprava </a:t>
            </a:r>
            <a:r>
              <a:rPr lang="cs-CZ" altLang="cs-CZ" dirty="0" smtClean="0">
                <a:solidFill>
                  <a:schemeClr val="bg1">
                    <a:lumMod val="75000"/>
                  </a:schemeClr>
                </a:solidFill>
                <a:latin typeface="+mn-lt"/>
                <a:cs typeface="Arial" pitchFamily="34" charset="0"/>
              </a:rPr>
              <a:t>IV. </a:t>
            </a:r>
            <a:endParaRPr lang="cs-CZ" altLang="cs-CZ" dirty="0" smtClean="0">
              <a:solidFill>
                <a:schemeClr val="bg1">
                  <a:lumMod val="75000"/>
                </a:schemeClr>
              </a:solidFill>
              <a:latin typeface="+mn-lt"/>
              <a:cs typeface="Arial" pitchFamily="34" charset="0"/>
            </a:endParaRPr>
          </a:p>
          <a:p>
            <a:pPr>
              <a:lnSpc>
                <a:spcPct val="120000"/>
              </a:lnSpc>
              <a:spcBef>
                <a:spcPct val="0"/>
              </a:spcBef>
            </a:pPr>
            <a:r>
              <a:rPr lang="cs-CZ" altLang="cs-CZ" b="1" dirty="0" smtClean="0">
                <a:latin typeface="+mn-lt"/>
                <a:cs typeface="Arial" pitchFamily="34" charset="0"/>
              </a:rPr>
              <a:t>výzva </a:t>
            </a:r>
            <a:r>
              <a:rPr lang="cs-CZ" altLang="cs-CZ" b="1" dirty="0">
                <a:latin typeface="+mn-lt"/>
                <a:cs typeface="Arial" pitchFamily="34" charset="0"/>
              </a:rPr>
              <a:t>Výchova a vzdělávání – investice </a:t>
            </a:r>
            <a:r>
              <a:rPr lang="cs-CZ" altLang="cs-CZ" b="1" dirty="0" smtClean="0">
                <a:latin typeface="+mn-lt"/>
                <a:cs typeface="Arial" pitchFamily="34" charset="0"/>
              </a:rPr>
              <a:t>IV.</a:t>
            </a:r>
            <a:endParaRPr lang="cs-CZ" altLang="cs-CZ" b="1" dirty="0">
              <a:latin typeface="+mn-lt"/>
              <a:cs typeface="Arial" pitchFamily="34" charset="0"/>
            </a:endParaRPr>
          </a:p>
          <a:p>
            <a:pPr>
              <a:lnSpc>
                <a:spcPct val="120000"/>
              </a:lnSpc>
              <a:spcBef>
                <a:spcPct val="0"/>
              </a:spcBef>
            </a:pPr>
            <a:r>
              <a:rPr lang="cs-CZ" altLang="cs-CZ" dirty="0" smtClean="0">
                <a:solidFill>
                  <a:schemeClr val="bg1">
                    <a:lumMod val="75000"/>
                  </a:schemeClr>
                </a:solidFill>
                <a:latin typeface="+mn-lt"/>
                <a:cs typeface="Arial" pitchFamily="34" charset="0"/>
              </a:rPr>
              <a:t>výzva </a:t>
            </a:r>
            <a:r>
              <a:rPr lang="cs-CZ" altLang="cs-CZ" dirty="0">
                <a:solidFill>
                  <a:schemeClr val="bg1">
                    <a:lumMod val="75000"/>
                  </a:schemeClr>
                </a:solidFill>
                <a:latin typeface="+mn-lt"/>
                <a:cs typeface="Arial" pitchFamily="34" charset="0"/>
              </a:rPr>
              <a:t>Sociální služby a komunity – investice </a:t>
            </a:r>
            <a:r>
              <a:rPr lang="cs-CZ" altLang="cs-CZ" dirty="0" smtClean="0">
                <a:solidFill>
                  <a:schemeClr val="bg1">
                    <a:lumMod val="75000"/>
                  </a:schemeClr>
                </a:solidFill>
                <a:latin typeface="+mn-lt"/>
                <a:cs typeface="Arial" pitchFamily="34" charset="0"/>
              </a:rPr>
              <a:t>IV.</a:t>
            </a:r>
            <a:endParaRPr lang="cs-CZ" altLang="cs-CZ" dirty="0">
              <a:solidFill>
                <a:schemeClr val="bg1">
                  <a:lumMod val="75000"/>
                </a:schemeClr>
              </a:solidFill>
              <a:latin typeface="+mn-lt"/>
              <a:cs typeface="Arial" pitchFamily="34" charset="0"/>
            </a:endParaRPr>
          </a:p>
          <a:p>
            <a:pPr>
              <a:lnSpc>
                <a:spcPct val="120000"/>
              </a:lnSpc>
              <a:spcBef>
                <a:spcPct val="0"/>
              </a:spcBef>
            </a:pPr>
            <a:r>
              <a:rPr lang="cs-CZ" altLang="cs-CZ" dirty="0" smtClean="0">
                <a:solidFill>
                  <a:schemeClr val="bg1">
                    <a:lumMod val="75000"/>
                  </a:schemeClr>
                </a:solidFill>
                <a:latin typeface="+mn-lt"/>
                <a:cs typeface="Arial" pitchFamily="34" charset="0"/>
              </a:rPr>
              <a:t>výzva  </a:t>
            </a:r>
            <a:r>
              <a:rPr lang="cs-CZ" altLang="cs-CZ" dirty="0" smtClean="0">
                <a:solidFill>
                  <a:schemeClr val="bg1">
                    <a:lumMod val="75000"/>
                  </a:schemeClr>
                </a:solidFill>
                <a:latin typeface="+mn-lt"/>
                <a:cs typeface="Arial" pitchFamily="34" charset="0"/>
              </a:rPr>
              <a:t>Dokumenty územního rozvoje </a:t>
            </a:r>
            <a:r>
              <a:rPr lang="cs-CZ" altLang="cs-CZ" dirty="0" smtClean="0">
                <a:solidFill>
                  <a:schemeClr val="bg1">
                    <a:lumMod val="75000"/>
                  </a:schemeClr>
                </a:solidFill>
                <a:latin typeface="+mn-lt"/>
                <a:cs typeface="Arial" pitchFamily="34" charset="0"/>
              </a:rPr>
              <a:t>III.</a:t>
            </a:r>
            <a:endParaRPr lang="cs-CZ" altLang="cs-CZ" dirty="0" smtClean="0">
              <a:solidFill>
                <a:schemeClr val="bg1">
                  <a:lumMod val="75000"/>
                </a:schemeClr>
              </a:solidFill>
              <a:latin typeface="+mn-lt"/>
              <a:cs typeface="Arial" pitchFamily="34" charset="0"/>
            </a:endParaRPr>
          </a:p>
        </p:txBody>
      </p:sp>
      <p:sp>
        <p:nvSpPr>
          <p:cNvPr id="2" name="Obdélník 1"/>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4" name="Přímá spojnice 3"/>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40102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300754" y="1515299"/>
            <a:ext cx="8247063" cy="2708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180975" indent="-180975">
              <a:lnSpc>
                <a:spcPct val="100000"/>
              </a:lnSpc>
              <a:spcBef>
                <a:spcPts val="600"/>
              </a:spcBef>
              <a:spcAft>
                <a:spcPts val="600"/>
              </a:spcAft>
              <a:buNone/>
            </a:pPr>
            <a:r>
              <a:rPr lang="cs-CZ" sz="2000" u="sng" dirty="0" smtClean="0">
                <a:latin typeface="+mn-lt"/>
              </a:rPr>
              <a:t>Aktivity:</a:t>
            </a:r>
          </a:p>
          <a:p>
            <a:pPr marL="180975" indent="-180975">
              <a:lnSpc>
                <a:spcPct val="100000"/>
              </a:lnSpc>
              <a:spcBef>
                <a:spcPts val="600"/>
              </a:spcBef>
              <a:spcAft>
                <a:spcPts val="600"/>
              </a:spcAft>
              <a:buNone/>
            </a:pPr>
            <a:r>
              <a:rPr lang="cs-CZ" sz="2000" b="1" dirty="0" smtClean="0"/>
              <a:t>Infrastruktura </a:t>
            </a:r>
            <a:r>
              <a:rPr lang="cs-CZ" sz="2000" b="1" dirty="0"/>
              <a:t>pro předškolní </a:t>
            </a:r>
            <a:r>
              <a:rPr lang="cs-CZ" sz="2000" b="1" dirty="0" smtClean="0"/>
              <a:t>vzdělávání</a:t>
            </a:r>
          </a:p>
          <a:p>
            <a:pPr marL="180975" indent="-180975">
              <a:lnSpc>
                <a:spcPct val="100000"/>
              </a:lnSpc>
              <a:spcBef>
                <a:spcPts val="600"/>
              </a:spcBef>
              <a:spcAft>
                <a:spcPts val="600"/>
              </a:spcAft>
              <a:buNone/>
            </a:pPr>
            <a:r>
              <a:rPr lang="cs-CZ" sz="2000" b="1" dirty="0" smtClean="0"/>
              <a:t>Infrastruktura </a:t>
            </a:r>
            <a:r>
              <a:rPr lang="cs-CZ" sz="2000" b="1" dirty="0"/>
              <a:t>základních </a:t>
            </a:r>
            <a:r>
              <a:rPr lang="cs-CZ" sz="2000" b="1" dirty="0" smtClean="0"/>
              <a:t>škol</a:t>
            </a:r>
          </a:p>
          <a:p>
            <a:pPr marL="180975" indent="-180975">
              <a:lnSpc>
                <a:spcPct val="100000"/>
              </a:lnSpc>
              <a:spcBef>
                <a:spcPts val="600"/>
              </a:spcBef>
              <a:spcAft>
                <a:spcPts val="600"/>
              </a:spcAft>
              <a:buNone/>
            </a:pPr>
            <a:r>
              <a:rPr lang="cs-CZ" sz="2000" b="1" dirty="0" smtClean="0"/>
              <a:t>Infrastruktura </a:t>
            </a:r>
            <a:r>
              <a:rPr lang="cs-CZ" sz="2000" b="1" dirty="0"/>
              <a:t>středních škol a vyšších odborných </a:t>
            </a:r>
            <a:r>
              <a:rPr lang="cs-CZ" sz="2000" b="1" dirty="0" smtClean="0"/>
              <a:t>škol</a:t>
            </a:r>
          </a:p>
          <a:p>
            <a:pPr marL="180975" indent="-180975">
              <a:lnSpc>
                <a:spcPct val="100000"/>
              </a:lnSpc>
              <a:spcBef>
                <a:spcPts val="600"/>
              </a:spcBef>
              <a:spcAft>
                <a:spcPts val="600"/>
              </a:spcAft>
              <a:buNone/>
            </a:pPr>
            <a:r>
              <a:rPr lang="cs-CZ" sz="2000" b="1" dirty="0" smtClean="0"/>
              <a:t>Infrastruktura </a:t>
            </a:r>
            <a:r>
              <a:rPr lang="cs-CZ" sz="2000" b="1" dirty="0"/>
              <a:t>pro zájmové, neformální a celoživotní </a:t>
            </a:r>
            <a:r>
              <a:rPr lang="cs-CZ" sz="2000" b="1" dirty="0" smtClean="0"/>
              <a:t>vzdělávání</a:t>
            </a:r>
            <a:endParaRPr lang="cs-CZ" sz="2000" b="1" dirty="0">
              <a:latin typeface="+mn-lt"/>
            </a:endParaRPr>
          </a:p>
          <a:p>
            <a:pPr marL="180975" indent="-180975">
              <a:lnSpc>
                <a:spcPct val="100000"/>
              </a:lnSpc>
              <a:spcBef>
                <a:spcPts val="600"/>
              </a:spcBef>
              <a:spcAft>
                <a:spcPts val="600"/>
              </a:spcAft>
              <a:buNone/>
            </a:pPr>
            <a:endParaRPr lang="cs-CZ" sz="2000" b="1" dirty="0" smtClean="0"/>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6" name="Obdélník 5"/>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Výchova a vzdělávání-investice:</a:t>
            </a:r>
            <a:endParaRPr lang="cs-CZ" altLang="cs-CZ" sz="3200" cap="all" dirty="0" smtClean="0">
              <a:solidFill>
                <a:prstClr val="black"/>
              </a:solidFill>
              <a:latin typeface="+mn-lt"/>
            </a:endParaRPr>
          </a:p>
        </p:txBody>
      </p:sp>
    </p:spTree>
    <p:extLst>
      <p:ext uri="{BB962C8B-B14F-4D97-AF65-F5344CB8AC3E}">
        <p14:creationId xmlns:p14="http://schemas.microsoft.com/office/powerpoint/2010/main" val="38507424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délník 9"/>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Výchova a vzdělávání-investice:</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7" name="Obdélník 1"/>
          <p:cNvSpPr>
            <a:spLocks noChangeArrowheads="1"/>
          </p:cNvSpPr>
          <p:nvPr/>
        </p:nvSpPr>
        <p:spPr bwMode="auto">
          <a:xfrm>
            <a:off x="35496" y="1484784"/>
            <a:ext cx="8748464"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63525">
              <a:lnSpc>
                <a:spcPct val="100000"/>
              </a:lnSpc>
              <a:spcBef>
                <a:spcPts val="600"/>
              </a:spcBef>
              <a:spcAft>
                <a:spcPts val="600"/>
              </a:spcAft>
              <a:buNone/>
            </a:pPr>
            <a:r>
              <a:rPr lang="cs-CZ" sz="2000" u="sng" dirty="0" smtClean="0">
                <a:latin typeface="+mn-lt"/>
              </a:rPr>
              <a:t>Alokace:</a:t>
            </a:r>
            <a:r>
              <a:rPr lang="cs-CZ" sz="2000" dirty="0" smtClean="0">
                <a:latin typeface="+mn-lt"/>
              </a:rPr>
              <a:t> 5 590 716, 63 Kč</a:t>
            </a:r>
            <a:endParaRPr lang="cs-CZ" sz="2000" u="sng" dirty="0">
              <a:latin typeface="+mn-lt"/>
            </a:endParaRPr>
          </a:p>
          <a:p>
            <a:pPr marL="263525">
              <a:lnSpc>
                <a:spcPct val="100000"/>
              </a:lnSpc>
              <a:spcBef>
                <a:spcPts val="600"/>
              </a:spcBef>
              <a:spcAft>
                <a:spcPts val="600"/>
              </a:spcAft>
              <a:buNone/>
            </a:pPr>
            <a:r>
              <a:rPr lang="cs-CZ" sz="2000" u="sng" dirty="0" smtClean="0">
                <a:latin typeface="+mn-lt"/>
              </a:rPr>
              <a:t>Přijatelné </a:t>
            </a:r>
            <a:r>
              <a:rPr lang="cs-CZ" sz="2000" u="sng" dirty="0" smtClean="0">
                <a:latin typeface="+mn-lt"/>
              </a:rPr>
              <a:t>výdaje</a:t>
            </a:r>
            <a:r>
              <a:rPr lang="cs-CZ" sz="2000" dirty="0" smtClean="0">
                <a:latin typeface="+mn-lt"/>
              </a:rPr>
              <a:t>: 250 000 Kč </a:t>
            </a:r>
            <a:r>
              <a:rPr lang="cs-CZ" sz="2000" dirty="0" smtClean="0">
                <a:latin typeface="+mn-lt"/>
              </a:rPr>
              <a:t>– 2 </a:t>
            </a:r>
            <a:r>
              <a:rPr lang="cs-CZ" sz="2000" dirty="0">
                <a:latin typeface="+mn-lt"/>
              </a:rPr>
              <a:t>5</a:t>
            </a:r>
            <a:r>
              <a:rPr lang="cs-CZ" sz="2000" dirty="0" smtClean="0">
                <a:latin typeface="+mn-lt"/>
              </a:rPr>
              <a:t>00 </a:t>
            </a:r>
            <a:r>
              <a:rPr lang="cs-CZ" sz="2000" dirty="0" smtClean="0">
                <a:latin typeface="+mn-lt"/>
              </a:rPr>
              <a:t>000 Kč</a:t>
            </a:r>
          </a:p>
          <a:p>
            <a:pPr marL="263525">
              <a:lnSpc>
                <a:spcPct val="100000"/>
              </a:lnSpc>
              <a:spcBef>
                <a:spcPts val="600"/>
              </a:spcBef>
              <a:spcAft>
                <a:spcPts val="600"/>
              </a:spcAft>
              <a:buNone/>
            </a:pPr>
            <a:r>
              <a:rPr lang="cs-CZ" sz="2000" u="sng" dirty="0" smtClean="0">
                <a:latin typeface="+mn-lt"/>
              </a:rPr>
              <a:t>Dotace</a:t>
            </a:r>
            <a:r>
              <a:rPr lang="cs-CZ" sz="2000" dirty="0" smtClean="0">
                <a:latin typeface="+mn-lt"/>
              </a:rPr>
              <a:t>: 95%, financování </a:t>
            </a:r>
            <a:r>
              <a:rPr lang="cs-CZ" sz="2000" dirty="0" smtClean="0">
                <a:latin typeface="+mn-lt"/>
              </a:rPr>
              <a:t>ex-post</a:t>
            </a:r>
          </a:p>
          <a:p>
            <a:pPr marL="263525">
              <a:lnSpc>
                <a:spcPct val="100000"/>
              </a:lnSpc>
              <a:spcBef>
                <a:spcPts val="600"/>
              </a:spcBef>
              <a:spcAft>
                <a:spcPts val="600"/>
              </a:spcAft>
              <a:buNone/>
            </a:pPr>
            <a:r>
              <a:rPr lang="cs-CZ" sz="2000" u="sng" dirty="0"/>
              <a:t>Žadatelé</a:t>
            </a:r>
            <a:r>
              <a:rPr lang="cs-CZ" sz="2000" dirty="0"/>
              <a:t>: </a:t>
            </a:r>
            <a:endParaRPr lang="cs-CZ" sz="2000" dirty="0" smtClean="0"/>
          </a:p>
          <a:p>
            <a:pPr marL="263525">
              <a:lnSpc>
                <a:spcPct val="100000"/>
              </a:lnSpc>
              <a:spcBef>
                <a:spcPts val="600"/>
              </a:spcBef>
              <a:spcAft>
                <a:spcPts val="600"/>
              </a:spcAft>
              <a:buNone/>
            </a:pPr>
            <a:r>
              <a:rPr lang="cs-CZ" sz="2000" b="1" dirty="0"/>
              <a:t>Společné pro všechny </a:t>
            </a:r>
            <a:r>
              <a:rPr lang="cs-CZ" sz="2000" b="1" dirty="0" smtClean="0"/>
              <a:t>aktivity: </a:t>
            </a:r>
            <a:r>
              <a:rPr lang="cs-CZ" sz="2000" dirty="0" smtClean="0"/>
              <a:t>kraje</a:t>
            </a:r>
            <a:r>
              <a:rPr lang="cs-CZ" sz="2000" dirty="0"/>
              <a:t>, organizace zřizované nebo zakládané </a:t>
            </a:r>
            <a:r>
              <a:rPr lang="cs-CZ" sz="2000" dirty="0" smtClean="0"/>
              <a:t>kraji; obce</a:t>
            </a:r>
            <a:r>
              <a:rPr lang="cs-CZ" sz="2000" dirty="0"/>
              <a:t>, organizace zřizované nebo zakládané </a:t>
            </a:r>
            <a:r>
              <a:rPr lang="cs-CZ" sz="2000" dirty="0" smtClean="0"/>
              <a:t>obcemi; nestátní </a:t>
            </a:r>
            <a:r>
              <a:rPr lang="cs-CZ" sz="2000" dirty="0"/>
              <a:t>neziskové </a:t>
            </a:r>
            <a:r>
              <a:rPr lang="cs-CZ" sz="2000" dirty="0" smtClean="0"/>
              <a:t>organizace; církve </a:t>
            </a:r>
            <a:r>
              <a:rPr lang="cs-CZ" sz="2000" dirty="0"/>
              <a:t>a církevní </a:t>
            </a:r>
            <a:r>
              <a:rPr lang="cs-CZ" sz="2000" dirty="0" smtClean="0"/>
              <a:t>organizace; organizační </a:t>
            </a:r>
            <a:r>
              <a:rPr lang="cs-CZ" sz="2000" dirty="0"/>
              <a:t>složky státu, příspěvkové organizace organizačních složek státu</a:t>
            </a:r>
          </a:p>
          <a:p>
            <a:pPr marL="263525">
              <a:lnSpc>
                <a:spcPct val="100000"/>
              </a:lnSpc>
              <a:spcBef>
                <a:spcPts val="600"/>
              </a:spcBef>
              <a:spcAft>
                <a:spcPts val="600"/>
              </a:spcAft>
              <a:buNone/>
            </a:pPr>
            <a:r>
              <a:rPr lang="cs-CZ" sz="2000" b="1" dirty="0"/>
              <a:t>Aktivita Infrastruktura pro předškolní </a:t>
            </a:r>
            <a:r>
              <a:rPr lang="cs-CZ" sz="2000" b="1" dirty="0" smtClean="0"/>
              <a:t>vzdělávání: </a:t>
            </a:r>
            <a:r>
              <a:rPr lang="cs-CZ" sz="2000" dirty="0" smtClean="0"/>
              <a:t>zařízení </a:t>
            </a:r>
            <a:r>
              <a:rPr lang="cs-CZ" sz="2000" dirty="0"/>
              <a:t>péče o děti do 3 </a:t>
            </a:r>
            <a:r>
              <a:rPr lang="cs-CZ" sz="2000" dirty="0" smtClean="0"/>
              <a:t>let; školy </a:t>
            </a:r>
            <a:r>
              <a:rPr lang="cs-CZ" sz="2000" dirty="0"/>
              <a:t>a školská zařízení v oblasti předškolního </a:t>
            </a:r>
            <a:r>
              <a:rPr lang="cs-CZ" sz="2000" dirty="0" smtClean="0"/>
              <a:t>vzdělávání; další </a:t>
            </a:r>
            <a:r>
              <a:rPr lang="cs-CZ" sz="2000" dirty="0"/>
              <a:t>subjekty podílející se na realizaci vzdělávacích aktivit v oblasti předškolního vzdělávání a péče o děti</a:t>
            </a:r>
          </a:p>
          <a:p>
            <a:pPr marL="263525">
              <a:lnSpc>
                <a:spcPct val="100000"/>
              </a:lnSpc>
              <a:spcBef>
                <a:spcPts val="600"/>
              </a:spcBef>
              <a:spcAft>
                <a:spcPts val="600"/>
              </a:spcAft>
              <a:buNone/>
            </a:pPr>
            <a:r>
              <a:rPr lang="cs-CZ" sz="2000" b="1" dirty="0"/>
              <a:t>Aktivita Infrastruktura základních </a:t>
            </a:r>
            <a:r>
              <a:rPr lang="cs-CZ" sz="2000" b="1" dirty="0" smtClean="0"/>
              <a:t>škol: </a:t>
            </a:r>
            <a:r>
              <a:rPr lang="cs-CZ" sz="2000" dirty="0" smtClean="0"/>
              <a:t>školy </a:t>
            </a:r>
            <a:r>
              <a:rPr lang="cs-CZ" sz="2000" dirty="0"/>
              <a:t>a školská zařízení v oblasti základního </a:t>
            </a:r>
            <a:r>
              <a:rPr lang="cs-CZ" sz="2000" dirty="0" smtClean="0"/>
              <a:t>vzdělávání; další </a:t>
            </a:r>
            <a:r>
              <a:rPr lang="cs-CZ" sz="2000" dirty="0"/>
              <a:t>subjekty podílející se na realizaci vzdělávacích </a:t>
            </a:r>
            <a:r>
              <a:rPr lang="cs-CZ" sz="2000" dirty="0" smtClean="0"/>
              <a:t>aktivit</a:t>
            </a:r>
            <a:endParaRPr lang="cs-CZ" sz="2000" dirty="0"/>
          </a:p>
        </p:txBody>
      </p:sp>
    </p:spTree>
    <p:extLst>
      <p:ext uri="{BB962C8B-B14F-4D97-AF65-F5344CB8AC3E}">
        <p14:creationId xmlns:p14="http://schemas.microsoft.com/office/powerpoint/2010/main" val="1921321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Program  </a:t>
            </a:r>
            <a:r>
              <a:rPr lang="cs-CZ" altLang="cs-CZ" sz="3200" cap="all" dirty="0" smtClean="0">
                <a:solidFill>
                  <a:prstClr val="black"/>
                </a:solidFill>
                <a:latin typeface="+mn-lt"/>
              </a:rPr>
              <a:t>ŠKOLENÍ:</a:t>
            </a:r>
            <a:endParaRPr lang="cs-CZ" altLang="cs-CZ" sz="3200" cap="all" dirty="0" smtClean="0">
              <a:solidFill>
                <a:prstClr val="black"/>
              </a:solidFill>
              <a:latin typeface="+mn-lt"/>
            </a:endParaRPr>
          </a:p>
        </p:txBody>
      </p:sp>
      <p:sp>
        <p:nvSpPr>
          <p:cNvPr id="4104" name="TextovéPole 10"/>
          <p:cNvSpPr txBox="1">
            <a:spLocks noChangeArrowheads="1"/>
          </p:cNvSpPr>
          <p:nvPr/>
        </p:nvSpPr>
        <p:spPr bwMode="auto">
          <a:xfrm>
            <a:off x="271661" y="1700808"/>
            <a:ext cx="8332787"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20000"/>
              </a:lnSpc>
              <a:spcBef>
                <a:spcPct val="0"/>
              </a:spcBef>
            </a:pPr>
            <a:r>
              <a:rPr lang="cs-CZ" altLang="cs-CZ" b="1" dirty="0">
                <a:latin typeface="+mn-lt"/>
                <a:cs typeface="Arial" pitchFamily="34" charset="0"/>
              </a:rPr>
              <a:t>o</a:t>
            </a:r>
            <a:r>
              <a:rPr lang="cs-CZ" altLang="cs-CZ" b="1" dirty="0" smtClean="0">
                <a:latin typeface="+mn-lt"/>
                <a:cs typeface="Arial" pitchFamily="34" charset="0"/>
              </a:rPr>
              <a:t>becné informace</a:t>
            </a:r>
            <a:endParaRPr lang="cs-CZ" altLang="cs-CZ" b="1" dirty="0" smtClean="0">
              <a:latin typeface="+mn-lt"/>
              <a:cs typeface="Arial" pitchFamily="34" charset="0"/>
            </a:endParaRPr>
          </a:p>
          <a:p>
            <a:pPr>
              <a:lnSpc>
                <a:spcPct val="120000"/>
              </a:lnSpc>
              <a:spcBef>
                <a:spcPct val="0"/>
              </a:spcBef>
            </a:pPr>
            <a:r>
              <a:rPr lang="cs-CZ" altLang="cs-CZ" dirty="0" smtClean="0">
                <a:solidFill>
                  <a:schemeClr val="bg1">
                    <a:lumMod val="75000"/>
                  </a:schemeClr>
                </a:solidFill>
                <a:latin typeface="+mn-lt"/>
                <a:cs typeface="Arial" pitchFamily="34" charset="0"/>
              </a:rPr>
              <a:t>výzva </a:t>
            </a:r>
            <a:r>
              <a:rPr lang="cs-CZ" altLang="cs-CZ" dirty="0">
                <a:solidFill>
                  <a:schemeClr val="bg1">
                    <a:lumMod val="75000"/>
                  </a:schemeClr>
                </a:solidFill>
                <a:latin typeface="+mn-lt"/>
                <a:cs typeface="Arial" pitchFamily="34" charset="0"/>
              </a:rPr>
              <a:t>Ekologická a bezpečná doprava </a:t>
            </a:r>
            <a:r>
              <a:rPr lang="cs-CZ" altLang="cs-CZ" dirty="0" smtClean="0">
                <a:solidFill>
                  <a:schemeClr val="bg1">
                    <a:lumMod val="75000"/>
                  </a:schemeClr>
                </a:solidFill>
                <a:latin typeface="+mn-lt"/>
                <a:cs typeface="Arial" pitchFamily="34" charset="0"/>
              </a:rPr>
              <a:t>IV. </a:t>
            </a:r>
            <a:endParaRPr lang="cs-CZ" altLang="cs-CZ" dirty="0" smtClean="0">
              <a:solidFill>
                <a:schemeClr val="bg1">
                  <a:lumMod val="75000"/>
                </a:schemeClr>
              </a:solidFill>
              <a:latin typeface="+mn-lt"/>
              <a:cs typeface="Arial" pitchFamily="34" charset="0"/>
            </a:endParaRPr>
          </a:p>
          <a:p>
            <a:pPr>
              <a:lnSpc>
                <a:spcPct val="120000"/>
              </a:lnSpc>
              <a:spcBef>
                <a:spcPct val="0"/>
              </a:spcBef>
            </a:pPr>
            <a:r>
              <a:rPr lang="cs-CZ" altLang="cs-CZ" dirty="0" smtClean="0">
                <a:solidFill>
                  <a:schemeClr val="bg1">
                    <a:lumMod val="75000"/>
                  </a:schemeClr>
                </a:solidFill>
                <a:latin typeface="+mn-lt"/>
                <a:cs typeface="Arial" pitchFamily="34" charset="0"/>
              </a:rPr>
              <a:t>výzva </a:t>
            </a:r>
            <a:r>
              <a:rPr lang="cs-CZ" altLang="cs-CZ" dirty="0">
                <a:solidFill>
                  <a:schemeClr val="bg1">
                    <a:lumMod val="75000"/>
                  </a:schemeClr>
                </a:solidFill>
                <a:latin typeface="+mn-lt"/>
                <a:cs typeface="Arial" pitchFamily="34" charset="0"/>
              </a:rPr>
              <a:t>Výchova a vzdělávání – investice </a:t>
            </a:r>
            <a:r>
              <a:rPr lang="cs-CZ" altLang="cs-CZ" dirty="0" smtClean="0">
                <a:solidFill>
                  <a:schemeClr val="bg1">
                    <a:lumMod val="75000"/>
                  </a:schemeClr>
                </a:solidFill>
                <a:latin typeface="+mn-lt"/>
                <a:cs typeface="Arial" pitchFamily="34" charset="0"/>
              </a:rPr>
              <a:t>IV.</a:t>
            </a:r>
            <a:endParaRPr lang="cs-CZ" altLang="cs-CZ" dirty="0">
              <a:solidFill>
                <a:schemeClr val="bg1">
                  <a:lumMod val="75000"/>
                </a:schemeClr>
              </a:solidFill>
              <a:latin typeface="+mn-lt"/>
              <a:cs typeface="Arial" pitchFamily="34" charset="0"/>
            </a:endParaRPr>
          </a:p>
          <a:p>
            <a:pPr>
              <a:lnSpc>
                <a:spcPct val="120000"/>
              </a:lnSpc>
              <a:spcBef>
                <a:spcPct val="0"/>
              </a:spcBef>
            </a:pPr>
            <a:r>
              <a:rPr lang="cs-CZ" altLang="cs-CZ" dirty="0" smtClean="0">
                <a:solidFill>
                  <a:schemeClr val="bg1">
                    <a:lumMod val="75000"/>
                  </a:schemeClr>
                </a:solidFill>
                <a:latin typeface="+mn-lt"/>
                <a:cs typeface="Arial" pitchFamily="34" charset="0"/>
              </a:rPr>
              <a:t>výzva </a:t>
            </a:r>
            <a:r>
              <a:rPr lang="cs-CZ" altLang="cs-CZ" dirty="0">
                <a:solidFill>
                  <a:schemeClr val="bg1">
                    <a:lumMod val="75000"/>
                  </a:schemeClr>
                </a:solidFill>
                <a:latin typeface="+mn-lt"/>
                <a:cs typeface="Arial" pitchFamily="34" charset="0"/>
              </a:rPr>
              <a:t>Sociální služby a komunity – investice </a:t>
            </a:r>
            <a:r>
              <a:rPr lang="cs-CZ" altLang="cs-CZ" dirty="0" smtClean="0">
                <a:solidFill>
                  <a:schemeClr val="bg1">
                    <a:lumMod val="75000"/>
                  </a:schemeClr>
                </a:solidFill>
                <a:latin typeface="+mn-lt"/>
                <a:cs typeface="Arial" pitchFamily="34" charset="0"/>
              </a:rPr>
              <a:t>IV.</a:t>
            </a:r>
            <a:endParaRPr lang="cs-CZ" altLang="cs-CZ" dirty="0">
              <a:solidFill>
                <a:schemeClr val="bg1">
                  <a:lumMod val="75000"/>
                </a:schemeClr>
              </a:solidFill>
              <a:latin typeface="+mn-lt"/>
              <a:cs typeface="Arial" pitchFamily="34" charset="0"/>
            </a:endParaRPr>
          </a:p>
          <a:p>
            <a:pPr>
              <a:lnSpc>
                <a:spcPct val="120000"/>
              </a:lnSpc>
              <a:spcBef>
                <a:spcPct val="0"/>
              </a:spcBef>
            </a:pPr>
            <a:r>
              <a:rPr lang="cs-CZ" altLang="cs-CZ" dirty="0" smtClean="0">
                <a:solidFill>
                  <a:schemeClr val="bg1">
                    <a:lumMod val="75000"/>
                  </a:schemeClr>
                </a:solidFill>
                <a:latin typeface="+mn-lt"/>
                <a:cs typeface="Arial" pitchFamily="34" charset="0"/>
              </a:rPr>
              <a:t>výzva  </a:t>
            </a:r>
            <a:r>
              <a:rPr lang="cs-CZ" altLang="cs-CZ" dirty="0" smtClean="0">
                <a:solidFill>
                  <a:schemeClr val="bg1">
                    <a:lumMod val="75000"/>
                  </a:schemeClr>
                </a:solidFill>
                <a:latin typeface="+mn-lt"/>
                <a:cs typeface="Arial" pitchFamily="34" charset="0"/>
              </a:rPr>
              <a:t>Dokumenty územního rozvoje </a:t>
            </a:r>
            <a:r>
              <a:rPr lang="cs-CZ" altLang="cs-CZ" dirty="0" smtClean="0">
                <a:solidFill>
                  <a:schemeClr val="bg1">
                    <a:lumMod val="75000"/>
                  </a:schemeClr>
                </a:solidFill>
                <a:latin typeface="+mn-lt"/>
                <a:cs typeface="Arial" pitchFamily="34" charset="0"/>
              </a:rPr>
              <a:t>III.</a:t>
            </a:r>
            <a:endParaRPr lang="cs-CZ" altLang="cs-CZ" dirty="0" smtClean="0">
              <a:solidFill>
                <a:schemeClr val="bg1">
                  <a:lumMod val="75000"/>
                </a:schemeClr>
              </a:solidFill>
              <a:latin typeface="+mn-lt"/>
              <a:cs typeface="Arial" pitchFamily="34" charset="0"/>
            </a:endParaRPr>
          </a:p>
        </p:txBody>
      </p:sp>
      <p:sp>
        <p:nvSpPr>
          <p:cNvPr id="2" name="Obdélník 1"/>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4" name="Přímá spojnice 3"/>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68295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délník 9"/>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Výchova a vzdělávání-investice:</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7" name="Obdélník 1"/>
          <p:cNvSpPr>
            <a:spLocks noChangeArrowheads="1"/>
          </p:cNvSpPr>
          <p:nvPr/>
        </p:nvSpPr>
        <p:spPr bwMode="auto">
          <a:xfrm>
            <a:off x="35496" y="1484784"/>
            <a:ext cx="8748464" cy="20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63525">
              <a:lnSpc>
                <a:spcPct val="100000"/>
              </a:lnSpc>
              <a:spcBef>
                <a:spcPts val="600"/>
              </a:spcBef>
              <a:spcAft>
                <a:spcPts val="600"/>
              </a:spcAft>
              <a:buNone/>
            </a:pPr>
            <a:r>
              <a:rPr lang="cs-CZ" sz="2000" b="1" dirty="0" smtClean="0"/>
              <a:t>Aktivita </a:t>
            </a:r>
            <a:r>
              <a:rPr lang="cs-CZ" sz="2000" b="1" dirty="0"/>
              <a:t>Infrastruktura středních škol a vyšších odborných </a:t>
            </a:r>
            <a:r>
              <a:rPr lang="cs-CZ" sz="2000" b="1" dirty="0" smtClean="0"/>
              <a:t>škol: </a:t>
            </a:r>
            <a:r>
              <a:rPr lang="cs-CZ" sz="2000" dirty="0" smtClean="0"/>
              <a:t>školy </a:t>
            </a:r>
            <a:r>
              <a:rPr lang="cs-CZ" sz="2000" dirty="0"/>
              <a:t>a školská zařízení v oblasti středního vzdělávání a vyšší odborné </a:t>
            </a:r>
            <a:r>
              <a:rPr lang="cs-CZ" sz="2000" dirty="0" smtClean="0"/>
              <a:t>školy; další </a:t>
            </a:r>
            <a:r>
              <a:rPr lang="cs-CZ" sz="2000" dirty="0"/>
              <a:t>subjekty podílející se na realizaci vzdělávacích aktivit</a:t>
            </a:r>
          </a:p>
          <a:p>
            <a:pPr marL="263525">
              <a:lnSpc>
                <a:spcPct val="100000"/>
              </a:lnSpc>
              <a:spcBef>
                <a:spcPts val="600"/>
              </a:spcBef>
              <a:spcAft>
                <a:spcPts val="600"/>
              </a:spcAft>
              <a:buNone/>
            </a:pPr>
            <a:r>
              <a:rPr lang="cs-CZ" sz="2000" b="1" dirty="0"/>
              <a:t>Aktivita Infrastruktura pro zájmové, neformální a celoživotní </a:t>
            </a:r>
            <a:r>
              <a:rPr lang="cs-CZ" sz="2000" b="1" dirty="0" smtClean="0"/>
              <a:t>vzdělávání: </a:t>
            </a:r>
            <a:r>
              <a:rPr lang="cs-CZ" sz="2000" dirty="0" smtClean="0"/>
              <a:t>školy </a:t>
            </a:r>
            <a:r>
              <a:rPr lang="cs-CZ" sz="2000" dirty="0"/>
              <a:t>a školská zařízení v oblasti předškolního, základního a středního vzdělávání a vyšší odborné školy, další subjekty podílející se na realizaci vzdělávacích aktivit</a:t>
            </a:r>
            <a:endParaRPr lang="cs-CZ" sz="2000" dirty="0" smtClean="0"/>
          </a:p>
        </p:txBody>
      </p:sp>
    </p:spTree>
    <p:extLst>
      <p:ext uri="{BB962C8B-B14F-4D97-AF65-F5344CB8AC3E}">
        <p14:creationId xmlns:p14="http://schemas.microsoft.com/office/powerpoint/2010/main" val="29094309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107504" y="1484784"/>
            <a:ext cx="5976664"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07963" lvl="2" indent="0">
              <a:lnSpc>
                <a:spcPct val="100000"/>
              </a:lnSpc>
              <a:spcBef>
                <a:spcPts val="600"/>
              </a:spcBef>
              <a:spcAft>
                <a:spcPts val="600"/>
              </a:spcAft>
              <a:buNone/>
            </a:pPr>
            <a:r>
              <a:rPr lang="cs-CZ" u="sng" dirty="0" smtClean="0">
                <a:latin typeface="+mn-lt"/>
              </a:rPr>
              <a:t>Hodnotící </a:t>
            </a:r>
            <a:r>
              <a:rPr lang="cs-CZ" u="sng" dirty="0" smtClean="0">
                <a:latin typeface="+mn-lt"/>
              </a:rPr>
              <a:t>kritéria</a:t>
            </a:r>
            <a:r>
              <a:rPr lang="cs-CZ" dirty="0" smtClean="0">
                <a:latin typeface="+mn-lt"/>
              </a:rPr>
              <a:t>: </a:t>
            </a:r>
            <a:endParaRPr lang="cs-CZ" dirty="0" smtClean="0">
              <a:latin typeface="+mn-lt"/>
            </a:endParaRPr>
          </a:p>
          <a:p>
            <a:pPr marL="550863" lvl="2" indent="-342900">
              <a:lnSpc>
                <a:spcPct val="60000"/>
              </a:lnSpc>
              <a:spcBef>
                <a:spcPts val="600"/>
              </a:spcBef>
              <a:spcAft>
                <a:spcPts val="600"/>
              </a:spcAft>
            </a:pPr>
            <a:r>
              <a:rPr lang="cs-CZ" dirty="0" smtClean="0">
                <a:latin typeface="+mn-lt"/>
              </a:rPr>
              <a:t>splnění </a:t>
            </a:r>
            <a:r>
              <a:rPr lang="cs-CZ" dirty="0" smtClean="0">
                <a:latin typeface="+mn-lt"/>
              </a:rPr>
              <a:t>formálních náležitostí, </a:t>
            </a:r>
            <a:endParaRPr lang="cs-CZ" dirty="0" smtClean="0">
              <a:latin typeface="+mn-lt"/>
            </a:endParaRPr>
          </a:p>
          <a:p>
            <a:pPr marL="550863" lvl="2" indent="-342900">
              <a:lnSpc>
                <a:spcPct val="60000"/>
              </a:lnSpc>
              <a:spcBef>
                <a:spcPts val="600"/>
              </a:spcBef>
              <a:spcAft>
                <a:spcPts val="600"/>
              </a:spcAft>
            </a:pPr>
            <a:r>
              <a:rPr lang="cs-CZ" dirty="0" smtClean="0">
                <a:latin typeface="+mn-lt"/>
              </a:rPr>
              <a:t>soulad </a:t>
            </a:r>
            <a:r>
              <a:rPr lang="cs-CZ" dirty="0" smtClean="0">
                <a:latin typeface="+mn-lt"/>
              </a:rPr>
              <a:t>se SCLLD a výzvou, </a:t>
            </a:r>
            <a:endParaRPr lang="cs-CZ" dirty="0" smtClean="0">
              <a:latin typeface="+mn-lt"/>
            </a:endParaRPr>
          </a:p>
          <a:p>
            <a:pPr marL="550863" lvl="2" indent="-342900">
              <a:lnSpc>
                <a:spcPct val="60000"/>
              </a:lnSpc>
              <a:spcBef>
                <a:spcPts val="600"/>
              </a:spcBef>
              <a:spcAft>
                <a:spcPts val="600"/>
              </a:spcAft>
            </a:pPr>
            <a:r>
              <a:rPr lang="cs-CZ" dirty="0" smtClean="0">
                <a:latin typeface="+mn-lt"/>
              </a:rPr>
              <a:t>trestní </a:t>
            </a:r>
            <a:r>
              <a:rPr lang="cs-CZ" dirty="0" smtClean="0">
                <a:latin typeface="+mn-lt"/>
              </a:rPr>
              <a:t>bezúhonnost, </a:t>
            </a:r>
            <a:endParaRPr lang="cs-CZ" dirty="0" smtClean="0">
              <a:latin typeface="+mn-lt"/>
            </a:endParaRPr>
          </a:p>
          <a:p>
            <a:pPr marL="550863" lvl="2" indent="-342900">
              <a:lnSpc>
                <a:spcPct val="60000"/>
              </a:lnSpc>
              <a:spcBef>
                <a:spcPts val="600"/>
              </a:spcBef>
              <a:spcAft>
                <a:spcPts val="600"/>
              </a:spcAft>
            </a:pPr>
            <a:r>
              <a:rPr lang="cs-CZ" dirty="0" smtClean="0">
                <a:latin typeface="+mn-lt"/>
              </a:rPr>
              <a:t>přijatelnost </a:t>
            </a:r>
            <a:r>
              <a:rPr lang="cs-CZ" dirty="0" smtClean="0">
                <a:latin typeface="+mn-lt"/>
              </a:rPr>
              <a:t>výdajů</a:t>
            </a:r>
            <a:r>
              <a:rPr lang="cs-CZ" dirty="0" smtClean="0">
                <a:latin typeface="+mn-lt"/>
              </a:rPr>
              <a:t>, </a:t>
            </a:r>
          </a:p>
          <a:p>
            <a:pPr marL="550863" lvl="2" indent="-342900">
              <a:lnSpc>
                <a:spcPct val="60000"/>
              </a:lnSpc>
              <a:spcBef>
                <a:spcPts val="600"/>
              </a:spcBef>
              <a:spcAft>
                <a:spcPts val="600"/>
              </a:spcAft>
            </a:pPr>
            <a:r>
              <a:rPr lang="cs-CZ" dirty="0" smtClean="0">
                <a:latin typeface="+mn-lt"/>
              </a:rPr>
              <a:t>výsadba </a:t>
            </a:r>
            <a:r>
              <a:rPr lang="cs-CZ" dirty="0">
                <a:latin typeface="+mn-lt"/>
              </a:rPr>
              <a:t>zeleně, </a:t>
            </a:r>
            <a:endParaRPr lang="cs-CZ" dirty="0" smtClean="0">
              <a:latin typeface="+mn-lt"/>
            </a:endParaRPr>
          </a:p>
          <a:p>
            <a:pPr marL="550863" lvl="2" indent="-342900">
              <a:lnSpc>
                <a:spcPct val="60000"/>
              </a:lnSpc>
              <a:spcBef>
                <a:spcPts val="600"/>
              </a:spcBef>
              <a:spcAft>
                <a:spcPts val="600"/>
              </a:spcAft>
            </a:pPr>
            <a:r>
              <a:rPr lang="cs-CZ" dirty="0" smtClean="0">
                <a:latin typeface="+mn-lt"/>
              </a:rPr>
              <a:t>rekonstrukce </a:t>
            </a:r>
            <a:r>
              <a:rPr lang="cs-CZ" dirty="0">
                <a:latin typeface="+mn-lt"/>
              </a:rPr>
              <a:t>stávajícího </a:t>
            </a:r>
            <a:r>
              <a:rPr lang="cs-CZ" dirty="0" smtClean="0">
                <a:latin typeface="+mn-lt"/>
              </a:rPr>
              <a:t>objektu,</a:t>
            </a:r>
            <a:endParaRPr lang="cs-CZ" dirty="0">
              <a:latin typeface="+mn-lt"/>
            </a:endParaRPr>
          </a:p>
          <a:p>
            <a:pPr marL="550863" lvl="2" indent="-342900">
              <a:lnSpc>
                <a:spcPct val="60000"/>
              </a:lnSpc>
              <a:spcBef>
                <a:spcPts val="600"/>
              </a:spcBef>
              <a:spcAft>
                <a:spcPts val="600"/>
              </a:spcAft>
            </a:pPr>
            <a:r>
              <a:rPr lang="cs-CZ" dirty="0" smtClean="0">
                <a:latin typeface="+mn-lt"/>
              </a:rPr>
              <a:t>venkovní </a:t>
            </a:r>
            <a:r>
              <a:rPr lang="cs-CZ" dirty="0">
                <a:latin typeface="+mn-lt"/>
              </a:rPr>
              <a:t>výuka a zájmová </a:t>
            </a:r>
            <a:r>
              <a:rPr lang="cs-CZ" dirty="0" smtClean="0">
                <a:latin typeface="+mn-lt"/>
              </a:rPr>
              <a:t>činnost,</a:t>
            </a:r>
          </a:p>
          <a:p>
            <a:pPr marL="550863" lvl="2" indent="-342900">
              <a:lnSpc>
                <a:spcPct val="60000"/>
              </a:lnSpc>
              <a:spcBef>
                <a:spcPts val="600"/>
              </a:spcBef>
              <a:spcAft>
                <a:spcPts val="600"/>
              </a:spcAft>
            </a:pPr>
            <a:r>
              <a:rPr lang="cs-CZ" dirty="0" smtClean="0">
                <a:latin typeface="+mn-lt"/>
              </a:rPr>
              <a:t>sdílení výstupů,</a:t>
            </a:r>
          </a:p>
          <a:p>
            <a:pPr marL="550863" lvl="2" indent="-342900">
              <a:lnSpc>
                <a:spcPct val="60000"/>
              </a:lnSpc>
              <a:spcBef>
                <a:spcPts val="600"/>
              </a:spcBef>
              <a:spcAft>
                <a:spcPts val="600"/>
              </a:spcAft>
            </a:pPr>
            <a:r>
              <a:rPr lang="cs-CZ" dirty="0">
                <a:latin typeface="+mn-lt"/>
              </a:rPr>
              <a:t>v</a:t>
            </a:r>
            <a:r>
              <a:rPr lang="cs-CZ" dirty="0" smtClean="0">
                <a:latin typeface="+mn-lt"/>
              </a:rPr>
              <a:t>íceúčelovost,</a:t>
            </a:r>
          </a:p>
          <a:p>
            <a:pPr marL="550863" lvl="2" indent="-342900">
              <a:lnSpc>
                <a:spcPct val="60000"/>
              </a:lnSpc>
              <a:spcBef>
                <a:spcPts val="600"/>
              </a:spcBef>
              <a:spcAft>
                <a:spcPts val="600"/>
              </a:spcAft>
            </a:pPr>
            <a:r>
              <a:rPr lang="cs-CZ" dirty="0">
                <a:latin typeface="+mn-lt"/>
              </a:rPr>
              <a:t>b</a:t>
            </a:r>
            <a:r>
              <a:rPr lang="cs-CZ" dirty="0" smtClean="0">
                <a:latin typeface="+mn-lt"/>
              </a:rPr>
              <a:t>ezbariérovost,</a:t>
            </a:r>
          </a:p>
          <a:p>
            <a:pPr marL="550863" lvl="2" indent="-342900">
              <a:lnSpc>
                <a:spcPct val="60000"/>
              </a:lnSpc>
              <a:spcBef>
                <a:spcPts val="600"/>
              </a:spcBef>
              <a:spcAft>
                <a:spcPts val="600"/>
              </a:spcAft>
            </a:pPr>
            <a:r>
              <a:rPr lang="cs-CZ" dirty="0">
                <a:latin typeface="+mn-lt"/>
              </a:rPr>
              <a:t>i</a:t>
            </a:r>
            <a:r>
              <a:rPr lang="cs-CZ" dirty="0" smtClean="0">
                <a:latin typeface="+mn-lt"/>
              </a:rPr>
              <a:t>ntegrace,</a:t>
            </a:r>
          </a:p>
          <a:p>
            <a:pPr marL="550863" lvl="2" indent="-342900">
              <a:lnSpc>
                <a:spcPct val="60000"/>
              </a:lnSpc>
              <a:spcBef>
                <a:spcPts val="600"/>
              </a:spcBef>
              <a:spcAft>
                <a:spcPts val="600"/>
              </a:spcAft>
            </a:pPr>
            <a:r>
              <a:rPr lang="cs-CZ" dirty="0" smtClean="0">
                <a:latin typeface="+mn-lt"/>
              </a:rPr>
              <a:t>zaměření </a:t>
            </a:r>
            <a:r>
              <a:rPr lang="cs-CZ" dirty="0">
                <a:latin typeface="+mn-lt"/>
              </a:rPr>
              <a:t>na klíčové </a:t>
            </a:r>
            <a:r>
              <a:rPr lang="cs-CZ" dirty="0" smtClean="0">
                <a:latin typeface="+mn-lt"/>
              </a:rPr>
              <a:t>kompetence,</a:t>
            </a:r>
          </a:p>
          <a:p>
            <a:pPr marL="550863" lvl="2" indent="-342900">
              <a:lnSpc>
                <a:spcPct val="60000"/>
              </a:lnSpc>
              <a:spcBef>
                <a:spcPts val="600"/>
              </a:spcBef>
              <a:spcAft>
                <a:spcPts val="600"/>
              </a:spcAft>
            </a:pPr>
            <a:r>
              <a:rPr lang="cs-CZ" dirty="0" smtClean="0">
                <a:latin typeface="+mn-lt"/>
              </a:rPr>
              <a:t>zaměření </a:t>
            </a:r>
            <a:r>
              <a:rPr lang="cs-CZ" dirty="0">
                <a:latin typeface="+mn-lt"/>
              </a:rPr>
              <a:t>na základní </a:t>
            </a:r>
            <a:r>
              <a:rPr lang="cs-CZ" dirty="0" smtClean="0">
                <a:latin typeface="+mn-lt"/>
              </a:rPr>
              <a:t>kompetence,</a:t>
            </a:r>
          </a:p>
        </p:txBody>
      </p:sp>
      <p:sp>
        <p:nvSpPr>
          <p:cNvPr id="5" name="Obdélník 4"/>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6" name="Přímá spojnice 5"/>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7" name="Obdélník 1"/>
          <p:cNvSpPr>
            <a:spLocks noChangeArrowheads="1"/>
          </p:cNvSpPr>
          <p:nvPr/>
        </p:nvSpPr>
        <p:spPr bwMode="auto">
          <a:xfrm>
            <a:off x="4932040" y="1937923"/>
            <a:ext cx="3816424"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550863" lvl="2" indent="-342900">
              <a:lnSpc>
                <a:spcPct val="60000"/>
              </a:lnSpc>
              <a:spcBef>
                <a:spcPts val="600"/>
              </a:spcBef>
              <a:spcAft>
                <a:spcPts val="600"/>
              </a:spcAft>
            </a:pPr>
            <a:r>
              <a:rPr lang="cs-CZ" dirty="0" smtClean="0">
                <a:latin typeface="+mn-lt"/>
              </a:rPr>
              <a:t>soulad </a:t>
            </a:r>
            <a:r>
              <a:rPr lang="cs-CZ" dirty="0">
                <a:latin typeface="+mn-lt"/>
              </a:rPr>
              <a:t>projektu s územně plánovací </a:t>
            </a:r>
            <a:r>
              <a:rPr lang="cs-CZ" dirty="0" smtClean="0">
                <a:latin typeface="+mn-lt"/>
              </a:rPr>
              <a:t>dokumentací,</a:t>
            </a:r>
          </a:p>
          <a:p>
            <a:pPr marL="550863" lvl="2" indent="-342900">
              <a:lnSpc>
                <a:spcPct val="60000"/>
              </a:lnSpc>
              <a:spcBef>
                <a:spcPts val="600"/>
              </a:spcBef>
              <a:spcAft>
                <a:spcPts val="600"/>
              </a:spcAft>
            </a:pPr>
            <a:r>
              <a:rPr lang="cs-CZ" dirty="0" smtClean="0">
                <a:latin typeface="+mn-lt"/>
              </a:rPr>
              <a:t>využívání </a:t>
            </a:r>
            <a:r>
              <a:rPr lang="cs-CZ" dirty="0">
                <a:latin typeface="+mn-lt"/>
              </a:rPr>
              <a:t>výstupů </a:t>
            </a:r>
            <a:r>
              <a:rPr lang="cs-CZ" dirty="0" smtClean="0">
                <a:latin typeface="+mn-lt"/>
              </a:rPr>
              <a:t>projektu,</a:t>
            </a:r>
          </a:p>
          <a:p>
            <a:pPr marL="550863" lvl="2" indent="-342900">
              <a:lnSpc>
                <a:spcPct val="60000"/>
              </a:lnSpc>
              <a:spcBef>
                <a:spcPts val="600"/>
              </a:spcBef>
              <a:spcAft>
                <a:spcPts val="600"/>
              </a:spcAft>
            </a:pPr>
            <a:r>
              <a:rPr lang="cs-CZ" dirty="0">
                <a:latin typeface="+mn-lt"/>
              </a:rPr>
              <a:t>h</a:t>
            </a:r>
            <a:r>
              <a:rPr lang="cs-CZ" dirty="0" smtClean="0">
                <a:latin typeface="+mn-lt"/>
              </a:rPr>
              <a:t>ospodárnost.</a:t>
            </a:r>
            <a:endParaRPr lang="cs-CZ" dirty="0">
              <a:latin typeface="+mn-lt"/>
            </a:endParaRPr>
          </a:p>
        </p:txBody>
      </p:sp>
      <p:sp>
        <p:nvSpPr>
          <p:cNvPr id="9" name="Obdélník 8"/>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Výchova a vzdělávání-investice:</a:t>
            </a:r>
            <a:endParaRPr lang="cs-CZ" altLang="cs-CZ" sz="3200" cap="all" dirty="0" smtClean="0">
              <a:solidFill>
                <a:prstClr val="black"/>
              </a:solidFill>
              <a:latin typeface="+mn-lt"/>
            </a:endParaRPr>
          </a:p>
        </p:txBody>
      </p:sp>
    </p:spTree>
    <p:extLst>
      <p:ext uri="{BB962C8B-B14F-4D97-AF65-F5344CB8AC3E}">
        <p14:creationId xmlns:p14="http://schemas.microsoft.com/office/powerpoint/2010/main" val="27114569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297270" y="1515299"/>
            <a:ext cx="8247063"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70000"/>
              </a:lnSpc>
              <a:buNone/>
            </a:pPr>
            <a:r>
              <a:rPr lang="cs-CZ" sz="2000" u="sng" dirty="0" smtClean="0">
                <a:latin typeface="+mn-lt"/>
              </a:rPr>
              <a:t>Podporované aktivity – způsobilé výdaje:</a:t>
            </a:r>
          </a:p>
          <a:p>
            <a:pPr marL="342900" indent="-342900"/>
            <a:r>
              <a:rPr lang="cs-CZ" sz="2000" dirty="0" smtClean="0"/>
              <a:t>stavby </a:t>
            </a:r>
            <a:r>
              <a:rPr lang="cs-CZ" sz="2000" dirty="0"/>
              <a:t>a stavební práce spojené s výstavbou nové infrastruktury včetně vybudování přípojky pro přivedení inženýrských sítí</a:t>
            </a:r>
          </a:p>
          <a:p>
            <a:pPr marL="342900" indent="-342900"/>
            <a:r>
              <a:rPr lang="cs-CZ" sz="2000" dirty="0" smtClean="0"/>
              <a:t>rekonstrukce </a:t>
            </a:r>
            <a:r>
              <a:rPr lang="cs-CZ" sz="2000" dirty="0"/>
              <a:t>a stavební úpravy stávající infrastruktury (včetně zabezpečení </a:t>
            </a:r>
            <a:r>
              <a:rPr lang="cs-CZ" sz="2000" dirty="0" smtClean="0"/>
              <a:t>bezbariérovosti)</a:t>
            </a:r>
            <a:endParaRPr lang="cs-CZ" sz="2000" dirty="0"/>
          </a:p>
          <a:p>
            <a:pPr marL="342900" indent="-342900"/>
            <a:r>
              <a:rPr lang="cs-CZ" sz="2000" dirty="0" smtClean="0"/>
              <a:t>nákup </a:t>
            </a:r>
            <a:r>
              <a:rPr lang="cs-CZ" sz="2000" dirty="0"/>
              <a:t>pozemků a staveb (nemovitostí)</a:t>
            </a:r>
          </a:p>
          <a:p>
            <a:pPr marL="342900" indent="-342900"/>
            <a:r>
              <a:rPr lang="cs-CZ" sz="2000" dirty="0" smtClean="0"/>
              <a:t>pořízení </a:t>
            </a:r>
            <a:r>
              <a:rPr lang="cs-CZ" sz="2000" dirty="0"/>
              <a:t>vybavení budov a učeben</a:t>
            </a:r>
          </a:p>
          <a:p>
            <a:pPr marL="342900" indent="-342900"/>
            <a:r>
              <a:rPr lang="cs-CZ" sz="2000" dirty="0" smtClean="0"/>
              <a:t>pořízení </a:t>
            </a:r>
            <a:r>
              <a:rPr lang="cs-CZ" sz="2000" dirty="0"/>
              <a:t>kompenzačních pomůcek</a:t>
            </a:r>
          </a:p>
          <a:p>
            <a:pPr>
              <a:buNone/>
            </a:pPr>
            <a:r>
              <a:rPr lang="cs-CZ" sz="2000" b="1" dirty="0"/>
              <a:t>Podpora může být poskytnuta na zvýšení kapacity</a:t>
            </a:r>
            <a:r>
              <a:rPr lang="cs-CZ" sz="2000" b="1" dirty="0" smtClean="0"/>
              <a:t>: </a:t>
            </a:r>
            <a:r>
              <a:rPr lang="cs-CZ" sz="2000" dirty="0" smtClean="0"/>
              <a:t>mateřských škol, dětských skupin, služeb </a:t>
            </a:r>
            <a:r>
              <a:rPr lang="cs-CZ" sz="2000" dirty="0"/>
              <a:t>péče o děti do tří let věku v denním režimu </a:t>
            </a:r>
            <a:r>
              <a:rPr lang="cs-CZ" sz="2000" dirty="0" smtClean="0"/>
              <a:t>a </a:t>
            </a:r>
            <a:r>
              <a:rPr lang="cs-CZ" sz="2000" dirty="0"/>
              <a:t>služeb péče o dítě nad tři roky věku </a:t>
            </a:r>
            <a:r>
              <a:rPr lang="cs-CZ" sz="2000" dirty="0" smtClean="0"/>
              <a:t>do </a:t>
            </a:r>
            <a:r>
              <a:rPr lang="cs-CZ" sz="2000" dirty="0"/>
              <a:t>doby zahájení školní </a:t>
            </a:r>
            <a:r>
              <a:rPr lang="cs-CZ" sz="2000" dirty="0" smtClean="0"/>
              <a:t>docházky, spolků </a:t>
            </a:r>
            <a:r>
              <a:rPr lang="cs-CZ" sz="2000" dirty="0"/>
              <a:t>zajišťujících péči o děti do 3 let a předškolní vzdělávání dětí </a:t>
            </a:r>
            <a:r>
              <a:rPr lang="cs-CZ" sz="2000" dirty="0" smtClean="0"/>
              <a:t>(</a:t>
            </a:r>
            <a:r>
              <a:rPr lang="cs-CZ" sz="2000" dirty="0"/>
              <a:t>např. lesní školky, mateřská centra, předškolní kluby</a:t>
            </a:r>
            <a:r>
              <a:rPr lang="cs-CZ" sz="2000" dirty="0" smtClean="0"/>
              <a:t>).</a:t>
            </a:r>
            <a:endParaRPr lang="cs-CZ" sz="2000" dirty="0"/>
          </a:p>
        </p:txBody>
      </p:sp>
      <p:sp>
        <p:nvSpPr>
          <p:cNvPr id="10" name="Obdélník 9"/>
          <p:cNvSpPr>
            <a:spLocks noChangeArrowheads="1"/>
          </p:cNvSpPr>
          <p:nvPr/>
        </p:nvSpPr>
        <p:spPr bwMode="auto">
          <a:xfrm>
            <a:off x="271660" y="1019138"/>
            <a:ext cx="8548811" cy="48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INFRASTRUKTURA PRO PŘEDŠKOLNÍ VZDĚLÁVÁNÍ:</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32551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délník 9"/>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Infrastruktura Základních škol:</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324310" y="1497383"/>
            <a:ext cx="8584549" cy="5016758"/>
          </a:xfrm>
          <a:prstGeom prst="rect">
            <a:avLst/>
          </a:prstGeom>
        </p:spPr>
        <p:txBody>
          <a:bodyPr wrap="square">
            <a:spAutoFit/>
          </a:bodyPr>
          <a:lstStyle/>
          <a:p>
            <a:r>
              <a:rPr lang="cs-CZ" sz="2000" u="sng" dirty="0"/>
              <a:t>Podporované aktivity – způsobilé výdaje:</a:t>
            </a:r>
          </a:p>
          <a:p>
            <a:pPr marL="342900" indent="-342900">
              <a:buFont typeface="Arial" panose="020B0604020202020204" pitchFamily="34" charset="0"/>
              <a:buChar char="•"/>
            </a:pPr>
            <a:r>
              <a:rPr lang="cs-CZ" sz="2000" dirty="0" smtClean="0"/>
              <a:t>stavby </a:t>
            </a:r>
            <a:r>
              <a:rPr lang="cs-CZ" sz="2000" dirty="0"/>
              <a:t>a stavební práce spojené s výstavbou infrastruktury základních škol včetně vybudování přípojky pro přivedení inženýrských sítí</a:t>
            </a:r>
          </a:p>
          <a:p>
            <a:pPr marL="342900" indent="-342900">
              <a:buFont typeface="Arial" panose="020B0604020202020204" pitchFamily="34" charset="0"/>
              <a:buChar char="•"/>
            </a:pPr>
            <a:r>
              <a:rPr lang="cs-CZ" sz="2000" dirty="0" smtClean="0"/>
              <a:t>rekonstrukce </a:t>
            </a:r>
            <a:r>
              <a:rPr lang="cs-CZ" sz="2000" dirty="0"/>
              <a:t>a stavební úpravy stávající </a:t>
            </a:r>
            <a:r>
              <a:rPr lang="cs-CZ" sz="2000" dirty="0" smtClean="0"/>
              <a:t>infrastruktury (</a:t>
            </a:r>
            <a:r>
              <a:rPr lang="cs-CZ" sz="2000" dirty="0"/>
              <a:t>včetně zabezpečení </a:t>
            </a:r>
            <a:r>
              <a:rPr lang="cs-CZ" sz="2000" dirty="0" smtClean="0"/>
              <a:t>bezbariérovosti)</a:t>
            </a:r>
            <a:endParaRPr lang="cs-CZ" sz="2000" dirty="0"/>
          </a:p>
          <a:p>
            <a:pPr marL="342900" indent="-342900">
              <a:buFont typeface="Arial" panose="020B0604020202020204" pitchFamily="34" charset="0"/>
              <a:buChar char="•"/>
            </a:pPr>
            <a:r>
              <a:rPr lang="cs-CZ" sz="2000" dirty="0" smtClean="0"/>
              <a:t>nákup </a:t>
            </a:r>
            <a:r>
              <a:rPr lang="cs-CZ" sz="2000" dirty="0"/>
              <a:t>pozemků a staveb (nemovitostí)</a:t>
            </a:r>
          </a:p>
          <a:p>
            <a:pPr marL="342900" indent="-342900">
              <a:buFont typeface="Arial" panose="020B0604020202020204" pitchFamily="34" charset="0"/>
              <a:buChar char="•"/>
            </a:pPr>
            <a:r>
              <a:rPr lang="cs-CZ" sz="2000" dirty="0" smtClean="0"/>
              <a:t>pořízení </a:t>
            </a:r>
            <a:r>
              <a:rPr lang="cs-CZ" sz="2000" dirty="0"/>
              <a:t>vybavení budov a učeben</a:t>
            </a:r>
          </a:p>
          <a:p>
            <a:pPr marL="342900" indent="-342900">
              <a:buFont typeface="Arial" panose="020B0604020202020204" pitchFamily="34" charset="0"/>
              <a:buChar char="•"/>
            </a:pPr>
            <a:r>
              <a:rPr lang="cs-CZ" sz="2000" dirty="0" smtClean="0"/>
              <a:t>pořízení </a:t>
            </a:r>
            <a:r>
              <a:rPr lang="cs-CZ" sz="2000" dirty="0"/>
              <a:t>kompenzačních pomůcek</a:t>
            </a:r>
          </a:p>
          <a:p>
            <a:pPr marL="342900" indent="-342900">
              <a:buFont typeface="Arial" panose="020B0604020202020204" pitchFamily="34" charset="0"/>
              <a:buChar char="•"/>
            </a:pPr>
            <a:r>
              <a:rPr lang="cs-CZ" sz="2000" dirty="0" smtClean="0"/>
              <a:t>zajištění </a:t>
            </a:r>
            <a:r>
              <a:rPr lang="cs-CZ" sz="2000" dirty="0"/>
              <a:t>vnitřní konektivity školy a připojení k </a:t>
            </a:r>
            <a:r>
              <a:rPr lang="cs-CZ" sz="2000" dirty="0" smtClean="0"/>
              <a:t>internetu</a:t>
            </a:r>
          </a:p>
          <a:p>
            <a:pPr marL="342900" indent="-342900">
              <a:buFontTx/>
              <a:buChar char="-"/>
            </a:pPr>
            <a:endParaRPr lang="cs-CZ" sz="2000" dirty="0"/>
          </a:p>
          <a:p>
            <a:r>
              <a:rPr lang="cs-CZ" sz="2000" b="1" dirty="0"/>
              <a:t>Podpora může být poskytnuta na podporu infrastruktury škol a školských zařízení pro základní vzdělávání </a:t>
            </a:r>
            <a:r>
              <a:rPr lang="cs-CZ" sz="2000" b="1" dirty="0" smtClean="0"/>
              <a:t>ve </a:t>
            </a:r>
            <a:r>
              <a:rPr lang="cs-CZ" sz="2000" b="1" dirty="0"/>
              <a:t>vazbě na</a:t>
            </a:r>
            <a:r>
              <a:rPr lang="cs-CZ" sz="2000" dirty="0" smtClean="0"/>
              <a:t>: klíčové </a:t>
            </a:r>
            <a:r>
              <a:rPr lang="cs-CZ" sz="2000" dirty="0"/>
              <a:t>kompetence (komunikace v cizích jazycích, práce s digitálními technologiemi, přírodní vědy, technické a řemeslné obory</a:t>
            </a:r>
            <a:r>
              <a:rPr lang="cs-CZ" sz="2000" dirty="0" smtClean="0"/>
              <a:t>); budování </a:t>
            </a:r>
            <a:r>
              <a:rPr lang="cs-CZ" sz="2000" dirty="0"/>
              <a:t>bezbariérovosti škol</a:t>
            </a:r>
            <a:r>
              <a:rPr lang="cs-CZ" sz="2000" dirty="0" smtClean="0"/>
              <a:t>; ve </a:t>
            </a:r>
            <a:r>
              <a:rPr lang="cs-CZ" sz="2000" dirty="0"/>
              <a:t>správním obvodu obce s rozšířenou působností, ve kterém se nachází sociálně vyloučená lokalita navíc rozšiřování kapacit kmenových učeben</a:t>
            </a:r>
            <a:r>
              <a:rPr lang="cs-CZ" sz="2000" dirty="0" smtClean="0"/>
              <a:t>.</a:t>
            </a:r>
            <a:endParaRPr lang="cs-CZ" sz="2000" dirty="0"/>
          </a:p>
        </p:txBody>
      </p:sp>
    </p:spTree>
    <p:extLst>
      <p:ext uri="{BB962C8B-B14F-4D97-AF65-F5344CB8AC3E}">
        <p14:creationId xmlns:p14="http://schemas.microsoft.com/office/powerpoint/2010/main" val="283561811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délník 9"/>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Infrastruktura </a:t>
            </a:r>
            <a:r>
              <a:rPr lang="cs-CZ" altLang="cs-CZ" sz="3200" cap="all" dirty="0" err="1" smtClean="0">
                <a:solidFill>
                  <a:prstClr val="black"/>
                </a:solidFill>
                <a:latin typeface="+mn-lt"/>
              </a:rPr>
              <a:t>sŠ</a:t>
            </a:r>
            <a:r>
              <a:rPr lang="cs-CZ" altLang="cs-CZ" sz="3200" cap="all" dirty="0" smtClean="0">
                <a:solidFill>
                  <a:prstClr val="black"/>
                </a:solidFill>
                <a:latin typeface="+mn-lt"/>
              </a:rPr>
              <a:t> a </a:t>
            </a:r>
            <a:r>
              <a:rPr lang="cs-CZ" altLang="cs-CZ" sz="3200" cap="all" dirty="0" err="1" smtClean="0">
                <a:solidFill>
                  <a:prstClr val="black"/>
                </a:solidFill>
                <a:latin typeface="+mn-lt"/>
              </a:rPr>
              <a:t>VOš</a:t>
            </a:r>
            <a:r>
              <a:rPr lang="cs-CZ" altLang="cs-CZ" sz="3200" cap="all" dirty="0" smtClean="0">
                <a:solidFill>
                  <a:prstClr val="black"/>
                </a:solidFill>
                <a:latin typeface="+mn-lt"/>
              </a:rPr>
              <a:t>:</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6" name="Obdélník 5"/>
          <p:cNvSpPr/>
          <p:nvPr/>
        </p:nvSpPr>
        <p:spPr>
          <a:xfrm>
            <a:off x="323528" y="1515299"/>
            <a:ext cx="8476803" cy="5324535"/>
          </a:xfrm>
          <a:prstGeom prst="rect">
            <a:avLst/>
          </a:prstGeom>
        </p:spPr>
        <p:txBody>
          <a:bodyPr wrap="square">
            <a:spAutoFit/>
          </a:bodyPr>
          <a:lstStyle/>
          <a:p>
            <a:r>
              <a:rPr lang="cs-CZ" sz="2000" u="sng" dirty="0"/>
              <a:t>Podporované aktivity – způsobilé výdaje:</a:t>
            </a:r>
          </a:p>
          <a:p>
            <a:pPr marL="342900" indent="-342900">
              <a:buFont typeface="Arial" panose="020B0604020202020204" pitchFamily="34" charset="0"/>
              <a:buChar char="•"/>
            </a:pPr>
            <a:r>
              <a:rPr lang="cs-CZ" sz="2000" dirty="0" smtClean="0"/>
              <a:t>stavby </a:t>
            </a:r>
            <a:r>
              <a:rPr lang="cs-CZ" sz="2000" dirty="0"/>
              <a:t>a stavební práce spojené s výstavbou infrastruktury středních a vyšších odborných škol včetně vybudování přípojky pro přivedení inženýrských sítí</a:t>
            </a:r>
          </a:p>
          <a:p>
            <a:pPr marL="342900" indent="-342900">
              <a:buFont typeface="Arial" panose="020B0604020202020204" pitchFamily="34" charset="0"/>
              <a:buChar char="•"/>
            </a:pPr>
            <a:r>
              <a:rPr lang="cs-CZ" sz="2000" dirty="0" smtClean="0"/>
              <a:t>rekonstrukce </a:t>
            </a:r>
            <a:r>
              <a:rPr lang="cs-CZ" sz="2000" dirty="0"/>
              <a:t>a stavební úpravy stávající infrastruktury (včetně zabezpečení </a:t>
            </a:r>
            <a:r>
              <a:rPr lang="cs-CZ" sz="2000" dirty="0" smtClean="0"/>
              <a:t>bezbariérovosti)</a:t>
            </a:r>
            <a:endParaRPr lang="cs-CZ" sz="2000" dirty="0"/>
          </a:p>
          <a:p>
            <a:pPr marL="342900" indent="-342900">
              <a:buFont typeface="Arial" panose="020B0604020202020204" pitchFamily="34" charset="0"/>
              <a:buChar char="•"/>
            </a:pPr>
            <a:r>
              <a:rPr lang="cs-CZ" sz="2000" dirty="0" smtClean="0"/>
              <a:t>nákup </a:t>
            </a:r>
            <a:r>
              <a:rPr lang="cs-CZ" sz="2000" dirty="0"/>
              <a:t>pozemků a staveb (nemovitostí)</a:t>
            </a:r>
          </a:p>
          <a:p>
            <a:pPr marL="342900" indent="-342900">
              <a:buFont typeface="Arial" panose="020B0604020202020204" pitchFamily="34" charset="0"/>
              <a:buChar char="•"/>
            </a:pPr>
            <a:r>
              <a:rPr lang="cs-CZ" sz="2000" dirty="0" smtClean="0"/>
              <a:t>pořízení </a:t>
            </a:r>
            <a:r>
              <a:rPr lang="cs-CZ" sz="2000" dirty="0"/>
              <a:t>vybavení budov a učeben</a:t>
            </a:r>
          </a:p>
          <a:p>
            <a:pPr marL="342900" indent="-342900">
              <a:buFont typeface="Arial" panose="020B0604020202020204" pitchFamily="34" charset="0"/>
              <a:buChar char="•"/>
            </a:pPr>
            <a:r>
              <a:rPr lang="cs-CZ" sz="2000" dirty="0" smtClean="0"/>
              <a:t>pořízení </a:t>
            </a:r>
            <a:r>
              <a:rPr lang="cs-CZ" sz="2000" dirty="0"/>
              <a:t>kompenzačních pomůcek</a:t>
            </a:r>
          </a:p>
          <a:p>
            <a:pPr marL="342900" indent="-342900">
              <a:buFont typeface="Arial" panose="020B0604020202020204" pitchFamily="34" charset="0"/>
              <a:buChar char="•"/>
            </a:pPr>
            <a:r>
              <a:rPr lang="cs-CZ" sz="2000" dirty="0" smtClean="0"/>
              <a:t>zajištění </a:t>
            </a:r>
            <a:r>
              <a:rPr lang="cs-CZ" sz="2000" dirty="0"/>
              <a:t>vnitřní konektivity školy a připojení k internetu</a:t>
            </a:r>
          </a:p>
          <a:p>
            <a:endParaRPr lang="cs-CZ" sz="2000" dirty="0" smtClean="0"/>
          </a:p>
          <a:p>
            <a:r>
              <a:rPr lang="cs-CZ" sz="2000" b="1" dirty="0" smtClean="0"/>
              <a:t>Podpora </a:t>
            </a:r>
            <a:r>
              <a:rPr lang="cs-CZ" sz="2000" b="1" dirty="0"/>
              <a:t>může být poskytnuta na podporu infrastruktury škol a školských zařízení pro střední a vyšší odborné vzdělávání (včetně víceletých gymnázií) </a:t>
            </a:r>
            <a:r>
              <a:rPr lang="cs-CZ" sz="2000" b="1" dirty="0" smtClean="0"/>
              <a:t>ve </a:t>
            </a:r>
            <a:r>
              <a:rPr lang="cs-CZ" sz="2000" b="1" dirty="0"/>
              <a:t>vazbě na</a:t>
            </a:r>
            <a:r>
              <a:rPr lang="cs-CZ" sz="2000" b="1" dirty="0" smtClean="0"/>
              <a:t>: </a:t>
            </a:r>
            <a:r>
              <a:rPr lang="cs-CZ" sz="2000" dirty="0" smtClean="0"/>
              <a:t>klíčové </a:t>
            </a:r>
            <a:r>
              <a:rPr lang="cs-CZ" sz="2000" dirty="0"/>
              <a:t>kompetence (komunikace v cizích jazycích, práce s digitálními technologiemi, přírodní vědy, technické a řemeslné obory</a:t>
            </a:r>
            <a:r>
              <a:rPr lang="cs-CZ" sz="2000" dirty="0" smtClean="0"/>
              <a:t>); budování </a:t>
            </a:r>
            <a:r>
              <a:rPr lang="cs-CZ" sz="2000" dirty="0"/>
              <a:t>bezbariérovosti </a:t>
            </a:r>
            <a:r>
              <a:rPr lang="cs-CZ" sz="2000" dirty="0" smtClean="0"/>
              <a:t>škol.</a:t>
            </a:r>
          </a:p>
          <a:p>
            <a:endParaRPr lang="cs-CZ" sz="2000" dirty="0"/>
          </a:p>
        </p:txBody>
      </p:sp>
    </p:spTree>
    <p:extLst>
      <p:ext uri="{BB962C8B-B14F-4D97-AF65-F5344CB8AC3E}">
        <p14:creationId xmlns:p14="http://schemas.microsoft.com/office/powerpoint/2010/main" val="12062227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délník 9"/>
          <p:cNvSpPr>
            <a:spLocks noChangeArrowheads="1"/>
          </p:cNvSpPr>
          <p:nvPr/>
        </p:nvSpPr>
        <p:spPr bwMode="auto">
          <a:xfrm>
            <a:off x="271661" y="1019138"/>
            <a:ext cx="8166100" cy="890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Infrastruktura pro zájmové, neformální a celoživotní vzdělávání:</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6" name="Obdélník 5"/>
          <p:cNvSpPr/>
          <p:nvPr/>
        </p:nvSpPr>
        <p:spPr>
          <a:xfrm>
            <a:off x="307148" y="1868626"/>
            <a:ext cx="8585332" cy="4708981"/>
          </a:xfrm>
          <a:prstGeom prst="rect">
            <a:avLst/>
          </a:prstGeom>
        </p:spPr>
        <p:txBody>
          <a:bodyPr wrap="square">
            <a:spAutoFit/>
          </a:bodyPr>
          <a:lstStyle/>
          <a:p>
            <a:r>
              <a:rPr lang="cs-CZ" sz="2000" u="sng" dirty="0"/>
              <a:t>Podporované aktivity – způsobilé výdaje:</a:t>
            </a:r>
          </a:p>
          <a:p>
            <a:pPr marL="342900" indent="-342900">
              <a:buFont typeface="Arial" panose="020B0604020202020204" pitchFamily="34" charset="0"/>
              <a:buChar char="•"/>
            </a:pPr>
            <a:r>
              <a:rPr lang="cs-CZ" sz="2000" dirty="0" smtClean="0"/>
              <a:t>přístavby</a:t>
            </a:r>
            <a:r>
              <a:rPr lang="cs-CZ" sz="2000" dirty="0"/>
              <a:t>, nástavby a stavební práce spojené s vybudováním infrastruktury pro zájmové, neformální a celoživotní vzdělávání</a:t>
            </a:r>
          </a:p>
          <a:p>
            <a:pPr marL="342900" indent="-342900">
              <a:buFont typeface="Arial" panose="020B0604020202020204" pitchFamily="34" charset="0"/>
              <a:buChar char="•"/>
            </a:pPr>
            <a:r>
              <a:rPr lang="cs-CZ" sz="2000" dirty="0" smtClean="0"/>
              <a:t>rekonstrukce </a:t>
            </a:r>
            <a:r>
              <a:rPr lang="cs-CZ" sz="2000" dirty="0"/>
              <a:t>a stavební úpravy stávající infrastruktury (včetně zabezpečení </a:t>
            </a:r>
            <a:r>
              <a:rPr lang="cs-CZ" sz="2000" dirty="0" smtClean="0"/>
              <a:t>bezbariérovosti)</a:t>
            </a:r>
            <a:endParaRPr lang="cs-CZ" sz="2000" dirty="0"/>
          </a:p>
          <a:p>
            <a:pPr marL="342900" indent="-342900">
              <a:buFont typeface="Arial" panose="020B0604020202020204" pitchFamily="34" charset="0"/>
              <a:buChar char="•"/>
            </a:pPr>
            <a:r>
              <a:rPr lang="cs-CZ" sz="2000" dirty="0" smtClean="0"/>
              <a:t>nákup </a:t>
            </a:r>
            <a:r>
              <a:rPr lang="cs-CZ" sz="2000" dirty="0"/>
              <a:t>pozemků a staveb (nemovitostí)</a:t>
            </a:r>
          </a:p>
          <a:p>
            <a:pPr marL="342900" indent="-342900">
              <a:buFont typeface="Arial" panose="020B0604020202020204" pitchFamily="34" charset="0"/>
              <a:buChar char="•"/>
            </a:pPr>
            <a:r>
              <a:rPr lang="cs-CZ" sz="2000" dirty="0" smtClean="0"/>
              <a:t>pořízení </a:t>
            </a:r>
            <a:r>
              <a:rPr lang="cs-CZ" sz="2000" dirty="0"/>
              <a:t>vybavení budov a </a:t>
            </a:r>
            <a:r>
              <a:rPr lang="cs-CZ" sz="2000" dirty="0" smtClean="0"/>
              <a:t>učeben</a:t>
            </a:r>
          </a:p>
          <a:p>
            <a:pPr marL="342900" indent="-342900">
              <a:buFont typeface="Arial" panose="020B0604020202020204" pitchFamily="34" charset="0"/>
              <a:buChar char="•"/>
            </a:pPr>
            <a:r>
              <a:rPr lang="cs-CZ" sz="2000" dirty="0" smtClean="0"/>
              <a:t>pořízení </a:t>
            </a:r>
            <a:r>
              <a:rPr lang="cs-CZ" sz="2000" dirty="0"/>
              <a:t>kompenzačních </a:t>
            </a:r>
            <a:r>
              <a:rPr lang="cs-CZ" sz="2000" dirty="0" smtClean="0"/>
              <a:t>pomůcek</a:t>
            </a:r>
          </a:p>
          <a:p>
            <a:endParaRPr lang="cs-CZ" sz="2000" dirty="0"/>
          </a:p>
          <a:p>
            <a:r>
              <a:rPr lang="cs-CZ" sz="2000" dirty="0"/>
              <a:t>Podpora může být poskytnuta pouze ve vazbě na klíčové kompetence </a:t>
            </a:r>
            <a:r>
              <a:rPr lang="cs-CZ" sz="2000" dirty="0" smtClean="0"/>
              <a:t>(komunikace </a:t>
            </a:r>
            <a:r>
              <a:rPr lang="cs-CZ" sz="2000" dirty="0"/>
              <a:t>v cizích jazycích, práce s digitálními technologiemi, přírodní vědy, technické a řemeslné obory</a:t>
            </a:r>
            <a:r>
              <a:rPr lang="cs-CZ" sz="2000" dirty="0" smtClean="0"/>
              <a:t>).</a:t>
            </a:r>
          </a:p>
          <a:p>
            <a:endParaRPr lang="cs-CZ" sz="2000" dirty="0" smtClean="0"/>
          </a:p>
          <a:p>
            <a:r>
              <a:rPr lang="cs-CZ" sz="2000" b="1" dirty="0" smtClean="0"/>
              <a:t>Projektové </a:t>
            </a:r>
            <a:r>
              <a:rPr lang="cs-CZ" sz="2000" b="1" dirty="0"/>
              <a:t>záměry </a:t>
            </a:r>
            <a:r>
              <a:rPr lang="cs-CZ" sz="2000" b="1" dirty="0" smtClean="0"/>
              <a:t>všech aktivit musí </a:t>
            </a:r>
            <a:r>
              <a:rPr lang="cs-CZ" sz="2000" b="1" dirty="0"/>
              <a:t>být v souladu s Místním akčním plánem vzdělávání nebo s Krajským akčním plánem </a:t>
            </a:r>
            <a:r>
              <a:rPr lang="cs-CZ" sz="2000" b="1" dirty="0" smtClean="0"/>
              <a:t>vzdělávání – musí zde být zařazeny!</a:t>
            </a:r>
            <a:endParaRPr lang="cs-CZ" sz="2000" b="1" dirty="0"/>
          </a:p>
        </p:txBody>
      </p:sp>
    </p:spTree>
    <p:extLst>
      <p:ext uri="{BB962C8B-B14F-4D97-AF65-F5344CB8AC3E}">
        <p14:creationId xmlns:p14="http://schemas.microsoft.com/office/powerpoint/2010/main" val="30749109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délník 9"/>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Výchova a vzdělávání-investice:</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13" name="Obdélník 1"/>
          <p:cNvSpPr>
            <a:spLocks noChangeArrowheads="1"/>
          </p:cNvSpPr>
          <p:nvPr/>
        </p:nvSpPr>
        <p:spPr bwMode="auto">
          <a:xfrm>
            <a:off x="285377" y="1484784"/>
            <a:ext cx="8247063" cy="2277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70000"/>
              </a:lnSpc>
              <a:spcBef>
                <a:spcPts val="600"/>
              </a:spcBef>
              <a:buNone/>
            </a:pPr>
            <a:r>
              <a:rPr lang="cs-CZ" sz="2000" u="sng" dirty="0" smtClean="0">
                <a:latin typeface="+mn-lt"/>
              </a:rPr>
              <a:t>Nezpůsobilé </a:t>
            </a:r>
            <a:r>
              <a:rPr lang="cs-CZ" sz="2000" u="sng" dirty="0" smtClean="0">
                <a:latin typeface="+mn-lt"/>
              </a:rPr>
              <a:t>výdaje:</a:t>
            </a:r>
          </a:p>
          <a:p>
            <a:pPr marL="342900" indent="-342900" algn="just">
              <a:lnSpc>
                <a:spcPct val="70000"/>
              </a:lnSpc>
              <a:spcBef>
                <a:spcPts val="600"/>
              </a:spcBef>
            </a:pPr>
            <a:r>
              <a:rPr lang="cs-CZ" sz="2000" dirty="0">
                <a:latin typeface="+mn-lt"/>
              </a:rPr>
              <a:t>o</a:t>
            </a:r>
            <a:r>
              <a:rPr lang="cs-CZ" sz="2000" dirty="0" smtClean="0">
                <a:latin typeface="+mn-lt"/>
              </a:rPr>
              <a:t>pravy,</a:t>
            </a:r>
          </a:p>
          <a:p>
            <a:pPr marL="342900" indent="-342900" algn="just">
              <a:lnSpc>
                <a:spcPct val="70000"/>
              </a:lnSpc>
              <a:spcBef>
                <a:spcPts val="600"/>
              </a:spcBef>
            </a:pPr>
            <a:r>
              <a:rPr lang="cs-CZ" sz="2000" dirty="0" smtClean="0">
                <a:latin typeface="+mn-lt"/>
              </a:rPr>
              <a:t>výdaje </a:t>
            </a:r>
            <a:r>
              <a:rPr lang="cs-CZ" sz="2000" dirty="0" smtClean="0">
                <a:latin typeface="+mn-lt"/>
              </a:rPr>
              <a:t>na stávající kmenové </a:t>
            </a:r>
            <a:r>
              <a:rPr lang="cs-CZ" sz="2000" dirty="0" smtClean="0">
                <a:latin typeface="+mn-lt"/>
              </a:rPr>
              <a:t>učebny,</a:t>
            </a:r>
          </a:p>
          <a:p>
            <a:pPr marL="342900" indent="-342900" algn="just">
              <a:lnSpc>
                <a:spcPct val="70000"/>
              </a:lnSpc>
              <a:spcBef>
                <a:spcPts val="600"/>
              </a:spcBef>
            </a:pPr>
            <a:r>
              <a:rPr lang="cs-CZ" sz="2000" dirty="0" smtClean="0">
                <a:latin typeface="+mn-lt"/>
              </a:rPr>
              <a:t>učebny </a:t>
            </a:r>
            <a:r>
              <a:rPr lang="cs-CZ" sz="2000" dirty="0" smtClean="0">
                <a:latin typeface="+mn-lt"/>
              </a:rPr>
              <a:t>a vybavení bez vazby na klíčové </a:t>
            </a:r>
            <a:r>
              <a:rPr lang="cs-CZ" sz="2000" dirty="0" smtClean="0">
                <a:latin typeface="+mn-lt"/>
              </a:rPr>
              <a:t>kompetence,</a:t>
            </a:r>
          </a:p>
          <a:p>
            <a:pPr marL="342900" indent="-342900" algn="just">
              <a:lnSpc>
                <a:spcPct val="70000"/>
              </a:lnSpc>
              <a:spcBef>
                <a:spcPts val="600"/>
              </a:spcBef>
            </a:pPr>
            <a:r>
              <a:rPr lang="cs-CZ" sz="2000" dirty="0" smtClean="0">
                <a:latin typeface="+mn-lt"/>
              </a:rPr>
              <a:t>učebny </a:t>
            </a:r>
            <a:r>
              <a:rPr lang="cs-CZ" sz="2000" dirty="0" smtClean="0">
                <a:latin typeface="+mn-lt"/>
              </a:rPr>
              <a:t>a vybavení na klíčové kompetence, které nejsou v </a:t>
            </a:r>
            <a:r>
              <a:rPr lang="cs-CZ" sz="2000" dirty="0" smtClean="0">
                <a:latin typeface="+mn-lt"/>
              </a:rPr>
              <a:t>MAP/KAP</a:t>
            </a:r>
          </a:p>
          <a:p>
            <a:pPr marL="342900" indent="-342900" algn="just">
              <a:lnSpc>
                <a:spcPct val="70000"/>
              </a:lnSpc>
              <a:spcBef>
                <a:spcPts val="600"/>
              </a:spcBef>
            </a:pPr>
            <a:r>
              <a:rPr lang="cs-CZ" sz="2000" dirty="0" smtClean="0">
                <a:latin typeface="+mn-lt"/>
              </a:rPr>
              <a:t>aluly</a:t>
            </a:r>
            <a:r>
              <a:rPr lang="cs-CZ" sz="2000" dirty="0" smtClean="0">
                <a:latin typeface="+mn-lt"/>
              </a:rPr>
              <a:t>, amfiteátry, sportoviště,  jídelny a kuchyně (mimo předškolního vzdělávání</a:t>
            </a:r>
            <a:r>
              <a:rPr lang="cs-CZ" sz="2000" dirty="0" smtClean="0">
                <a:latin typeface="+mn-lt"/>
              </a:rPr>
              <a:t>),</a:t>
            </a:r>
          </a:p>
          <a:p>
            <a:pPr marL="342900" indent="-342900" algn="just">
              <a:lnSpc>
                <a:spcPct val="70000"/>
              </a:lnSpc>
              <a:spcBef>
                <a:spcPts val="600"/>
              </a:spcBef>
            </a:pPr>
            <a:r>
              <a:rPr lang="cs-CZ" sz="2000" dirty="0" smtClean="0">
                <a:latin typeface="+mn-lt"/>
              </a:rPr>
              <a:t>ředitelny</a:t>
            </a:r>
            <a:r>
              <a:rPr lang="cs-CZ" sz="2000" dirty="0" smtClean="0">
                <a:latin typeface="+mn-lt"/>
              </a:rPr>
              <a:t>, sborovny ZŠ, SŠ/VOŠ.</a:t>
            </a:r>
            <a:endParaRPr lang="cs-CZ" sz="2000" dirty="0">
              <a:latin typeface="+mn-lt"/>
            </a:endParaRPr>
          </a:p>
        </p:txBody>
      </p:sp>
    </p:spTree>
    <p:extLst>
      <p:ext uri="{BB962C8B-B14F-4D97-AF65-F5344CB8AC3E}">
        <p14:creationId xmlns:p14="http://schemas.microsoft.com/office/powerpoint/2010/main" val="42769334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325001" y="1515299"/>
            <a:ext cx="8247063"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None/>
              <a:tabLst>
                <a:tab pos="1616075" algn="l"/>
              </a:tabLst>
            </a:pPr>
            <a:r>
              <a:rPr lang="cs-CZ" altLang="cs-CZ" sz="2000" u="sng" dirty="0" smtClean="0">
                <a:latin typeface="+mn-lt"/>
                <a:cs typeface="Arial" pitchFamily="34" charset="0"/>
              </a:rPr>
              <a:t>Přílohy:</a:t>
            </a:r>
            <a:endParaRPr lang="cs-CZ" altLang="cs-CZ" sz="2000" u="sng" dirty="0" smtClean="0">
              <a:latin typeface="+mn-lt"/>
              <a:cs typeface="Arial" pitchFamily="34" charset="0"/>
            </a:endParaRPr>
          </a:p>
          <a:p>
            <a:pPr marL="342900" indent="-342900" fontAlgn="base">
              <a:lnSpc>
                <a:spcPct val="100000"/>
              </a:lnSpc>
              <a:spcBef>
                <a:spcPct val="0"/>
              </a:spcBef>
              <a:spcAft>
                <a:spcPct val="0"/>
              </a:spcAft>
              <a:tabLst>
                <a:tab pos="1616075" algn="l"/>
              </a:tabLst>
            </a:pPr>
            <a:r>
              <a:rPr lang="cs-CZ" altLang="cs-CZ" sz="2000" dirty="0" smtClean="0">
                <a:latin typeface="+mn-lt"/>
                <a:cs typeface="Arial" pitchFamily="34" charset="0"/>
              </a:rPr>
              <a:t>Plná </a:t>
            </a:r>
            <a:r>
              <a:rPr lang="cs-CZ" altLang="cs-CZ" sz="2000" dirty="0" smtClean="0">
                <a:latin typeface="+mn-lt"/>
                <a:cs typeface="Arial" pitchFamily="34" charset="0"/>
              </a:rPr>
              <a:t>moc</a:t>
            </a:r>
          </a:p>
          <a:p>
            <a:pPr marL="342900" indent="-342900" fontAlgn="base">
              <a:lnSpc>
                <a:spcPct val="100000"/>
              </a:lnSpc>
              <a:spcBef>
                <a:spcPct val="0"/>
              </a:spcBef>
              <a:spcAft>
                <a:spcPct val="0"/>
              </a:spcAft>
              <a:tabLst>
                <a:tab pos="1616075" algn="l"/>
              </a:tabLst>
            </a:pPr>
            <a:r>
              <a:rPr lang="cs-CZ" altLang="cs-CZ" sz="2000" dirty="0" smtClean="0">
                <a:latin typeface="+mn-lt"/>
                <a:cs typeface="Arial" pitchFamily="34" charset="0"/>
              </a:rPr>
              <a:t>Zadávací a </a:t>
            </a:r>
            <a:r>
              <a:rPr lang="cs-CZ" altLang="cs-CZ" sz="2000" dirty="0" smtClean="0">
                <a:latin typeface="+mn-lt"/>
                <a:cs typeface="Arial" pitchFamily="34" charset="0"/>
              </a:rPr>
              <a:t>výběrová řízení</a:t>
            </a:r>
          </a:p>
          <a:p>
            <a:pPr marL="342900" indent="-342900" fontAlgn="base">
              <a:lnSpc>
                <a:spcPct val="100000"/>
              </a:lnSpc>
              <a:spcBef>
                <a:spcPct val="0"/>
              </a:spcBef>
              <a:spcAft>
                <a:spcPct val="0"/>
              </a:spcAft>
              <a:tabLst>
                <a:tab pos="1616075" algn="l"/>
              </a:tabLst>
            </a:pPr>
            <a:r>
              <a:rPr lang="cs-CZ" altLang="cs-CZ" sz="2000" dirty="0" smtClean="0">
                <a:latin typeface="+mn-lt"/>
                <a:cs typeface="Arial" pitchFamily="34" charset="0"/>
              </a:rPr>
              <a:t>Doklady </a:t>
            </a:r>
            <a:r>
              <a:rPr lang="cs-CZ" altLang="cs-CZ" sz="2000" dirty="0" smtClean="0">
                <a:latin typeface="+mn-lt"/>
                <a:cs typeface="Arial" pitchFamily="34" charset="0"/>
              </a:rPr>
              <a:t>oprávní subjektivitě (vyjma obcí)</a:t>
            </a:r>
          </a:p>
          <a:p>
            <a:pPr marL="342900" indent="-342900" fontAlgn="base">
              <a:lnSpc>
                <a:spcPct val="100000"/>
              </a:lnSpc>
              <a:spcBef>
                <a:spcPct val="0"/>
              </a:spcBef>
              <a:spcAft>
                <a:spcPct val="0"/>
              </a:spcAft>
              <a:tabLst>
                <a:tab pos="1616075" algn="l"/>
              </a:tabLst>
            </a:pPr>
            <a:r>
              <a:rPr lang="cs-CZ" altLang="cs-CZ" sz="2000" dirty="0" smtClean="0">
                <a:latin typeface="+mn-lt"/>
                <a:cs typeface="Arial" pitchFamily="34" charset="0"/>
              </a:rPr>
              <a:t>Studie </a:t>
            </a:r>
            <a:r>
              <a:rPr lang="cs-CZ" altLang="cs-CZ" sz="2000" dirty="0" smtClean="0">
                <a:latin typeface="+mn-lt"/>
                <a:cs typeface="Arial" pitchFamily="34" charset="0"/>
              </a:rPr>
              <a:t>proveditelnosti</a:t>
            </a:r>
          </a:p>
          <a:p>
            <a:pPr marL="342900" indent="-342900" fontAlgn="base">
              <a:lnSpc>
                <a:spcPct val="100000"/>
              </a:lnSpc>
              <a:spcBef>
                <a:spcPct val="0"/>
              </a:spcBef>
              <a:spcAft>
                <a:spcPct val="0"/>
              </a:spcAft>
              <a:tabLst>
                <a:tab pos="1616075" algn="l"/>
              </a:tabLst>
            </a:pPr>
            <a:r>
              <a:rPr lang="cs-CZ" altLang="cs-CZ" sz="2000" dirty="0" smtClean="0">
                <a:latin typeface="+mn-lt"/>
                <a:cs typeface="Arial" pitchFamily="34" charset="0"/>
              </a:rPr>
              <a:t>Doklad o vztahu k nemovitosti (vlastnictví, nájem, právo užívání min. 5 let od ukončení realizace projektu)</a:t>
            </a:r>
          </a:p>
          <a:p>
            <a:pPr marL="342900" indent="-342900" fontAlgn="base">
              <a:lnSpc>
                <a:spcPct val="100000"/>
              </a:lnSpc>
              <a:spcBef>
                <a:spcPct val="0"/>
              </a:spcBef>
              <a:spcAft>
                <a:spcPct val="0"/>
              </a:spcAft>
              <a:tabLst>
                <a:tab pos="1616075" algn="l"/>
              </a:tabLst>
            </a:pPr>
            <a:r>
              <a:rPr lang="cs-CZ" altLang="cs-CZ" sz="2000" dirty="0" smtClean="0">
                <a:latin typeface="+mn-lt"/>
                <a:cs typeface="Arial" pitchFamily="34" charset="0"/>
              </a:rPr>
              <a:t>Žádost o stavební povolení nebo </a:t>
            </a:r>
            <a:r>
              <a:rPr lang="cs-CZ" altLang="cs-CZ" sz="2000" dirty="0" smtClean="0">
                <a:latin typeface="+mn-lt"/>
                <a:cs typeface="Arial" pitchFamily="34" charset="0"/>
              </a:rPr>
              <a:t>ohlášení nebo stavební povolení nebo souhlas s provedením ohlášeného záměru nebo veřejnoprávní smlouva</a:t>
            </a:r>
            <a:endParaRPr lang="cs-CZ" altLang="cs-CZ" sz="2000" dirty="0" smtClean="0">
              <a:latin typeface="+mn-lt"/>
              <a:cs typeface="Arial" pitchFamily="34" charset="0"/>
            </a:endParaRPr>
          </a:p>
          <a:p>
            <a:pPr marL="342900" indent="-342900" fontAlgn="base">
              <a:lnSpc>
                <a:spcPct val="100000"/>
              </a:lnSpc>
              <a:spcBef>
                <a:spcPct val="0"/>
              </a:spcBef>
              <a:spcAft>
                <a:spcPct val="0"/>
              </a:spcAft>
              <a:tabLst>
                <a:tab pos="1616075" algn="l"/>
              </a:tabLst>
            </a:pPr>
            <a:r>
              <a:rPr lang="cs-CZ" altLang="cs-CZ" sz="2000" dirty="0" smtClean="0">
                <a:latin typeface="+mn-lt"/>
                <a:cs typeface="Arial" pitchFamily="34" charset="0"/>
              </a:rPr>
              <a:t>Územní </a:t>
            </a:r>
            <a:r>
              <a:rPr lang="cs-CZ" altLang="cs-CZ" sz="2000" dirty="0" smtClean="0">
                <a:latin typeface="+mn-lt"/>
                <a:cs typeface="Arial" pitchFamily="34" charset="0"/>
              </a:rPr>
              <a:t>rozhodnutí nebo územní souhlas nebo veřejnoprávní smlouva</a:t>
            </a:r>
            <a:endParaRPr lang="cs-CZ" altLang="cs-CZ" sz="2000" dirty="0" smtClean="0">
              <a:latin typeface="+mn-lt"/>
              <a:cs typeface="Arial" pitchFamily="34" charset="0"/>
            </a:endParaRPr>
          </a:p>
          <a:p>
            <a:pPr marL="342900" indent="-342900" fontAlgn="base">
              <a:lnSpc>
                <a:spcPct val="100000"/>
              </a:lnSpc>
              <a:spcBef>
                <a:spcPct val="0"/>
              </a:spcBef>
              <a:spcAft>
                <a:spcPct val="0"/>
              </a:spcAft>
              <a:tabLst>
                <a:tab pos="1616075" algn="l"/>
              </a:tabLst>
            </a:pPr>
            <a:r>
              <a:rPr lang="cs-CZ" altLang="cs-CZ" sz="2000" dirty="0" smtClean="0">
                <a:latin typeface="+mn-lt"/>
                <a:cs typeface="Arial" pitchFamily="34" charset="0"/>
              </a:rPr>
              <a:t>Projektová dokumentace k povolení stavebního </a:t>
            </a:r>
            <a:r>
              <a:rPr lang="cs-CZ" altLang="cs-CZ" sz="2000" dirty="0" smtClean="0">
                <a:latin typeface="+mn-lt"/>
                <a:cs typeface="Arial" pitchFamily="34" charset="0"/>
              </a:rPr>
              <a:t>úřadu</a:t>
            </a:r>
          </a:p>
          <a:p>
            <a:pPr marL="342900" indent="-342900" fontAlgn="base">
              <a:lnSpc>
                <a:spcPct val="100000"/>
              </a:lnSpc>
              <a:spcBef>
                <a:spcPct val="0"/>
              </a:spcBef>
              <a:spcAft>
                <a:spcPct val="0"/>
              </a:spcAft>
              <a:tabLst>
                <a:tab pos="1616075" algn="l"/>
              </a:tabLst>
            </a:pPr>
            <a:r>
              <a:rPr lang="cs-CZ" altLang="cs-CZ" sz="2000" dirty="0" smtClean="0">
                <a:latin typeface="+mn-lt"/>
                <a:cs typeface="Arial" pitchFamily="34" charset="0"/>
              </a:rPr>
              <a:t>Položkový rozpočet</a:t>
            </a:r>
            <a:endParaRPr lang="cs-CZ" altLang="cs-CZ" sz="2000" dirty="0" smtClean="0">
              <a:latin typeface="+mn-lt"/>
              <a:cs typeface="Arial" pitchFamily="34" charset="0"/>
            </a:endParaRPr>
          </a:p>
          <a:p>
            <a:pPr marL="342900" indent="-342900" fontAlgn="base">
              <a:lnSpc>
                <a:spcPct val="100000"/>
              </a:lnSpc>
              <a:spcBef>
                <a:spcPct val="0"/>
              </a:spcBef>
              <a:spcAft>
                <a:spcPct val="0"/>
              </a:spcAft>
              <a:tabLst>
                <a:tab pos="1616075" algn="l"/>
              </a:tabLst>
            </a:pPr>
            <a:r>
              <a:rPr lang="cs-CZ" altLang="cs-CZ" sz="2000" dirty="0" smtClean="0">
                <a:latin typeface="+mn-lt"/>
                <a:cs typeface="Arial" pitchFamily="34" charset="0"/>
              </a:rPr>
              <a:t>Rozpočet projektu s dělením na objekty a hlavní a vedlejší výdaje</a:t>
            </a:r>
          </a:p>
          <a:p>
            <a:pPr marL="342900" indent="-342900" fontAlgn="base">
              <a:lnSpc>
                <a:spcPct val="100000"/>
              </a:lnSpc>
              <a:spcBef>
                <a:spcPct val="0"/>
              </a:spcBef>
              <a:spcAft>
                <a:spcPct val="0"/>
              </a:spcAft>
              <a:tabLst>
                <a:tab pos="1616075" algn="l"/>
              </a:tabLst>
            </a:pPr>
            <a:r>
              <a:rPr lang="cs-CZ" altLang="cs-CZ" sz="2000" dirty="0" smtClean="0">
                <a:latin typeface="+mn-lt"/>
                <a:cs typeface="Arial" pitchFamily="34" charset="0"/>
              </a:rPr>
              <a:t>Čestné prohlášení o skutečném </a:t>
            </a:r>
            <a:r>
              <a:rPr lang="cs-CZ" altLang="cs-CZ" sz="2000" dirty="0" smtClean="0">
                <a:latin typeface="+mn-lt"/>
                <a:cs typeface="Arial" pitchFamily="34" charset="0"/>
              </a:rPr>
              <a:t>majiteli</a:t>
            </a:r>
          </a:p>
          <a:p>
            <a:pPr marL="342900" indent="-342900" fontAlgn="base">
              <a:lnSpc>
                <a:spcPct val="100000"/>
              </a:lnSpc>
              <a:spcBef>
                <a:spcPct val="0"/>
              </a:spcBef>
              <a:spcAft>
                <a:spcPct val="0"/>
              </a:spcAft>
              <a:tabLst>
                <a:tab pos="1616075" algn="l"/>
              </a:tabLst>
            </a:pPr>
            <a:endParaRPr lang="cs-CZ" altLang="cs-CZ" sz="2000" dirty="0" smtClean="0">
              <a:latin typeface="+mn-lt"/>
              <a:cs typeface="Arial" pitchFamily="34" charset="0"/>
            </a:endParaRPr>
          </a:p>
          <a:p>
            <a:pPr fontAlgn="base">
              <a:lnSpc>
                <a:spcPct val="100000"/>
              </a:lnSpc>
              <a:spcBef>
                <a:spcPct val="0"/>
              </a:spcBef>
              <a:spcAft>
                <a:spcPct val="0"/>
              </a:spcAft>
              <a:buNone/>
              <a:tabLst>
                <a:tab pos="1616075" algn="l"/>
              </a:tabLst>
            </a:pPr>
            <a:endParaRPr lang="cs-CZ" altLang="cs-CZ" sz="2000" dirty="0" smtClean="0">
              <a:latin typeface="+mn-lt"/>
              <a:cs typeface="Arial" pitchFamily="34" charset="0"/>
            </a:endParaRPr>
          </a:p>
        </p:txBody>
      </p:sp>
      <p:sp>
        <p:nvSpPr>
          <p:cNvPr id="10" name="Obdélník 9"/>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Výchova a vzdělávání-investice:</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7556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325001" y="1515299"/>
            <a:ext cx="8247063"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None/>
              <a:tabLst>
                <a:tab pos="1616075" algn="l"/>
              </a:tabLst>
            </a:pPr>
            <a:r>
              <a:rPr lang="cs-CZ" altLang="cs-CZ" sz="2000" b="1" dirty="0" smtClean="0">
                <a:latin typeface="+mn-lt"/>
                <a:cs typeface="Arial" pitchFamily="34" charset="0"/>
              </a:rPr>
              <a:t>Aktivita Infrastruktura pro předškolní vzdělávání:</a:t>
            </a:r>
            <a:endParaRPr lang="cs-CZ" altLang="cs-CZ" sz="2000" b="1" dirty="0">
              <a:latin typeface="+mn-lt"/>
              <a:cs typeface="Arial" pitchFamily="34" charset="0"/>
            </a:endParaRPr>
          </a:p>
          <a:p>
            <a:pPr marL="342900" indent="-342900" fontAlgn="base">
              <a:lnSpc>
                <a:spcPct val="100000"/>
              </a:lnSpc>
              <a:spcBef>
                <a:spcPct val="0"/>
              </a:spcBef>
              <a:spcAft>
                <a:spcPct val="0"/>
              </a:spcAft>
              <a:tabLst>
                <a:tab pos="1616075" algn="l"/>
              </a:tabLst>
            </a:pPr>
            <a:r>
              <a:rPr lang="cs-CZ" altLang="cs-CZ" sz="2000" dirty="0" smtClean="0">
                <a:latin typeface="+mn-lt"/>
                <a:cs typeface="Arial" pitchFamily="34" charset="0"/>
              </a:rPr>
              <a:t>Výpis z Rejstříku škol a školských zařízení</a:t>
            </a:r>
          </a:p>
          <a:p>
            <a:pPr marL="342900" indent="-342900" fontAlgn="base">
              <a:lnSpc>
                <a:spcPct val="100000"/>
              </a:lnSpc>
              <a:spcBef>
                <a:spcPct val="0"/>
              </a:spcBef>
              <a:spcAft>
                <a:spcPct val="0"/>
              </a:spcAft>
              <a:tabLst>
                <a:tab pos="1616075" algn="l"/>
              </a:tabLst>
            </a:pPr>
            <a:r>
              <a:rPr lang="cs-CZ" altLang="cs-CZ" sz="2000" dirty="0" smtClean="0">
                <a:latin typeface="+mn-lt"/>
                <a:cs typeface="Arial" pitchFamily="34" charset="0"/>
              </a:rPr>
              <a:t>Stanovisko Krajské hygienické stanice ke kapacitě školy</a:t>
            </a:r>
          </a:p>
          <a:p>
            <a:pPr fontAlgn="base">
              <a:lnSpc>
                <a:spcPct val="100000"/>
              </a:lnSpc>
              <a:spcBef>
                <a:spcPct val="0"/>
              </a:spcBef>
              <a:spcAft>
                <a:spcPct val="0"/>
              </a:spcAft>
              <a:buNone/>
              <a:tabLst>
                <a:tab pos="1616075" algn="l"/>
              </a:tabLst>
            </a:pPr>
            <a:endParaRPr lang="cs-CZ" altLang="cs-CZ" sz="2000" dirty="0">
              <a:latin typeface="+mn-lt"/>
              <a:cs typeface="Arial" pitchFamily="34" charset="0"/>
            </a:endParaRPr>
          </a:p>
          <a:p>
            <a:pPr fontAlgn="base">
              <a:lnSpc>
                <a:spcPct val="100000"/>
              </a:lnSpc>
              <a:spcBef>
                <a:spcPct val="0"/>
              </a:spcBef>
              <a:spcAft>
                <a:spcPct val="0"/>
              </a:spcAft>
              <a:buNone/>
              <a:tabLst>
                <a:tab pos="1616075" algn="l"/>
              </a:tabLst>
            </a:pPr>
            <a:r>
              <a:rPr lang="cs-CZ" altLang="cs-CZ" sz="2000" b="1" dirty="0" smtClean="0">
                <a:latin typeface="+mn-lt"/>
                <a:cs typeface="Arial" pitchFamily="34" charset="0"/>
              </a:rPr>
              <a:t>Aktivita </a:t>
            </a:r>
            <a:r>
              <a:rPr lang="cs-CZ" sz="2000" b="1" dirty="0"/>
              <a:t>Infrastruktura základních škol, Infrastruktura středních škol a vyšších odborných </a:t>
            </a:r>
            <a:r>
              <a:rPr lang="cs-CZ" sz="2000" b="1" dirty="0" smtClean="0"/>
              <a:t>škol:</a:t>
            </a:r>
          </a:p>
          <a:p>
            <a:pPr marL="342900" indent="-342900" fontAlgn="base">
              <a:lnSpc>
                <a:spcPct val="100000"/>
              </a:lnSpc>
              <a:spcBef>
                <a:spcPct val="0"/>
              </a:spcBef>
              <a:spcAft>
                <a:spcPct val="0"/>
              </a:spcAft>
              <a:tabLst>
                <a:tab pos="1616075" algn="l"/>
              </a:tabLst>
            </a:pPr>
            <a:r>
              <a:rPr lang="cs-CZ" sz="2000" dirty="0"/>
              <a:t>Výpis z Rejstříku škol a školských </a:t>
            </a:r>
            <a:r>
              <a:rPr lang="cs-CZ" sz="2000" dirty="0" smtClean="0"/>
              <a:t>zařízení</a:t>
            </a:r>
            <a:endParaRPr lang="cs-CZ" sz="2000" dirty="0" smtClean="0">
              <a:solidFill>
                <a:srgbClr val="000000"/>
              </a:solidFill>
            </a:endParaRPr>
          </a:p>
          <a:p>
            <a:pPr fontAlgn="base">
              <a:lnSpc>
                <a:spcPct val="100000"/>
              </a:lnSpc>
              <a:spcBef>
                <a:spcPct val="0"/>
              </a:spcBef>
              <a:spcAft>
                <a:spcPct val="0"/>
              </a:spcAft>
              <a:buNone/>
              <a:tabLst>
                <a:tab pos="1616075" algn="l"/>
              </a:tabLst>
            </a:pPr>
            <a:endParaRPr lang="cs-CZ" sz="2000" b="1" dirty="0">
              <a:solidFill>
                <a:srgbClr val="000000"/>
              </a:solidFill>
            </a:endParaRPr>
          </a:p>
          <a:p>
            <a:pPr fontAlgn="base">
              <a:lnSpc>
                <a:spcPct val="100000"/>
              </a:lnSpc>
              <a:spcBef>
                <a:spcPct val="0"/>
              </a:spcBef>
              <a:spcAft>
                <a:spcPct val="0"/>
              </a:spcAft>
              <a:buNone/>
              <a:tabLst>
                <a:tab pos="1616075" algn="l"/>
              </a:tabLst>
            </a:pPr>
            <a:r>
              <a:rPr lang="cs-CZ" sz="2000" b="1" dirty="0" smtClean="0">
                <a:solidFill>
                  <a:srgbClr val="000000"/>
                </a:solidFill>
              </a:rPr>
              <a:t>Nepovinné přílohy pro Věcné hodnocení:</a:t>
            </a:r>
          </a:p>
          <a:p>
            <a:pPr marL="342900" indent="-342900" fontAlgn="base">
              <a:lnSpc>
                <a:spcPct val="100000"/>
              </a:lnSpc>
              <a:spcBef>
                <a:spcPct val="0"/>
              </a:spcBef>
              <a:spcAft>
                <a:spcPct val="0"/>
              </a:spcAft>
              <a:tabLst>
                <a:tab pos="1616075" algn="l"/>
              </a:tabLst>
            </a:pPr>
            <a:r>
              <a:rPr lang="cs-CZ" sz="2000" dirty="0"/>
              <a:t>Kritérium 2.1 - Smlouva o spolupráci nebo jiný doklad o společném využívání výstupů. Viz Další specifika </a:t>
            </a:r>
            <a:r>
              <a:rPr lang="cs-CZ" sz="2000" dirty="0" smtClean="0"/>
              <a:t>výzvy</a:t>
            </a:r>
          </a:p>
          <a:p>
            <a:pPr marL="342900" indent="-342900" fontAlgn="base">
              <a:lnSpc>
                <a:spcPct val="100000"/>
              </a:lnSpc>
              <a:spcBef>
                <a:spcPct val="0"/>
              </a:spcBef>
              <a:spcAft>
                <a:spcPct val="0"/>
              </a:spcAft>
              <a:tabLst>
                <a:tab pos="1616075" algn="l"/>
              </a:tabLst>
            </a:pPr>
            <a:r>
              <a:rPr lang="cs-CZ" sz="2000" dirty="0"/>
              <a:t>Kritérium 4.1 - stanovisko SÚ nebo ÚPD (územní plán obce, zastavovací (regulační) plán zóny, studie stavby schválená Obecním zastupitelstvem, případně jiný obdobný závazný dokument</a:t>
            </a:r>
            <a:r>
              <a:rPr lang="cs-CZ" sz="2000" dirty="0" smtClean="0"/>
              <a:t>)</a:t>
            </a:r>
          </a:p>
          <a:p>
            <a:pPr marL="342900" indent="-342900" fontAlgn="base">
              <a:lnSpc>
                <a:spcPct val="100000"/>
              </a:lnSpc>
              <a:spcBef>
                <a:spcPct val="0"/>
              </a:spcBef>
              <a:spcAft>
                <a:spcPct val="0"/>
              </a:spcAft>
              <a:tabLst>
                <a:tab pos="1616075" algn="l"/>
              </a:tabLst>
            </a:pPr>
            <a:r>
              <a:rPr lang="cs-CZ" sz="2000" dirty="0"/>
              <a:t>Kritérium 4.2 - Doklad o kapacitě zařízení, příp. Potvrzení starosty obce o potřebnosti zařízení (u nových </a:t>
            </a:r>
            <a:r>
              <a:rPr lang="cs-CZ" sz="2000" dirty="0" smtClean="0"/>
              <a:t>zařízení)</a:t>
            </a:r>
            <a:endParaRPr lang="cs-CZ" altLang="cs-CZ" sz="2000" dirty="0" smtClean="0">
              <a:latin typeface="+mn-lt"/>
              <a:cs typeface="Arial" pitchFamily="34" charset="0"/>
            </a:endParaRPr>
          </a:p>
        </p:txBody>
      </p:sp>
      <p:sp>
        <p:nvSpPr>
          <p:cNvPr id="10" name="Obdélník 9"/>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Výchova a vzdělávání-investice:</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87029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Program  </a:t>
            </a:r>
            <a:r>
              <a:rPr lang="cs-CZ" altLang="cs-CZ" sz="3200" cap="all" dirty="0" smtClean="0">
                <a:solidFill>
                  <a:prstClr val="black"/>
                </a:solidFill>
                <a:latin typeface="+mn-lt"/>
              </a:rPr>
              <a:t>ŠKOLENÍ:</a:t>
            </a:r>
            <a:endParaRPr lang="cs-CZ" altLang="cs-CZ" sz="3200" cap="all" dirty="0" smtClean="0">
              <a:solidFill>
                <a:prstClr val="black"/>
              </a:solidFill>
              <a:latin typeface="+mn-lt"/>
            </a:endParaRPr>
          </a:p>
        </p:txBody>
      </p:sp>
      <p:sp>
        <p:nvSpPr>
          <p:cNvPr id="4104" name="TextovéPole 10"/>
          <p:cNvSpPr txBox="1">
            <a:spLocks noChangeArrowheads="1"/>
          </p:cNvSpPr>
          <p:nvPr/>
        </p:nvSpPr>
        <p:spPr bwMode="auto">
          <a:xfrm>
            <a:off x="271661" y="1700808"/>
            <a:ext cx="8332787"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20000"/>
              </a:lnSpc>
              <a:spcBef>
                <a:spcPct val="0"/>
              </a:spcBef>
            </a:pPr>
            <a:r>
              <a:rPr lang="cs-CZ" altLang="cs-CZ" dirty="0">
                <a:solidFill>
                  <a:schemeClr val="bg1">
                    <a:lumMod val="75000"/>
                  </a:schemeClr>
                </a:solidFill>
                <a:latin typeface="+mn-lt"/>
                <a:cs typeface="Arial" pitchFamily="34" charset="0"/>
              </a:rPr>
              <a:t>o</a:t>
            </a:r>
            <a:r>
              <a:rPr lang="cs-CZ" altLang="cs-CZ" dirty="0" smtClean="0">
                <a:solidFill>
                  <a:schemeClr val="bg1">
                    <a:lumMod val="75000"/>
                  </a:schemeClr>
                </a:solidFill>
                <a:latin typeface="+mn-lt"/>
                <a:cs typeface="Arial" pitchFamily="34" charset="0"/>
              </a:rPr>
              <a:t>becné informace</a:t>
            </a:r>
            <a:endParaRPr lang="cs-CZ" altLang="cs-CZ" dirty="0" smtClean="0">
              <a:solidFill>
                <a:schemeClr val="bg1">
                  <a:lumMod val="75000"/>
                </a:schemeClr>
              </a:solidFill>
              <a:latin typeface="+mn-lt"/>
              <a:cs typeface="Arial" pitchFamily="34" charset="0"/>
            </a:endParaRPr>
          </a:p>
          <a:p>
            <a:pPr>
              <a:lnSpc>
                <a:spcPct val="120000"/>
              </a:lnSpc>
              <a:spcBef>
                <a:spcPct val="0"/>
              </a:spcBef>
            </a:pPr>
            <a:r>
              <a:rPr lang="cs-CZ" altLang="cs-CZ" dirty="0" smtClean="0">
                <a:solidFill>
                  <a:schemeClr val="bg1">
                    <a:lumMod val="75000"/>
                  </a:schemeClr>
                </a:solidFill>
                <a:latin typeface="+mn-lt"/>
                <a:cs typeface="Arial" pitchFamily="34" charset="0"/>
              </a:rPr>
              <a:t>výzva </a:t>
            </a:r>
            <a:r>
              <a:rPr lang="cs-CZ" altLang="cs-CZ" dirty="0">
                <a:solidFill>
                  <a:schemeClr val="bg1">
                    <a:lumMod val="75000"/>
                  </a:schemeClr>
                </a:solidFill>
                <a:latin typeface="+mn-lt"/>
                <a:cs typeface="Arial" pitchFamily="34" charset="0"/>
              </a:rPr>
              <a:t>Ekologická a bezpečná doprava </a:t>
            </a:r>
            <a:r>
              <a:rPr lang="cs-CZ" altLang="cs-CZ" dirty="0" smtClean="0">
                <a:solidFill>
                  <a:schemeClr val="bg1">
                    <a:lumMod val="75000"/>
                  </a:schemeClr>
                </a:solidFill>
                <a:latin typeface="+mn-lt"/>
                <a:cs typeface="Arial" pitchFamily="34" charset="0"/>
              </a:rPr>
              <a:t>IV. </a:t>
            </a:r>
            <a:endParaRPr lang="cs-CZ" altLang="cs-CZ" dirty="0" smtClean="0">
              <a:solidFill>
                <a:schemeClr val="bg1">
                  <a:lumMod val="75000"/>
                </a:schemeClr>
              </a:solidFill>
              <a:latin typeface="+mn-lt"/>
              <a:cs typeface="Arial" pitchFamily="34" charset="0"/>
            </a:endParaRPr>
          </a:p>
          <a:p>
            <a:pPr>
              <a:lnSpc>
                <a:spcPct val="120000"/>
              </a:lnSpc>
              <a:spcBef>
                <a:spcPct val="0"/>
              </a:spcBef>
            </a:pPr>
            <a:r>
              <a:rPr lang="cs-CZ" altLang="cs-CZ" dirty="0" smtClean="0">
                <a:solidFill>
                  <a:schemeClr val="bg1">
                    <a:lumMod val="75000"/>
                  </a:schemeClr>
                </a:solidFill>
                <a:latin typeface="+mn-lt"/>
                <a:cs typeface="Arial" pitchFamily="34" charset="0"/>
              </a:rPr>
              <a:t>výzva </a:t>
            </a:r>
            <a:r>
              <a:rPr lang="cs-CZ" altLang="cs-CZ" dirty="0">
                <a:solidFill>
                  <a:schemeClr val="bg1">
                    <a:lumMod val="75000"/>
                  </a:schemeClr>
                </a:solidFill>
                <a:latin typeface="+mn-lt"/>
                <a:cs typeface="Arial" pitchFamily="34" charset="0"/>
              </a:rPr>
              <a:t>Výchova a vzdělávání – investice </a:t>
            </a:r>
            <a:r>
              <a:rPr lang="cs-CZ" altLang="cs-CZ" dirty="0" smtClean="0">
                <a:solidFill>
                  <a:schemeClr val="bg1">
                    <a:lumMod val="75000"/>
                  </a:schemeClr>
                </a:solidFill>
                <a:latin typeface="+mn-lt"/>
                <a:cs typeface="Arial" pitchFamily="34" charset="0"/>
              </a:rPr>
              <a:t>IV.</a:t>
            </a:r>
            <a:endParaRPr lang="cs-CZ" altLang="cs-CZ" dirty="0">
              <a:solidFill>
                <a:schemeClr val="bg1">
                  <a:lumMod val="75000"/>
                </a:schemeClr>
              </a:solidFill>
              <a:latin typeface="+mn-lt"/>
              <a:cs typeface="Arial" pitchFamily="34" charset="0"/>
            </a:endParaRPr>
          </a:p>
          <a:p>
            <a:pPr>
              <a:lnSpc>
                <a:spcPct val="120000"/>
              </a:lnSpc>
              <a:spcBef>
                <a:spcPct val="0"/>
              </a:spcBef>
            </a:pPr>
            <a:r>
              <a:rPr lang="cs-CZ" altLang="cs-CZ" b="1" dirty="0" smtClean="0">
                <a:latin typeface="+mn-lt"/>
                <a:cs typeface="Arial" pitchFamily="34" charset="0"/>
              </a:rPr>
              <a:t>výzva </a:t>
            </a:r>
            <a:r>
              <a:rPr lang="cs-CZ" altLang="cs-CZ" b="1" dirty="0">
                <a:latin typeface="+mn-lt"/>
                <a:cs typeface="Arial" pitchFamily="34" charset="0"/>
              </a:rPr>
              <a:t>Sociální služby a komunity – investice </a:t>
            </a:r>
            <a:r>
              <a:rPr lang="cs-CZ" altLang="cs-CZ" b="1" dirty="0" smtClean="0">
                <a:latin typeface="+mn-lt"/>
                <a:cs typeface="Arial" pitchFamily="34" charset="0"/>
              </a:rPr>
              <a:t>IV.</a:t>
            </a:r>
            <a:endParaRPr lang="cs-CZ" altLang="cs-CZ" b="1" dirty="0">
              <a:latin typeface="+mn-lt"/>
              <a:cs typeface="Arial" pitchFamily="34" charset="0"/>
            </a:endParaRPr>
          </a:p>
          <a:p>
            <a:pPr>
              <a:lnSpc>
                <a:spcPct val="120000"/>
              </a:lnSpc>
              <a:spcBef>
                <a:spcPct val="0"/>
              </a:spcBef>
            </a:pPr>
            <a:r>
              <a:rPr lang="cs-CZ" altLang="cs-CZ" dirty="0" smtClean="0">
                <a:solidFill>
                  <a:schemeClr val="bg1">
                    <a:lumMod val="75000"/>
                  </a:schemeClr>
                </a:solidFill>
                <a:latin typeface="+mn-lt"/>
                <a:cs typeface="Arial" pitchFamily="34" charset="0"/>
              </a:rPr>
              <a:t>výzva  </a:t>
            </a:r>
            <a:r>
              <a:rPr lang="cs-CZ" altLang="cs-CZ" dirty="0" smtClean="0">
                <a:solidFill>
                  <a:schemeClr val="bg1">
                    <a:lumMod val="75000"/>
                  </a:schemeClr>
                </a:solidFill>
                <a:latin typeface="+mn-lt"/>
                <a:cs typeface="Arial" pitchFamily="34" charset="0"/>
              </a:rPr>
              <a:t>Dokumenty územního rozvoje </a:t>
            </a:r>
            <a:r>
              <a:rPr lang="cs-CZ" altLang="cs-CZ" dirty="0" smtClean="0">
                <a:solidFill>
                  <a:schemeClr val="bg1">
                    <a:lumMod val="75000"/>
                  </a:schemeClr>
                </a:solidFill>
                <a:latin typeface="+mn-lt"/>
                <a:cs typeface="Arial" pitchFamily="34" charset="0"/>
              </a:rPr>
              <a:t>III.</a:t>
            </a:r>
            <a:endParaRPr lang="cs-CZ" altLang="cs-CZ" dirty="0" smtClean="0">
              <a:solidFill>
                <a:schemeClr val="bg1">
                  <a:lumMod val="75000"/>
                </a:schemeClr>
              </a:solidFill>
              <a:latin typeface="+mn-lt"/>
              <a:cs typeface="Arial" pitchFamily="34" charset="0"/>
            </a:endParaRPr>
          </a:p>
        </p:txBody>
      </p:sp>
      <p:sp>
        <p:nvSpPr>
          <p:cNvPr id="2" name="Obdélník 1"/>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4" name="Přímá spojnice 3"/>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5018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ál 8"/>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solidFill>
                <a:prstClr val="white"/>
              </a:solidFill>
            </a:endParaRPr>
          </a:p>
        </p:txBody>
      </p:sp>
      <p:pic>
        <p:nvPicPr>
          <p:cNvPr id="5127" name="Obrázek 4"/>
          <p:cNvPicPr>
            <a:picLocks noChangeAspect="1"/>
          </p:cNvPicPr>
          <p:nvPr/>
        </p:nvPicPr>
        <p:blipFill>
          <a:blip r:embed="rId3" cstate="print">
            <a:extLst>
              <a:ext uri="{28A0092B-C50C-407E-A947-70E740481C1C}">
                <a14:useLocalDpi xmlns:a14="http://schemas.microsoft.com/office/drawing/2010/main" val="0"/>
              </a:ext>
            </a:extLst>
          </a:blip>
          <a:srcRect l="1556" t="1430" r="1137" b="954"/>
          <a:stretch>
            <a:fillRect/>
          </a:stretch>
        </p:blipFill>
        <p:spPr bwMode="auto">
          <a:xfrm>
            <a:off x="2627784" y="1396132"/>
            <a:ext cx="6215063" cy="512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Obdélník 2"/>
          <p:cNvSpPr/>
          <p:nvPr/>
        </p:nvSpPr>
        <p:spPr>
          <a:xfrm>
            <a:off x="414339" y="1604275"/>
            <a:ext cx="2213445" cy="4832092"/>
          </a:xfrm>
          <a:prstGeom prst="rect">
            <a:avLst/>
          </a:prstGeom>
        </p:spPr>
        <p:txBody>
          <a:bodyPr wrap="square">
            <a:spAutoFit/>
          </a:bodyPr>
          <a:lstStyle/>
          <a:p>
            <a:pPr algn="r"/>
            <a:r>
              <a:rPr lang="cs-CZ" sz="1400" u="sng" dirty="0"/>
              <a:t>Místně způsobilé jsou náklady vynaložené v souvislosti s aktivitami projektu na území MAS Sdružení SPLAV</a:t>
            </a:r>
            <a:r>
              <a:rPr lang="cs-CZ" sz="1400" dirty="0"/>
              <a:t>, tedy na k.</a:t>
            </a:r>
            <a:r>
              <a:rPr lang="cs-CZ" sz="1400" dirty="0" err="1"/>
              <a:t>ú</a:t>
            </a:r>
            <a:r>
              <a:rPr lang="cs-CZ" sz="1400" dirty="0"/>
              <a:t>. obcí Bartošovice v Orlických horách, Bílý Újezd, Byzhradec, Černíkovice, Doudleby nad Orlicí, Jahodov, Javornice, Kvasiny, Libel, Liberk, Lično, Lukavice, Lupenice, Orlické Záhoří, Osečnice, Pěčín, Potštejn, Rokytnice v Orlických horách, Rybná nad Zdobnicí, Rychnov nad Kněžnou, Říčky, Skuhrov nad Bělou, Slatina nad Zdobnicí, Solnice, </a:t>
            </a:r>
            <a:r>
              <a:rPr lang="cs-CZ" sz="1400" dirty="0" smtClean="0"/>
              <a:t>Synkov–Slemeno</a:t>
            </a:r>
            <a:r>
              <a:rPr lang="cs-CZ" sz="1400" dirty="0"/>
              <a:t>, Třebešov, Tutleky, Vamberk, Voděrady, Záměl, Zdobnice.</a:t>
            </a:r>
          </a:p>
        </p:txBody>
      </p:sp>
      <p:sp>
        <p:nvSpPr>
          <p:cNvPr id="10" name="Obdélník 9"/>
          <p:cNvSpPr/>
          <p:nvPr/>
        </p:nvSpPr>
        <p:spPr>
          <a:xfrm>
            <a:off x="226355" y="260648"/>
            <a:ext cx="8584337"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14"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MAPA ÚZEMÍ:</a:t>
            </a:r>
            <a:endParaRPr lang="cs-CZ" altLang="cs-CZ" sz="3200" cap="all" dirty="0" smtClean="0">
              <a:solidFill>
                <a:prstClr val="black"/>
              </a:solidFill>
              <a:latin typeface="+mn-lt"/>
            </a:endParaRPr>
          </a:p>
        </p:txBody>
      </p:sp>
    </p:spTree>
    <p:extLst>
      <p:ext uri="{BB962C8B-B14F-4D97-AF65-F5344CB8AC3E}">
        <p14:creationId xmlns:p14="http://schemas.microsoft.com/office/powerpoint/2010/main" val="15657877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300754" y="1515299"/>
            <a:ext cx="824706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180975" indent="-180975">
              <a:lnSpc>
                <a:spcPct val="100000"/>
              </a:lnSpc>
              <a:spcBef>
                <a:spcPts val="600"/>
              </a:spcBef>
              <a:spcAft>
                <a:spcPts val="600"/>
              </a:spcAft>
              <a:buNone/>
            </a:pPr>
            <a:r>
              <a:rPr lang="cs-CZ" sz="2000" u="sng" dirty="0" smtClean="0">
                <a:latin typeface="+mn-lt"/>
              </a:rPr>
              <a:t>Aktivity:</a:t>
            </a:r>
          </a:p>
          <a:p>
            <a:pPr marL="180975" indent="-180975">
              <a:lnSpc>
                <a:spcPct val="100000"/>
              </a:lnSpc>
              <a:spcBef>
                <a:spcPts val="600"/>
              </a:spcBef>
              <a:spcAft>
                <a:spcPts val="600"/>
              </a:spcAft>
              <a:buNone/>
            </a:pPr>
            <a:r>
              <a:rPr lang="cs-CZ" sz="2000" b="1" dirty="0" smtClean="0">
                <a:latin typeface="+mn-lt"/>
              </a:rPr>
              <a:t>Rozvoj sociálních služeb</a:t>
            </a:r>
            <a:endParaRPr lang="cs-CZ" sz="2000" b="1" dirty="0" smtClean="0">
              <a:latin typeface="+mn-lt"/>
            </a:endParaRPr>
          </a:p>
          <a:p>
            <a:pPr marL="180975" indent="-180975">
              <a:lnSpc>
                <a:spcPct val="100000"/>
              </a:lnSpc>
              <a:spcBef>
                <a:spcPts val="600"/>
              </a:spcBef>
              <a:spcAft>
                <a:spcPts val="600"/>
              </a:spcAft>
              <a:buNone/>
            </a:pPr>
            <a:r>
              <a:rPr lang="cs-CZ" sz="2000" b="1" dirty="0" smtClean="0">
                <a:latin typeface="+mn-lt"/>
              </a:rPr>
              <a:t>Rozvoj komunitních center</a:t>
            </a:r>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Sociální služby a komunity-investice:</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993519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Sociální služby a komunity-investice:</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6" name="Obdélník 1"/>
          <p:cNvSpPr>
            <a:spLocks noChangeArrowheads="1"/>
          </p:cNvSpPr>
          <p:nvPr/>
        </p:nvSpPr>
        <p:spPr bwMode="auto">
          <a:xfrm>
            <a:off x="35496" y="1484784"/>
            <a:ext cx="8748464" cy="4862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63525">
              <a:lnSpc>
                <a:spcPct val="100000"/>
              </a:lnSpc>
              <a:spcBef>
                <a:spcPts val="600"/>
              </a:spcBef>
              <a:spcAft>
                <a:spcPts val="600"/>
              </a:spcAft>
              <a:buNone/>
            </a:pPr>
            <a:r>
              <a:rPr lang="cs-CZ" sz="2000" u="sng" dirty="0" smtClean="0">
                <a:latin typeface="+mn-lt"/>
              </a:rPr>
              <a:t>Alokace:</a:t>
            </a:r>
            <a:r>
              <a:rPr lang="cs-CZ" sz="2000" dirty="0" smtClean="0">
                <a:latin typeface="+mn-lt"/>
              </a:rPr>
              <a:t> 1 052 631, 579 Kč</a:t>
            </a:r>
            <a:endParaRPr lang="cs-CZ" sz="2000" u="sng" dirty="0">
              <a:latin typeface="+mn-lt"/>
            </a:endParaRPr>
          </a:p>
          <a:p>
            <a:pPr marL="263525">
              <a:lnSpc>
                <a:spcPct val="100000"/>
              </a:lnSpc>
              <a:spcBef>
                <a:spcPts val="600"/>
              </a:spcBef>
              <a:spcAft>
                <a:spcPts val="600"/>
              </a:spcAft>
              <a:buNone/>
            </a:pPr>
            <a:r>
              <a:rPr lang="cs-CZ" sz="2000" u="sng" dirty="0" smtClean="0">
                <a:latin typeface="+mn-lt"/>
              </a:rPr>
              <a:t>Přijatelné </a:t>
            </a:r>
            <a:r>
              <a:rPr lang="cs-CZ" sz="2000" u="sng" dirty="0" smtClean="0">
                <a:latin typeface="+mn-lt"/>
              </a:rPr>
              <a:t>výdaje</a:t>
            </a:r>
            <a:r>
              <a:rPr lang="cs-CZ" sz="2000" dirty="0" smtClean="0">
                <a:latin typeface="+mn-lt"/>
              </a:rPr>
              <a:t>: 250 000 Kč </a:t>
            </a:r>
            <a:r>
              <a:rPr lang="cs-CZ" sz="2000" dirty="0" smtClean="0">
                <a:latin typeface="+mn-lt"/>
              </a:rPr>
              <a:t>– </a:t>
            </a:r>
            <a:r>
              <a:rPr lang="cs-CZ" sz="2000" dirty="0"/>
              <a:t>1 052 631, 579 </a:t>
            </a:r>
            <a:r>
              <a:rPr lang="cs-CZ" sz="2000" dirty="0" smtClean="0">
                <a:latin typeface="+mn-lt"/>
              </a:rPr>
              <a:t>Kč</a:t>
            </a:r>
            <a:endParaRPr lang="cs-CZ" sz="2000" dirty="0" smtClean="0">
              <a:latin typeface="+mn-lt"/>
            </a:endParaRPr>
          </a:p>
          <a:p>
            <a:pPr marL="263525">
              <a:lnSpc>
                <a:spcPct val="100000"/>
              </a:lnSpc>
              <a:spcBef>
                <a:spcPts val="600"/>
              </a:spcBef>
              <a:spcAft>
                <a:spcPts val="600"/>
              </a:spcAft>
              <a:buNone/>
            </a:pPr>
            <a:r>
              <a:rPr lang="cs-CZ" sz="2000" u="sng" dirty="0" smtClean="0">
                <a:latin typeface="+mn-lt"/>
              </a:rPr>
              <a:t>Dotace</a:t>
            </a:r>
            <a:r>
              <a:rPr lang="cs-CZ" sz="2000" dirty="0" smtClean="0">
                <a:latin typeface="+mn-lt"/>
              </a:rPr>
              <a:t>: 95%, financování </a:t>
            </a:r>
            <a:r>
              <a:rPr lang="cs-CZ" sz="2000" dirty="0" smtClean="0">
                <a:latin typeface="+mn-lt"/>
              </a:rPr>
              <a:t>ex-post</a:t>
            </a:r>
          </a:p>
          <a:p>
            <a:pPr marL="263525">
              <a:lnSpc>
                <a:spcPct val="100000"/>
              </a:lnSpc>
              <a:spcBef>
                <a:spcPts val="600"/>
              </a:spcBef>
              <a:spcAft>
                <a:spcPts val="600"/>
              </a:spcAft>
              <a:buNone/>
            </a:pPr>
            <a:r>
              <a:rPr lang="cs-CZ" sz="2000" u="sng" dirty="0"/>
              <a:t>Žadatelé</a:t>
            </a:r>
            <a:r>
              <a:rPr lang="cs-CZ" sz="2000" dirty="0"/>
              <a:t>: </a:t>
            </a:r>
            <a:endParaRPr lang="cs-CZ" sz="2000" dirty="0" smtClean="0"/>
          </a:p>
          <a:p>
            <a:pPr marL="263525">
              <a:lnSpc>
                <a:spcPct val="100000"/>
              </a:lnSpc>
              <a:spcBef>
                <a:spcPts val="600"/>
              </a:spcBef>
              <a:spcAft>
                <a:spcPts val="600"/>
              </a:spcAft>
              <a:buNone/>
            </a:pPr>
            <a:r>
              <a:rPr lang="cs-CZ" sz="2000" b="1" dirty="0"/>
              <a:t>Aktivita  Rozvoj sociálních </a:t>
            </a:r>
            <a:r>
              <a:rPr lang="cs-CZ" sz="2000" b="1" dirty="0" smtClean="0"/>
              <a:t>služeb: </a:t>
            </a:r>
            <a:r>
              <a:rPr lang="cs-CZ" sz="2000" dirty="0" smtClean="0"/>
              <a:t>kraje </a:t>
            </a:r>
            <a:r>
              <a:rPr lang="cs-CZ" sz="2000" dirty="0"/>
              <a:t>a organizace zřizované a zakládané </a:t>
            </a:r>
            <a:r>
              <a:rPr lang="cs-CZ" sz="2000" dirty="0" smtClean="0"/>
              <a:t>kraji, obce </a:t>
            </a:r>
            <a:r>
              <a:rPr lang="cs-CZ" sz="2000" dirty="0"/>
              <a:t>a organizace zřizované a zakládané obcemi</a:t>
            </a:r>
            <a:r>
              <a:rPr lang="cs-CZ" sz="2000" dirty="0" smtClean="0"/>
              <a:t>, dobrovolné </a:t>
            </a:r>
            <a:r>
              <a:rPr lang="cs-CZ" sz="2000" dirty="0"/>
              <a:t>svazky obcí a organizace zřizované a zakládané dobrovolnými svazky obcí</a:t>
            </a:r>
            <a:r>
              <a:rPr lang="cs-CZ" sz="2000" dirty="0" smtClean="0"/>
              <a:t>, organizační </a:t>
            </a:r>
            <a:r>
              <a:rPr lang="cs-CZ" sz="2000" dirty="0"/>
              <a:t>složky státu a jejich příspěvkové organizace</a:t>
            </a:r>
            <a:r>
              <a:rPr lang="cs-CZ" sz="2000" dirty="0" smtClean="0"/>
              <a:t>, nestátní </a:t>
            </a:r>
            <a:r>
              <a:rPr lang="cs-CZ" sz="2000" dirty="0"/>
              <a:t>neziskové organizace</a:t>
            </a:r>
            <a:r>
              <a:rPr lang="cs-CZ" sz="2000" dirty="0" smtClean="0"/>
              <a:t>, církve</a:t>
            </a:r>
            <a:r>
              <a:rPr lang="cs-CZ" sz="2000" dirty="0"/>
              <a:t>, církevní organizace</a:t>
            </a:r>
          </a:p>
          <a:p>
            <a:pPr marL="263525">
              <a:lnSpc>
                <a:spcPct val="100000"/>
              </a:lnSpc>
              <a:spcBef>
                <a:spcPts val="600"/>
              </a:spcBef>
              <a:spcAft>
                <a:spcPts val="600"/>
              </a:spcAft>
              <a:buNone/>
            </a:pPr>
            <a:r>
              <a:rPr lang="cs-CZ" sz="2000" b="1" dirty="0"/>
              <a:t>Aktivita Rozvoj komunitních </a:t>
            </a:r>
            <a:r>
              <a:rPr lang="cs-CZ" sz="2000" b="1" dirty="0" smtClean="0"/>
              <a:t>center: </a:t>
            </a:r>
            <a:r>
              <a:rPr lang="cs-CZ" sz="2000" dirty="0" smtClean="0"/>
              <a:t>kraje </a:t>
            </a:r>
            <a:r>
              <a:rPr lang="cs-CZ" sz="2000" dirty="0"/>
              <a:t>a organizace zřizované a zakládané kraji</a:t>
            </a:r>
            <a:r>
              <a:rPr lang="cs-CZ" sz="2000" dirty="0" smtClean="0"/>
              <a:t>, obce </a:t>
            </a:r>
            <a:r>
              <a:rPr lang="cs-CZ" sz="2000" dirty="0"/>
              <a:t>a organizace zřizované a zakládané obcemi</a:t>
            </a:r>
            <a:r>
              <a:rPr lang="cs-CZ" sz="2000" dirty="0" smtClean="0"/>
              <a:t>, dobrovolné </a:t>
            </a:r>
            <a:r>
              <a:rPr lang="cs-CZ" sz="2000" dirty="0"/>
              <a:t>svazky obcí a organizace zřizované a zakládané dobrovolnými svazky obcí</a:t>
            </a:r>
            <a:r>
              <a:rPr lang="cs-CZ" sz="2000" dirty="0" smtClean="0"/>
              <a:t>, nestátní </a:t>
            </a:r>
            <a:r>
              <a:rPr lang="cs-CZ" sz="2000" dirty="0"/>
              <a:t>neziskové organizace</a:t>
            </a:r>
            <a:r>
              <a:rPr lang="cs-CZ" sz="2000" dirty="0" smtClean="0"/>
              <a:t>, církve</a:t>
            </a:r>
            <a:r>
              <a:rPr lang="cs-CZ" sz="2000" dirty="0"/>
              <a:t>, církevní </a:t>
            </a:r>
            <a:r>
              <a:rPr lang="cs-CZ" sz="2000" dirty="0" smtClean="0"/>
              <a:t>organizace</a:t>
            </a:r>
            <a:endParaRPr lang="cs-CZ" sz="2000" dirty="0"/>
          </a:p>
        </p:txBody>
      </p:sp>
    </p:spTree>
    <p:extLst>
      <p:ext uri="{BB962C8B-B14F-4D97-AF65-F5344CB8AC3E}">
        <p14:creationId xmlns:p14="http://schemas.microsoft.com/office/powerpoint/2010/main" val="314139392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107504" y="1484784"/>
            <a:ext cx="5976664" cy="4462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07963" lvl="2" indent="0">
              <a:lnSpc>
                <a:spcPct val="100000"/>
              </a:lnSpc>
              <a:spcBef>
                <a:spcPts val="600"/>
              </a:spcBef>
              <a:spcAft>
                <a:spcPts val="600"/>
              </a:spcAft>
              <a:buNone/>
            </a:pPr>
            <a:r>
              <a:rPr lang="cs-CZ" u="sng" dirty="0" smtClean="0">
                <a:latin typeface="+mn-lt"/>
              </a:rPr>
              <a:t>Hodnotící </a:t>
            </a:r>
            <a:r>
              <a:rPr lang="cs-CZ" u="sng" dirty="0" smtClean="0">
                <a:latin typeface="+mn-lt"/>
              </a:rPr>
              <a:t>kritéria</a:t>
            </a:r>
            <a:r>
              <a:rPr lang="cs-CZ" dirty="0" smtClean="0">
                <a:latin typeface="+mn-lt"/>
              </a:rPr>
              <a:t>: </a:t>
            </a:r>
            <a:endParaRPr lang="cs-CZ" dirty="0" smtClean="0">
              <a:latin typeface="+mn-lt"/>
            </a:endParaRPr>
          </a:p>
          <a:p>
            <a:pPr marL="550863" lvl="2" indent="-342900">
              <a:lnSpc>
                <a:spcPct val="60000"/>
              </a:lnSpc>
              <a:spcBef>
                <a:spcPts val="600"/>
              </a:spcBef>
              <a:spcAft>
                <a:spcPts val="600"/>
              </a:spcAft>
            </a:pPr>
            <a:r>
              <a:rPr lang="cs-CZ" dirty="0" smtClean="0">
                <a:latin typeface="+mn-lt"/>
              </a:rPr>
              <a:t>splnění </a:t>
            </a:r>
            <a:r>
              <a:rPr lang="cs-CZ" dirty="0" smtClean="0">
                <a:latin typeface="+mn-lt"/>
              </a:rPr>
              <a:t>formálních náležitostí, </a:t>
            </a:r>
            <a:endParaRPr lang="cs-CZ" dirty="0" smtClean="0">
              <a:latin typeface="+mn-lt"/>
            </a:endParaRPr>
          </a:p>
          <a:p>
            <a:pPr marL="550863" lvl="2" indent="-342900">
              <a:lnSpc>
                <a:spcPct val="60000"/>
              </a:lnSpc>
              <a:spcBef>
                <a:spcPts val="600"/>
              </a:spcBef>
              <a:spcAft>
                <a:spcPts val="600"/>
              </a:spcAft>
            </a:pPr>
            <a:r>
              <a:rPr lang="cs-CZ" dirty="0" smtClean="0">
                <a:latin typeface="+mn-lt"/>
              </a:rPr>
              <a:t>soulad </a:t>
            </a:r>
            <a:r>
              <a:rPr lang="cs-CZ" dirty="0" smtClean="0">
                <a:latin typeface="+mn-lt"/>
              </a:rPr>
              <a:t>se SCLLD a výzvou, </a:t>
            </a:r>
            <a:endParaRPr lang="cs-CZ" dirty="0" smtClean="0">
              <a:latin typeface="+mn-lt"/>
            </a:endParaRPr>
          </a:p>
          <a:p>
            <a:pPr marL="550863" lvl="2" indent="-342900">
              <a:lnSpc>
                <a:spcPct val="60000"/>
              </a:lnSpc>
              <a:spcBef>
                <a:spcPts val="600"/>
              </a:spcBef>
              <a:spcAft>
                <a:spcPts val="600"/>
              </a:spcAft>
            </a:pPr>
            <a:r>
              <a:rPr lang="cs-CZ" dirty="0" smtClean="0">
                <a:latin typeface="+mn-lt"/>
              </a:rPr>
              <a:t>trestní </a:t>
            </a:r>
            <a:r>
              <a:rPr lang="cs-CZ" dirty="0" smtClean="0">
                <a:latin typeface="+mn-lt"/>
              </a:rPr>
              <a:t>bezúhonnost, </a:t>
            </a:r>
            <a:endParaRPr lang="cs-CZ" dirty="0" smtClean="0">
              <a:latin typeface="+mn-lt"/>
            </a:endParaRPr>
          </a:p>
          <a:p>
            <a:pPr marL="550863" lvl="2" indent="-342900">
              <a:lnSpc>
                <a:spcPct val="60000"/>
              </a:lnSpc>
              <a:spcBef>
                <a:spcPts val="600"/>
              </a:spcBef>
              <a:spcAft>
                <a:spcPts val="600"/>
              </a:spcAft>
            </a:pPr>
            <a:r>
              <a:rPr lang="cs-CZ" dirty="0" smtClean="0">
                <a:latin typeface="+mn-lt"/>
              </a:rPr>
              <a:t>přijatelnost </a:t>
            </a:r>
            <a:r>
              <a:rPr lang="cs-CZ" dirty="0" smtClean="0">
                <a:latin typeface="+mn-lt"/>
              </a:rPr>
              <a:t>výdajů</a:t>
            </a:r>
            <a:r>
              <a:rPr lang="cs-CZ" dirty="0" smtClean="0">
                <a:latin typeface="+mn-lt"/>
              </a:rPr>
              <a:t>, </a:t>
            </a:r>
          </a:p>
          <a:p>
            <a:pPr marL="550863" lvl="2" indent="-342900">
              <a:lnSpc>
                <a:spcPct val="60000"/>
              </a:lnSpc>
              <a:spcBef>
                <a:spcPts val="600"/>
              </a:spcBef>
              <a:spcAft>
                <a:spcPts val="600"/>
              </a:spcAft>
            </a:pPr>
            <a:r>
              <a:rPr lang="cs-CZ" dirty="0" smtClean="0">
                <a:latin typeface="+mn-lt"/>
              </a:rPr>
              <a:t>rekonstrukce </a:t>
            </a:r>
            <a:r>
              <a:rPr lang="cs-CZ" dirty="0">
                <a:latin typeface="+mn-lt"/>
              </a:rPr>
              <a:t>stávajícího </a:t>
            </a:r>
            <a:r>
              <a:rPr lang="cs-CZ" dirty="0" smtClean="0">
                <a:latin typeface="+mn-lt"/>
              </a:rPr>
              <a:t>objektu,</a:t>
            </a:r>
            <a:endParaRPr lang="cs-CZ" dirty="0">
              <a:latin typeface="+mn-lt"/>
            </a:endParaRPr>
          </a:p>
          <a:p>
            <a:pPr marL="550863" lvl="2" indent="-342900">
              <a:lnSpc>
                <a:spcPct val="60000"/>
              </a:lnSpc>
              <a:spcBef>
                <a:spcPts val="600"/>
              </a:spcBef>
              <a:spcAft>
                <a:spcPts val="600"/>
              </a:spcAft>
            </a:pPr>
            <a:r>
              <a:rPr lang="cs-CZ" dirty="0" smtClean="0">
                <a:latin typeface="+mn-lt"/>
              </a:rPr>
              <a:t>sdílení výstupů,</a:t>
            </a:r>
          </a:p>
          <a:p>
            <a:pPr marL="550863" lvl="2" indent="-342900">
              <a:lnSpc>
                <a:spcPct val="60000"/>
              </a:lnSpc>
              <a:spcBef>
                <a:spcPts val="600"/>
              </a:spcBef>
              <a:spcAft>
                <a:spcPts val="600"/>
              </a:spcAft>
            </a:pPr>
            <a:r>
              <a:rPr lang="cs-CZ" dirty="0" smtClean="0">
                <a:latin typeface="+mn-lt"/>
              </a:rPr>
              <a:t>spolupráce obcí,</a:t>
            </a:r>
          </a:p>
          <a:p>
            <a:pPr marL="550863" lvl="2" indent="-342900">
              <a:lnSpc>
                <a:spcPct val="60000"/>
              </a:lnSpc>
              <a:spcBef>
                <a:spcPts val="600"/>
              </a:spcBef>
              <a:spcAft>
                <a:spcPts val="600"/>
              </a:spcAft>
            </a:pPr>
            <a:r>
              <a:rPr lang="cs-CZ" dirty="0" smtClean="0">
                <a:latin typeface="+mn-lt"/>
              </a:rPr>
              <a:t>víceúčelovost,</a:t>
            </a:r>
          </a:p>
          <a:p>
            <a:pPr marL="550863" lvl="2" indent="-342900">
              <a:lnSpc>
                <a:spcPct val="60000"/>
              </a:lnSpc>
              <a:spcBef>
                <a:spcPts val="600"/>
              </a:spcBef>
              <a:spcAft>
                <a:spcPts val="600"/>
              </a:spcAft>
            </a:pPr>
            <a:r>
              <a:rPr lang="cs-CZ" dirty="0" smtClean="0">
                <a:latin typeface="+mn-lt"/>
              </a:rPr>
              <a:t>poskytování </a:t>
            </a:r>
            <a:r>
              <a:rPr lang="cs-CZ" dirty="0">
                <a:latin typeface="+mn-lt"/>
              </a:rPr>
              <a:t>sociální </a:t>
            </a:r>
            <a:r>
              <a:rPr lang="cs-CZ" dirty="0" smtClean="0">
                <a:latin typeface="+mn-lt"/>
              </a:rPr>
              <a:t>služby,</a:t>
            </a:r>
          </a:p>
          <a:p>
            <a:pPr marL="550863" lvl="2" indent="-342900">
              <a:lnSpc>
                <a:spcPct val="60000"/>
              </a:lnSpc>
              <a:spcBef>
                <a:spcPts val="600"/>
              </a:spcBef>
              <a:spcAft>
                <a:spcPts val="600"/>
              </a:spcAft>
            </a:pPr>
            <a:r>
              <a:rPr lang="cs-CZ" dirty="0" smtClean="0">
                <a:latin typeface="+mn-lt"/>
              </a:rPr>
              <a:t>v</a:t>
            </a:r>
            <a:r>
              <a:rPr lang="pt-BR" dirty="0" smtClean="0">
                <a:latin typeface="+mn-lt"/>
              </a:rPr>
              <a:t>azba </a:t>
            </a:r>
            <a:r>
              <a:rPr lang="pt-BR" dirty="0">
                <a:latin typeface="+mn-lt"/>
              </a:rPr>
              <a:t>na deinstitucionalizaci stávajícího </a:t>
            </a:r>
            <a:r>
              <a:rPr lang="pt-BR" dirty="0" smtClean="0">
                <a:latin typeface="+mn-lt"/>
              </a:rPr>
              <a:t>zařízení</a:t>
            </a:r>
            <a:r>
              <a:rPr lang="cs-CZ" dirty="0" smtClean="0">
                <a:latin typeface="+mn-lt"/>
              </a:rPr>
              <a:t>,</a:t>
            </a:r>
          </a:p>
          <a:p>
            <a:pPr marL="550863" lvl="2" indent="-342900">
              <a:lnSpc>
                <a:spcPct val="60000"/>
              </a:lnSpc>
              <a:spcBef>
                <a:spcPts val="600"/>
              </a:spcBef>
              <a:spcAft>
                <a:spcPts val="600"/>
              </a:spcAft>
            </a:pPr>
            <a:r>
              <a:rPr lang="cs-CZ" dirty="0" smtClean="0">
                <a:latin typeface="+mn-lt"/>
              </a:rPr>
              <a:t>soulad </a:t>
            </a:r>
            <a:r>
              <a:rPr lang="cs-CZ" dirty="0">
                <a:latin typeface="+mn-lt"/>
              </a:rPr>
              <a:t>projektu s územně plánovací </a:t>
            </a:r>
            <a:r>
              <a:rPr lang="cs-CZ" dirty="0" smtClean="0">
                <a:latin typeface="+mn-lt"/>
              </a:rPr>
              <a:t>dokumentací,</a:t>
            </a:r>
          </a:p>
          <a:p>
            <a:pPr marL="550863" lvl="2" indent="-342900">
              <a:lnSpc>
                <a:spcPct val="60000"/>
              </a:lnSpc>
              <a:spcBef>
                <a:spcPts val="600"/>
              </a:spcBef>
              <a:spcAft>
                <a:spcPts val="600"/>
              </a:spcAft>
            </a:pPr>
            <a:r>
              <a:rPr lang="cs-CZ" dirty="0" smtClean="0">
                <a:latin typeface="+mn-lt"/>
              </a:rPr>
              <a:t>soulad </a:t>
            </a:r>
            <a:r>
              <a:rPr lang="cs-CZ" dirty="0">
                <a:latin typeface="+mn-lt"/>
              </a:rPr>
              <a:t>projektu s územně plánovací dokumentací</a:t>
            </a:r>
            <a:endParaRPr lang="cs-CZ" dirty="0" smtClean="0">
              <a:latin typeface="+mn-lt"/>
            </a:endParaRPr>
          </a:p>
        </p:txBody>
      </p:sp>
      <p:sp>
        <p:nvSpPr>
          <p:cNvPr id="5" name="Obdélník 4"/>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6" name="Přímá spojnice 5"/>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8" name="Obdélník 7"/>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Sociální služby a komunity-investice:</a:t>
            </a:r>
            <a:endParaRPr lang="cs-CZ" altLang="cs-CZ" sz="3200" cap="all" dirty="0" smtClean="0">
              <a:solidFill>
                <a:prstClr val="black"/>
              </a:solidFill>
              <a:latin typeface="+mn-lt"/>
            </a:endParaRPr>
          </a:p>
        </p:txBody>
      </p:sp>
    </p:spTree>
    <p:extLst>
      <p:ext uri="{BB962C8B-B14F-4D97-AF65-F5344CB8AC3E}">
        <p14:creationId xmlns:p14="http://schemas.microsoft.com/office/powerpoint/2010/main" val="215687691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271659" y="1541853"/>
            <a:ext cx="8637200" cy="4960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0">
              <a:buNone/>
            </a:pPr>
            <a:r>
              <a:rPr lang="cs-CZ" sz="2000" b="1" dirty="0" smtClean="0">
                <a:latin typeface="+mn-lt"/>
              </a:rPr>
              <a:t>HLAVNÍ </a:t>
            </a:r>
            <a:r>
              <a:rPr lang="cs-CZ" sz="2000" b="1" dirty="0">
                <a:latin typeface="+mn-lt"/>
              </a:rPr>
              <a:t>AKTIVITY </a:t>
            </a:r>
            <a:r>
              <a:rPr lang="cs-CZ" sz="2000" dirty="0">
                <a:latin typeface="+mn-lt"/>
              </a:rPr>
              <a:t>nad 85% celkových nákladů </a:t>
            </a:r>
            <a:r>
              <a:rPr lang="cs-CZ" sz="2000" dirty="0" smtClean="0">
                <a:latin typeface="+mn-lt"/>
              </a:rPr>
              <a:t>projektu</a:t>
            </a:r>
          </a:p>
          <a:p>
            <a:pPr lvl="0">
              <a:buNone/>
            </a:pPr>
            <a:r>
              <a:rPr lang="cs-CZ" sz="2000" u="sng" dirty="0" smtClean="0">
                <a:latin typeface="+mn-lt"/>
              </a:rPr>
              <a:t>Podporované aktivity – způsobilé výdaje:</a:t>
            </a:r>
            <a:endParaRPr lang="cs-CZ" sz="2000" u="sng" dirty="0" smtClean="0">
              <a:latin typeface="+mn-lt"/>
            </a:endParaRPr>
          </a:p>
          <a:p>
            <a:pPr marL="342900" indent="-342900"/>
            <a:r>
              <a:rPr lang="cs-CZ" sz="2000" b="1" dirty="0" smtClean="0"/>
              <a:t>nákup </a:t>
            </a:r>
            <a:r>
              <a:rPr lang="cs-CZ" sz="2000" b="1" dirty="0"/>
              <a:t>zařízení a vybavení, nákup </a:t>
            </a:r>
            <a:r>
              <a:rPr lang="cs-CZ" sz="2000" b="1" dirty="0" smtClean="0"/>
              <a:t>automobilu a stavební úpravy</a:t>
            </a:r>
            <a:r>
              <a:rPr lang="cs-CZ" sz="2000" dirty="0" smtClean="0"/>
              <a:t>, které </a:t>
            </a:r>
            <a:r>
              <a:rPr lang="cs-CZ" sz="2000" dirty="0"/>
              <a:t>vytvoří podmínky pro kvalitní poskytování sociálních služeb, obnovu a zkvalitnění materiálně technické základny stávajících služeb sociální práce s cílovými skupinami. </a:t>
            </a:r>
            <a:endParaRPr lang="cs-CZ" sz="2000" dirty="0" smtClean="0"/>
          </a:p>
          <a:p>
            <a:pPr>
              <a:lnSpc>
                <a:spcPct val="60000"/>
              </a:lnSpc>
              <a:buNone/>
            </a:pPr>
            <a:r>
              <a:rPr lang="cs-CZ" sz="2000" dirty="0" smtClean="0"/>
              <a:t>Podporovány </a:t>
            </a:r>
            <a:r>
              <a:rPr lang="cs-CZ" sz="2000" dirty="0"/>
              <a:t>budou projekty, které se zaměřují na vybudování zázemí pro:</a:t>
            </a:r>
          </a:p>
          <a:p>
            <a:pPr>
              <a:lnSpc>
                <a:spcPct val="80000"/>
              </a:lnSpc>
              <a:buNone/>
            </a:pPr>
            <a:r>
              <a:rPr lang="cs-CZ" sz="2000" dirty="0" smtClean="0"/>
              <a:t>- centra </a:t>
            </a:r>
            <a:r>
              <a:rPr lang="cs-CZ" sz="2000" dirty="0"/>
              <a:t>denních služeb, denní stacionáře, týdenní stacionáře, domovy pro osoby se zdravotním postižením, chráněné bydlení, azylové domy, domy na půl cesty, zařízení pro krizovou pomoc, nízkoprahová denní centra, nízkoprahová zařízení pro děti a mládež, noclehárny, terapeutické komunity</a:t>
            </a:r>
            <a:r>
              <a:rPr lang="cs-CZ" sz="2000" dirty="0" smtClean="0"/>
              <a:t>, sociální poradny, sociálně </a:t>
            </a:r>
            <a:r>
              <a:rPr lang="cs-CZ" sz="2000" dirty="0"/>
              <a:t>terapeutické dílny, centra sociálně rehabilitačních služeb, pracoviště rané péče, intervenční centra, zařízení následné </a:t>
            </a:r>
            <a:r>
              <a:rPr lang="cs-CZ" sz="2000" dirty="0" smtClean="0"/>
              <a:t>péče</a:t>
            </a:r>
          </a:p>
          <a:p>
            <a:pPr>
              <a:lnSpc>
                <a:spcPct val="60000"/>
              </a:lnSpc>
              <a:buNone/>
            </a:pPr>
            <a:r>
              <a:rPr lang="cs-CZ" sz="2000" dirty="0" smtClean="0"/>
              <a:t>- podpora </a:t>
            </a:r>
            <a:r>
              <a:rPr lang="cs-CZ" sz="2000" dirty="0"/>
              <a:t>samostatného bydlení,</a:t>
            </a:r>
          </a:p>
          <a:p>
            <a:pPr>
              <a:lnSpc>
                <a:spcPct val="60000"/>
              </a:lnSpc>
              <a:buNone/>
            </a:pPr>
            <a:r>
              <a:rPr lang="cs-CZ" sz="2000" dirty="0" smtClean="0"/>
              <a:t>- pečovatelská </a:t>
            </a:r>
            <a:r>
              <a:rPr lang="cs-CZ" sz="2000" dirty="0"/>
              <a:t>služba, osobní asistence, odlehčovací služby</a:t>
            </a:r>
            <a:r>
              <a:rPr lang="cs-CZ" sz="2000" dirty="0" smtClean="0"/>
              <a:t>,</a:t>
            </a:r>
          </a:p>
          <a:p>
            <a:pPr>
              <a:buNone/>
            </a:pPr>
            <a:r>
              <a:rPr lang="cs-CZ" sz="2000" dirty="0"/>
              <a:t>- sociálně aktivizační služby pro seniory a osoby se zdravotním postižením</a:t>
            </a:r>
            <a:r>
              <a:rPr lang="cs-CZ" sz="2000" dirty="0" smtClean="0"/>
              <a:t>,</a:t>
            </a:r>
            <a:endParaRPr lang="cs-CZ" sz="2000" dirty="0"/>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Rozvoj sociálních služeb:</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77269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271660" y="1541853"/>
            <a:ext cx="8188077" cy="1585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buNone/>
            </a:pPr>
            <a:r>
              <a:rPr lang="cs-CZ" sz="2000" dirty="0" smtClean="0"/>
              <a:t>- </a:t>
            </a:r>
            <a:r>
              <a:rPr lang="cs-CZ" sz="2000" dirty="0"/>
              <a:t>sociálně aktivizační služby pro rodiny s dětmi,</a:t>
            </a:r>
          </a:p>
          <a:p>
            <a:pPr>
              <a:buNone/>
            </a:pPr>
            <a:r>
              <a:rPr lang="cs-CZ" sz="2000" dirty="0" smtClean="0"/>
              <a:t>- kontaktní </a:t>
            </a:r>
            <a:r>
              <a:rPr lang="cs-CZ" sz="2000" dirty="0"/>
              <a:t>centra, terénní programy, tísňová péče,</a:t>
            </a:r>
          </a:p>
          <a:p>
            <a:pPr>
              <a:buNone/>
            </a:pPr>
            <a:r>
              <a:rPr lang="cs-CZ" sz="2000" dirty="0" smtClean="0"/>
              <a:t>- průvodcovské </a:t>
            </a:r>
            <a:r>
              <a:rPr lang="cs-CZ" sz="2000" dirty="0"/>
              <a:t>a předčitatelské služby.</a:t>
            </a:r>
          </a:p>
          <a:p>
            <a:pPr>
              <a:buNone/>
            </a:pPr>
            <a:r>
              <a:rPr lang="cs-CZ" sz="2000" b="1" dirty="0"/>
              <a:t>Podporované sociální služby nemohou být určeny výlučně pro </a:t>
            </a:r>
            <a:r>
              <a:rPr lang="cs-CZ" sz="2000" b="1" dirty="0" smtClean="0"/>
              <a:t>seniory!</a:t>
            </a:r>
            <a:endParaRPr lang="cs-CZ" sz="2000" dirty="0">
              <a:solidFill>
                <a:srgbClr val="000000"/>
              </a:solidFill>
              <a:latin typeface="+mn-lt"/>
            </a:endParaRPr>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Rozvoj sociálních služeb:</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7" name="Obdélník 1"/>
          <p:cNvSpPr>
            <a:spLocks noChangeArrowheads="1"/>
          </p:cNvSpPr>
          <p:nvPr/>
        </p:nvSpPr>
        <p:spPr bwMode="auto">
          <a:xfrm>
            <a:off x="254504" y="3284984"/>
            <a:ext cx="8781992" cy="3395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0">
              <a:buNone/>
            </a:pPr>
            <a:r>
              <a:rPr lang="cs-CZ" sz="2000" b="1" dirty="0" smtClean="0">
                <a:latin typeface="+mn-lt"/>
              </a:rPr>
              <a:t>VEDLEJŠÍ </a:t>
            </a:r>
            <a:r>
              <a:rPr lang="cs-CZ" sz="2000" b="1" dirty="0">
                <a:latin typeface="+mn-lt"/>
              </a:rPr>
              <a:t>AKTIVITY </a:t>
            </a:r>
            <a:r>
              <a:rPr lang="cs-CZ" sz="2000" dirty="0" smtClean="0">
                <a:latin typeface="+mn-lt"/>
              </a:rPr>
              <a:t>do 15% </a:t>
            </a:r>
            <a:r>
              <a:rPr lang="cs-CZ" sz="2000" dirty="0">
                <a:latin typeface="+mn-lt"/>
              </a:rPr>
              <a:t>celkových nákladů </a:t>
            </a:r>
            <a:r>
              <a:rPr lang="cs-CZ" sz="2000" dirty="0" smtClean="0">
                <a:latin typeface="+mn-lt"/>
              </a:rPr>
              <a:t>projektu</a:t>
            </a:r>
          </a:p>
          <a:p>
            <a:pPr lvl="0">
              <a:buNone/>
            </a:pPr>
            <a:r>
              <a:rPr lang="cs-CZ" sz="2000" u="sng" dirty="0" smtClean="0">
                <a:latin typeface="+mn-lt"/>
              </a:rPr>
              <a:t>Podporované aktivity – způsobilé výdaje:</a:t>
            </a:r>
            <a:endParaRPr lang="cs-CZ" sz="2000" u="sng" dirty="0">
              <a:latin typeface="+mn-lt"/>
            </a:endParaRPr>
          </a:p>
          <a:p>
            <a:pPr>
              <a:buNone/>
            </a:pPr>
            <a:r>
              <a:rPr lang="pl-PL" sz="2000" dirty="0" smtClean="0">
                <a:latin typeface="+mn-lt"/>
              </a:rPr>
              <a:t>demolice </a:t>
            </a:r>
            <a:r>
              <a:rPr lang="pl-PL" sz="2000" dirty="0">
                <a:latin typeface="+mn-lt"/>
              </a:rPr>
              <a:t>staveb na místě realizace projektu, </a:t>
            </a:r>
            <a:r>
              <a:rPr lang="cs-CZ" sz="2000" b="1" dirty="0" smtClean="0">
                <a:latin typeface="+mn-lt"/>
              </a:rPr>
              <a:t>zeleň</a:t>
            </a:r>
            <a:r>
              <a:rPr lang="cs-CZ" sz="2000" dirty="0" smtClean="0">
                <a:latin typeface="+mn-lt"/>
              </a:rPr>
              <a:t> </a:t>
            </a:r>
            <a:r>
              <a:rPr lang="cs-CZ" sz="2000" dirty="0">
                <a:latin typeface="+mn-lt"/>
              </a:rPr>
              <a:t>v okolí budov a na </a:t>
            </a:r>
            <a:r>
              <a:rPr lang="cs-CZ" sz="2000" dirty="0" smtClean="0">
                <a:latin typeface="+mn-lt"/>
              </a:rPr>
              <a:t>budovách, </a:t>
            </a:r>
            <a:r>
              <a:rPr lang="cs-CZ" sz="2000" b="1" dirty="0" smtClean="0">
                <a:latin typeface="+mn-lt"/>
              </a:rPr>
              <a:t>parkovací </a:t>
            </a:r>
            <a:r>
              <a:rPr lang="cs-CZ" sz="2000" b="1" dirty="0">
                <a:latin typeface="+mn-lt"/>
              </a:rPr>
              <a:t>stání v rámci areálu </a:t>
            </a:r>
            <a:r>
              <a:rPr lang="cs-CZ" sz="2000" dirty="0">
                <a:latin typeface="+mn-lt"/>
              </a:rPr>
              <a:t>nezbytné pro provoz </a:t>
            </a:r>
            <a:r>
              <a:rPr lang="cs-CZ" sz="2000" dirty="0" smtClean="0">
                <a:latin typeface="+mn-lt"/>
              </a:rPr>
              <a:t>zařízení, </a:t>
            </a:r>
            <a:r>
              <a:rPr lang="cs-CZ" sz="2000" b="1" dirty="0" smtClean="0">
                <a:latin typeface="+mn-lt"/>
              </a:rPr>
              <a:t>příjezdové </a:t>
            </a:r>
            <a:r>
              <a:rPr lang="cs-CZ" sz="2000" b="1" dirty="0">
                <a:latin typeface="+mn-lt"/>
              </a:rPr>
              <a:t>komunikace </a:t>
            </a:r>
            <a:r>
              <a:rPr lang="cs-CZ" sz="2000" b="1" dirty="0" smtClean="0">
                <a:latin typeface="+mn-lt"/>
              </a:rPr>
              <a:t>v areálu </a:t>
            </a:r>
            <a:r>
              <a:rPr lang="cs-CZ" sz="2000" dirty="0" smtClean="0">
                <a:latin typeface="+mn-lt"/>
              </a:rPr>
              <a:t>zařízení, </a:t>
            </a:r>
            <a:r>
              <a:rPr lang="cs-CZ" sz="2000" b="1" dirty="0" smtClean="0">
                <a:latin typeface="+mn-lt"/>
              </a:rPr>
              <a:t>zabezpečení </a:t>
            </a:r>
            <a:r>
              <a:rPr lang="cs-CZ" sz="2000" b="1" dirty="0">
                <a:latin typeface="+mn-lt"/>
              </a:rPr>
              <a:t>výstavby </a:t>
            </a:r>
            <a:r>
              <a:rPr lang="cs-CZ" sz="2000" dirty="0">
                <a:latin typeface="+mn-lt"/>
              </a:rPr>
              <a:t>(technický dozor investora, BOZP, autorský dozor), </a:t>
            </a:r>
            <a:r>
              <a:rPr lang="cs-CZ" sz="2000" b="1" dirty="0" smtClean="0">
                <a:latin typeface="+mn-lt"/>
              </a:rPr>
              <a:t>projektová </a:t>
            </a:r>
            <a:r>
              <a:rPr lang="cs-CZ" sz="2000" b="1" dirty="0">
                <a:latin typeface="+mn-lt"/>
              </a:rPr>
              <a:t>dokumentace stavby</a:t>
            </a:r>
            <a:r>
              <a:rPr lang="cs-CZ" sz="2000" dirty="0">
                <a:latin typeface="+mn-lt"/>
              </a:rPr>
              <a:t>, EIA, </a:t>
            </a:r>
            <a:r>
              <a:rPr lang="cs-CZ" sz="2000" b="1" dirty="0" smtClean="0">
                <a:latin typeface="+mn-lt"/>
              </a:rPr>
              <a:t>studie </a:t>
            </a:r>
            <a:r>
              <a:rPr lang="cs-CZ" sz="2000" b="1" dirty="0">
                <a:latin typeface="+mn-lt"/>
              </a:rPr>
              <a:t>proveditelnosti</a:t>
            </a:r>
            <a:r>
              <a:rPr lang="cs-CZ" sz="2000" dirty="0">
                <a:latin typeface="+mn-lt"/>
              </a:rPr>
              <a:t>, </a:t>
            </a:r>
            <a:r>
              <a:rPr lang="cs-CZ" sz="2000" dirty="0" smtClean="0">
                <a:latin typeface="+mn-lt"/>
              </a:rPr>
              <a:t>zpracování </a:t>
            </a:r>
            <a:r>
              <a:rPr lang="cs-CZ" sz="2000" dirty="0">
                <a:latin typeface="+mn-lt"/>
              </a:rPr>
              <a:t>zadávacích podmínek k zakázkám a organizace výběrových a zadávacích řízení, </a:t>
            </a:r>
            <a:r>
              <a:rPr lang="cs-CZ" sz="2000" dirty="0" smtClean="0">
                <a:latin typeface="+mn-lt"/>
              </a:rPr>
              <a:t>povinná publicita, nákup </a:t>
            </a:r>
            <a:r>
              <a:rPr lang="cs-CZ" sz="2000" dirty="0">
                <a:latin typeface="+mn-lt"/>
              </a:rPr>
              <a:t>služeb, které tvoří součást pořízení dlouhodobého hmotného a nehmotného majetku, nejsou-li tyto služby součástí pořizovací ceny vybavení (např. školení na ovládání pořízeného vybavení, není-li tato služba součástí pořizovací ceny vybavení). </a:t>
            </a:r>
            <a:endParaRPr lang="cs-CZ" sz="2000" dirty="0">
              <a:solidFill>
                <a:srgbClr val="000000"/>
              </a:solidFill>
              <a:latin typeface="+mn-lt"/>
            </a:endParaRPr>
          </a:p>
        </p:txBody>
      </p:sp>
    </p:spTree>
    <p:extLst>
      <p:ext uri="{BB962C8B-B14F-4D97-AF65-F5344CB8AC3E}">
        <p14:creationId xmlns:p14="http://schemas.microsoft.com/office/powerpoint/2010/main" val="187875519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284678" y="1515299"/>
            <a:ext cx="8624181" cy="4739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0">
              <a:buNone/>
            </a:pPr>
            <a:r>
              <a:rPr lang="cs-CZ" sz="2000" b="1" dirty="0" smtClean="0">
                <a:latin typeface="+mn-lt"/>
              </a:rPr>
              <a:t>HLAVNÍ </a:t>
            </a:r>
            <a:r>
              <a:rPr lang="cs-CZ" sz="2000" b="1" dirty="0">
                <a:latin typeface="+mn-lt"/>
              </a:rPr>
              <a:t>AKTIVITY </a:t>
            </a:r>
            <a:r>
              <a:rPr lang="cs-CZ" sz="2000" dirty="0">
                <a:latin typeface="+mn-lt"/>
              </a:rPr>
              <a:t>nad 85% celkových nákladů projektu</a:t>
            </a:r>
          </a:p>
          <a:p>
            <a:pPr marL="342900" indent="-342900"/>
            <a:r>
              <a:rPr lang="cs-CZ" sz="2000" dirty="0" smtClean="0"/>
              <a:t>stavby </a:t>
            </a:r>
            <a:r>
              <a:rPr lang="cs-CZ" sz="2000" dirty="0"/>
              <a:t>a stavební práce spojené s výstavbou infrastruktury komunitního centra včetně vybudování přípojky pro přivedení inženýrských sítí,</a:t>
            </a:r>
          </a:p>
          <a:p>
            <a:pPr marL="342900" indent="-342900"/>
            <a:r>
              <a:rPr lang="cs-CZ" sz="2000" dirty="0" smtClean="0"/>
              <a:t>rekonstrukce </a:t>
            </a:r>
            <a:r>
              <a:rPr lang="cs-CZ" sz="2000" dirty="0"/>
              <a:t>a stavební úpravy existujícího objektu a zázemí pro poskytování aktivit komunitních center včetně sociálních služeb, budou-li v projektu poskytovány,</a:t>
            </a:r>
          </a:p>
          <a:p>
            <a:pPr marL="342900" indent="-342900"/>
            <a:r>
              <a:rPr lang="cs-CZ" sz="2000" dirty="0" smtClean="0"/>
              <a:t>nákup </a:t>
            </a:r>
            <a:r>
              <a:rPr lang="cs-CZ" sz="2000" dirty="0"/>
              <a:t>pozemků, budov a staveb,</a:t>
            </a:r>
          </a:p>
          <a:p>
            <a:pPr marL="342900" indent="-342900"/>
            <a:r>
              <a:rPr lang="cs-CZ" sz="2000" dirty="0" smtClean="0"/>
              <a:t>pořízení </a:t>
            </a:r>
            <a:r>
              <a:rPr lang="cs-CZ" sz="2000" dirty="0"/>
              <a:t>automobilu pro poskytování terénních a ambulantních sociálních služeb,</a:t>
            </a:r>
          </a:p>
          <a:p>
            <a:pPr marL="342900" indent="-342900"/>
            <a:r>
              <a:rPr lang="cs-CZ" sz="2000" dirty="0" smtClean="0"/>
              <a:t>vybavení </a:t>
            </a:r>
            <a:r>
              <a:rPr lang="cs-CZ" sz="2000" dirty="0"/>
              <a:t>pro zajištění provozu zařízení.</a:t>
            </a:r>
          </a:p>
          <a:p>
            <a:pPr>
              <a:buNone/>
            </a:pPr>
            <a:r>
              <a:rPr lang="cs-CZ" sz="2000" dirty="0" smtClean="0">
                <a:latin typeface="+mn-lt"/>
              </a:rPr>
              <a:t>Pořízení </a:t>
            </a:r>
            <a:r>
              <a:rPr lang="cs-CZ" sz="2000" dirty="0">
                <a:latin typeface="+mn-lt"/>
              </a:rPr>
              <a:t>vybavení bude podporováno, budou-li součástí projektu další </a:t>
            </a:r>
            <a:r>
              <a:rPr lang="cs-CZ" sz="2000" dirty="0" smtClean="0">
                <a:latin typeface="+mn-lt"/>
              </a:rPr>
              <a:t>aktivity </a:t>
            </a:r>
            <a:r>
              <a:rPr lang="cs-CZ" sz="2000" dirty="0">
                <a:latin typeface="+mn-lt"/>
              </a:rPr>
              <a:t>(stavby, rekonstrukce a úpravy objektu, či zázemí pro poskytování aktivit komunitních center). Pořízení vybavení nemůže být samostatný projekt. Potřebnost pořízení vybavení musí být odůvodněna ve studii proveditelnosti. 	</a:t>
            </a:r>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Rozvoj komunitních center:</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66249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271660" y="1515299"/>
            <a:ext cx="8548812" cy="3395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0">
              <a:buNone/>
            </a:pPr>
            <a:r>
              <a:rPr lang="cs-CZ" sz="2000" b="1" dirty="0" smtClean="0">
                <a:latin typeface="+mn-lt"/>
              </a:rPr>
              <a:t>VEDLEJŠÍ </a:t>
            </a:r>
            <a:r>
              <a:rPr lang="cs-CZ" sz="2000" b="1" dirty="0">
                <a:latin typeface="+mn-lt"/>
              </a:rPr>
              <a:t>AKTIVITY </a:t>
            </a:r>
            <a:r>
              <a:rPr lang="cs-CZ" sz="2000" dirty="0" smtClean="0">
                <a:latin typeface="+mn-lt"/>
              </a:rPr>
              <a:t>do 15% </a:t>
            </a:r>
            <a:r>
              <a:rPr lang="cs-CZ" sz="2000" dirty="0">
                <a:latin typeface="+mn-lt"/>
              </a:rPr>
              <a:t>celkových nákladů projektu</a:t>
            </a:r>
          </a:p>
          <a:p>
            <a:pPr lvl="0">
              <a:buNone/>
            </a:pPr>
            <a:r>
              <a:rPr lang="cs-CZ" sz="2000" u="sng" dirty="0"/>
              <a:t>Podporované aktivity – způsobilé výdaje:</a:t>
            </a:r>
          </a:p>
          <a:p>
            <a:pPr>
              <a:buNone/>
            </a:pPr>
            <a:r>
              <a:rPr lang="pl-PL" sz="2000" dirty="0"/>
              <a:t>demolice staveb na místě realizace projektu, </a:t>
            </a:r>
            <a:r>
              <a:rPr lang="cs-CZ" sz="2000" b="1" dirty="0"/>
              <a:t>zeleň</a:t>
            </a:r>
            <a:r>
              <a:rPr lang="cs-CZ" sz="2000" dirty="0"/>
              <a:t> v okolí budov a na budovách, </a:t>
            </a:r>
            <a:r>
              <a:rPr lang="cs-CZ" sz="2000" b="1" dirty="0"/>
              <a:t>parkovací stání v rámci areálu </a:t>
            </a:r>
            <a:r>
              <a:rPr lang="cs-CZ" sz="2000" dirty="0"/>
              <a:t>nezbytné pro provoz zařízení, </a:t>
            </a:r>
            <a:r>
              <a:rPr lang="cs-CZ" sz="2000" b="1" dirty="0"/>
              <a:t>příjezdové komunikace v areálu </a:t>
            </a:r>
            <a:r>
              <a:rPr lang="cs-CZ" sz="2000" dirty="0"/>
              <a:t>zařízení, </a:t>
            </a:r>
            <a:r>
              <a:rPr lang="cs-CZ" sz="2000" b="1" dirty="0"/>
              <a:t>zabezpečení výstavby </a:t>
            </a:r>
            <a:r>
              <a:rPr lang="cs-CZ" sz="2000" dirty="0"/>
              <a:t>(technický dozor investora, BOZP, autorský dozor), </a:t>
            </a:r>
            <a:r>
              <a:rPr lang="cs-CZ" sz="2000" b="1" dirty="0"/>
              <a:t>projektová dokumentace stavby</a:t>
            </a:r>
            <a:r>
              <a:rPr lang="cs-CZ" sz="2000" dirty="0"/>
              <a:t>, EIA, </a:t>
            </a:r>
            <a:r>
              <a:rPr lang="cs-CZ" sz="2000" b="1" dirty="0"/>
              <a:t>studie proveditelnosti</a:t>
            </a:r>
            <a:r>
              <a:rPr lang="cs-CZ" sz="2000" dirty="0"/>
              <a:t>, zpracování zadávacích podmínek k zakázkám a organizace výběrových a zadávacích řízení, povinná publicita, nákup služeb, které tvoří součást pořízení dlouhodobého hmotného a nehmotného majetku, nejsou-li tyto služby součástí pořizovací ceny vybavení (např. školení na ovládání pořízeného vybavení, není-li tato služba součástí pořizovací ceny vybavení). </a:t>
            </a:r>
            <a:endParaRPr lang="cs-CZ" sz="2000" dirty="0">
              <a:solidFill>
                <a:srgbClr val="000000"/>
              </a:solidFill>
            </a:endParaRPr>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Rozvoj komunitních center:</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228480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271660" y="1515299"/>
            <a:ext cx="8637198" cy="4708981"/>
          </a:xfrm>
          <a:prstGeom prst="rect">
            <a:avLst/>
          </a:prstGeom>
        </p:spPr>
        <p:txBody>
          <a:bodyPr wrap="square">
            <a:spAutoFit/>
          </a:bodyPr>
          <a:lstStyle/>
          <a:p>
            <a:r>
              <a:rPr lang="cs-CZ" sz="2000" b="1" dirty="0">
                <a:solidFill>
                  <a:srgbClr val="000000"/>
                </a:solidFill>
              </a:rPr>
              <a:t>Nezpůsobilé </a:t>
            </a:r>
            <a:r>
              <a:rPr lang="cs-CZ" sz="2000" b="1" dirty="0" smtClean="0">
                <a:solidFill>
                  <a:srgbClr val="000000"/>
                </a:solidFill>
              </a:rPr>
              <a:t>výdaje: </a:t>
            </a:r>
            <a:endParaRPr lang="cs-CZ" sz="2000" dirty="0">
              <a:solidFill>
                <a:srgbClr val="000000"/>
              </a:solidFill>
            </a:endParaRPr>
          </a:p>
          <a:p>
            <a:pPr marL="285750" indent="-285750">
              <a:buFont typeface="Arial" panose="020B0604020202020204" pitchFamily="34" charset="0"/>
              <a:buChar char="•"/>
            </a:pPr>
            <a:r>
              <a:rPr lang="cs-CZ" sz="2000" dirty="0" smtClean="0">
                <a:solidFill>
                  <a:srgbClr val="000000"/>
                </a:solidFill>
              </a:rPr>
              <a:t>výdaje </a:t>
            </a:r>
            <a:r>
              <a:rPr lang="cs-CZ" sz="2000" dirty="0">
                <a:solidFill>
                  <a:srgbClr val="000000"/>
                </a:solidFill>
              </a:rPr>
              <a:t>spojené s realizací části projektu, která zasahuje mimo území </a:t>
            </a:r>
            <a:r>
              <a:rPr lang="cs-CZ" sz="2000" dirty="0" smtClean="0">
                <a:solidFill>
                  <a:srgbClr val="000000"/>
                </a:solidFill>
              </a:rPr>
              <a:t>MAS</a:t>
            </a:r>
          </a:p>
          <a:p>
            <a:pPr marL="285750" indent="-285750">
              <a:buFont typeface="Arial" panose="020B0604020202020204" pitchFamily="34" charset="0"/>
              <a:buChar char="•"/>
            </a:pPr>
            <a:r>
              <a:rPr lang="cs-CZ" sz="2000" dirty="0" smtClean="0">
                <a:solidFill>
                  <a:srgbClr val="000000"/>
                </a:solidFill>
              </a:rPr>
              <a:t>výdaj</a:t>
            </a:r>
            <a:r>
              <a:rPr lang="cs-CZ" sz="2000" dirty="0">
                <a:solidFill>
                  <a:srgbClr val="000000"/>
                </a:solidFill>
              </a:rPr>
              <a:t>, který nesouvisí s cíli projektu nebo který není možno doložit písemnými doklady, </a:t>
            </a:r>
            <a:endParaRPr lang="cs-CZ" sz="2000" dirty="0" smtClean="0">
              <a:solidFill>
                <a:srgbClr val="000000"/>
              </a:solidFill>
            </a:endParaRPr>
          </a:p>
          <a:p>
            <a:pPr marL="285750" indent="-285750">
              <a:buFont typeface="Arial" panose="020B0604020202020204" pitchFamily="34" charset="0"/>
              <a:buChar char="•"/>
            </a:pPr>
            <a:r>
              <a:rPr lang="cs-CZ" sz="2000" dirty="0" smtClean="0">
                <a:solidFill>
                  <a:srgbClr val="000000"/>
                </a:solidFill>
              </a:rPr>
              <a:t>výdaje </a:t>
            </a:r>
            <a:r>
              <a:rPr lang="cs-CZ" sz="2000" dirty="0">
                <a:solidFill>
                  <a:srgbClr val="000000"/>
                </a:solidFill>
              </a:rPr>
              <a:t>nesplňující principy hospodárnosti, účelnosti a efektivnosti </a:t>
            </a:r>
            <a:endParaRPr lang="cs-CZ" sz="2000" dirty="0" smtClean="0">
              <a:solidFill>
                <a:srgbClr val="000000"/>
              </a:solidFill>
            </a:endParaRPr>
          </a:p>
          <a:p>
            <a:pPr marL="285750" indent="-285750">
              <a:buFont typeface="Arial" panose="020B0604020202020204" pitchFamily="34" charset="0"/>
              <a:buChar char="•"/>
            </a:pPr>
            <a:r>
              <a:rPr lang="cs-CZ" sz="2000" dirty="0" smtClean="0"/>
              <a:t> </a:t>
            </a:r>
            <a:r>
              <a:rPr lang="cs-CZ" sz="2000" dirty="0"/>
              <a:t>výdaje na nákup nemovitostí </a:t>
            </a:r>
            <a:r>
              <a:rPr lang="cs-CZ" sz="2000" dirty="0" smtClean="0"/>
              <a:t>a dopravních prostředků</a:t>
            </a:r>
          </a:p>
          <a:p>
            <a:pPr marL="285750" indent="-285750">
              <a:buFont typeface="Arial" panose="020B0604020202020204" pitchFamily="34" charset="0"/>
              <a:buChar char="•"/>
            </a:pPr>
            <a:r>
              <a:rPr lang="cs-CZ" sz="2000" dirty="0" smtClean="0"/>
              <a:t>náklady </a:t>
            </a:r>
            <a:r>
              <a:rPr lang="cs-CZ" sz="2000" dirty="0"/>
              <a:t>na mzdy, platy, </a:t>
            </a:r>
            <a:r>
              <a:rPr lang="cs-CZ" sz="2000" dirty="0" smtClean="0"/>
              <a:t>ostatní </a:t>
            </a:r>
            <a:r>
              <a:rPr lang="cs-CZ" sz="2000" dirty="0"/>
              <a:t>osobní náklady, povinné </a:t>
            </a:r>
            <a:r>
              <a:rPr lang="cs-CZ" sz="2000" dirty="0" smtClean="0"/>
              <a:t>pojistné, cestovní </a:t>
            </a:r>
            <a:r>
              <a:rPr lang="cs-CZ" sz="2000" dirty="0"/>
              <a:t>náhrady, </a:t>
            </a:r>
            <a:r>
              <a:rPr lang="cs-CZ" sz="2000" dirty="0" smtClean="0"/>
              <a:t>provozní </a:t>
            </a:r>
            <a:r>
              <a:rPr lang="cs-CZ" sz="2000" dirty="0"/>
              <a:t>a režijní výdaje, </a:t>
            </a:r>
            <a:r>
              <a:rPr lang="cs-CZ" sz="2000" dirty="0" smtClean="0"/>
              <a:t>opravy </a:t>
            </a:r>
            <a:r>
              <a:rPr lang="cs-CZ" sz="2000" dirty="0"/>
              <a:t>a údržba, </a:t>
            </a:r>
            <a:r>
              <a:rPr lang="cs-CZ" sz="2000" dirty="0" smtClean="0"/>
              <a:t>výdaje </a:t>
            </a:r>
            <a:r>
              <a:rPr lang="cs-CZ" sz="2000" dirty="0"/>
              <a:t>na nepovinnou publicitu, </a:t>
            </a:r>
            <a:r>
              <a:rPr lang="pl-PL" sz="2000" dirty="0" smtClean="0"/>
              <a:t>výdaje </a:t>
            </a:r>
            <a:r>
              <a:rPr lang="pl-PL" sz="2000" dirty="0"/>
              <a:t>na řízení a administraci projektu, </a:t>
            </a:r>
            <a:r>
              <a:rPr lang="cs-CZ" sz="2000" dirty="0" smtClean="0"/>
              <a:t>výdaje </a:t>
            </a:r>
            <a:r>
              <a:rPr lang="cs-CZ" sz="2000" dirty="0"/>
              <a:t>na doplňující průzkumy, posudky a analýzy nesouvisející s vypracováním studie proveditelnosti, </a:t>
            </a:r>
            <a:r>
              <a:rPr lang="cs-CZ" sz="2000" dirty="0" smtClean="0"/>
              <a:t>výdaje </a:t>
            </a:r>
            <a:r>
              <a:rPr lang="cs-CZ" sz="2000" dirty="0"/>
              <a:t>na uzavření kupní smlouvy, popř. smlouvy o smlouvě budoucí kupní, k nákupu nemovitosti, výdaje na vyhotovení znaleckého posudku, poplatky za zápis do katastru nemovitostí, </a:t>
            </a:r>
            <a:r>
              <a:rPr lang="cs-CZ" sz="2000" dirty="0" smtClean="0"/>
              <a:t>vady </a:t>
            </a:r>
            <a:r>
              <a:rPr lang="cs-CZ" sz="2000" dirty="0"/>
              <a:t>díla</a:t>
            </a:r>
            <a:r>
              <a:rPr lang="cs-CZ" sz="2000" dirty="0" smtClean="0"/>
              <a:t>, DPH </a:t>
            </a:r>
            <a:r>
              <a:rPr lang="cs-CZ" sz="2000" dirty="0"/>
              <a:t>s nárokem na odpočet nebo její část, </a:t>
            </a:r>
            <a:endParaRPr lang="cs-CZ" sz="2000" dirty="0" smtClean="0"/>
          </a:p>
          <a:p>
            <a:pPr marL="285750" indent="-285750">
              <a:buFont typeface="Arial" panose="020B0604020202020204" pitchFamily="34" charset="0"/>
              <a:buChar char="•"/>
            </a:pPr>
            <a:r>
              <a:rPr lang="cs-CZ" sz="2000" dirty="0" smtClean="0"/>
              <a:t>výdaje </a:t>
            </a:r>
            <a:r>
              <a:rPr lang="cs-CZ" sz="2000" dirty="0"/>
              <a:t>vzniklé nad rámec Rozhodnutí/Stanovení výdajů, </a:t>
            </a:r>
            <a:endParaRPr lang="cs-CZ" sz="2000" dirty="0" smtClean="0"/>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Sociální služby a komunity-investice:</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85575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271660" y="1515299"/>
            <a:ext cx="8637198" cy="2554545"/>
          </a:xfrm>
          <a:prstGeom prst="rect">
            <a:avLst/>
          </a:prstGeom>
        </p:spPr>
        <p:txBody>
          <a:bodyPr wrap="square">
            <a:spAutoFit/>
          </a:bodyPr>
          <a:lstStyle/>
          <a:p>
            <a:pPr marL="285750" indent="-285750">
              <a:buFont typeface="Arial" panose="020B0604020202020204" pitchFamily="34" charset="0"/>
              <a:buChar char="•"/>
            </a:pPr>
            <a:r>
              <a:rPr lang="cs-CZ" sz="2000" dirty="0" smtClean="0"/>
              <a:t>výdaje </a:t>
            </a:r>
            <a:r>
              <a:rPr lang="cs-CZ" sz="2000" dirty="0"/>
              <a:t>na bankovní záruky, pojištění, bankovní poplatky, </a:t>
            </a:r>
            <a:r>
              <a:rPr lang="cs-CZ" sz="2000" dirty="0" smtClean="0"/>
              <a:t>sankce</a:t>
            </a:r>
            <a:r>
              <a:rPr lang="cs-CZ" sz="2000" dirty="0"/>
              <a:t>, pokuty a penále, </a:t>
            </a:r>
            <a:endParaRPr lang="cs-CZ" sz="2000" dirty="0" smtClean="0"/>
          </a:p>
          <a:p>
            <a:pPr marL="285750" indent="-285750">
              <a:buFont typeface="Arial" panose="020B0604020202020204" pitchFamily="34" charset="0"/>
              <a:buChar char="•"/>
            </a:pPr>
            <a:r>
              <a:rPr lang="cs-CZ" sz="2000" dirty="0" smtClean="0"/>
              <a:t>odpisy </a:t>
            </a:r>
            <a:r>
              <a:rPr lang="cs-CZ" sz="2000" dirty="0"/>
              <a:t>dlouhodobého hmotného a nehmotného majetku, </a:t>
            </a:r>
            <a:endParaRPr lang="cs-CZ" sz="2000" dirty="0" smtClean="0"/>
          </a:p>
          <a:p>
            <a:pPr marL="285750" indent="-285750">
              <a:buFont typeface="Arial" panose="020B0604020202020204" pitchFamily="34" charset="0"/>
              <a:buChar char="•"/>
            </a:pPr>
            <a:r>
              <a:rPr lang="cs-CZ" sz="2000" dirty="0" smtClean="0"/>
              <a:t>výdaje </a:t>
            </a:r>
            <a:r>
              <a:rPr lang="cs-CZ" sz="2000" dirty="0"/>
              <a:t>na audit projektu, </a:t>
            </a:r>
            <a:endParaRPr lang="cs-CZ" sz="2000" dirty="0" smtClean="0"/>
          </a:p>
          <a:p>
            <a:pPr marL="285750" indent="-285750">
              <a:buFont typeface="Arial" panose="020B0604020202020204" pitchFamily="34" charset="0"/>
              <a:buChar char="•"/>
            </a:pPr>
            <a:r>
              <a:rPr lang="cs-CZ" sz="2000" dirty="0" smtClean="0"/>
              <a:t>výdaje </a:t>
            </a:r>
            <a:r>
              <a:rPr lang="cs-CZ" sz="2000" dirty="0"/>
              <a:t>na nákup služeb, s výjimkou služeb tvořících součást pořízení dlouhodobého hmotného a nehmotného majetku, nejsou-li součástí pořizovací ceny vybavení, přípravy a realizace projektu vyjmenovaných ve způsobilých vedlejších aktivitách a přípravy a realizace zadávacích a výběrových řízení, </a:t>
            </a:r>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Sociální služby a komunity-investice:</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9923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Sociální služby a komunity-investice:</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13" name="Obdélník 1"/>
          <p:cNvSpPr>
            <a:spLocks noChangeArrowheads="1"/>
          </p:cNvSpPr>
          <p:nvPr/>
        </p:nvSpPr>
        <p:spPr bwMode="auto">
          <a:xfrm>
            <a:off x="325001" y="1515299"/>
            <a:ext cx="8247063"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None/>
              <a:tabLst>
                <a:tab pos="1616075" algn="l"/>
              </a:tabLst>
            </a:pPr>
            <a:r>
              <a:rPr lang="cs-CZ" altLang="cs-CZ" sz="2000" u="sng" dirty="0" smtClean="0">
                <a:latin typeface="+mn-lt"/>
                <a:cs typeface="Arial" pitchFamily="34" charset="0"/>
              </a:rPr>
              <a:t>Přílohy:</a:t>
            </a:r>
            <a:endParaRPr lang="cs-CZ" altLang="cs-CZ" sz="2000" u="sng" dirty="0" smtClean="0">
              <a:latin typeface="+mn-lt"/>
              <a:cs typeface="Arial" pitchFamily="34" charset="0"/>
            </a:endParaRPr>
          </a:p>
          <a:p>
            <a:pPr marL="342900" indent="-342900" fontAlgn="base">
              <a:lnSpc>
                <a:spcPct val="100000"/>
              </a:lnSpc>
              <a:spcBef>
                <a:spcPct val="0"/>
              </a:spcBef>
              <a:spcAft>
                <a:spcPct val="0"/>
              </a:spcAft>
              <a:tabLst>
                <a:tab pos="1616075" algn="l"/>
              </a:tabLst>
            </a:pPr>
            <a:r>
              <a:rPr lang="cs-CZ" altLang="cs-CZ" sz="2000" dirty="0" smtClean="0">
                <a:latin typeface="+mn-lt"/>
                <a:cs typeface="Arial" pitchFamily="34" charset="0"/>
              </a:rPr>
              <a:t>Plná </a:t>
            </a:r>
            <a:r>
              <a:rPr lang="cs-CZ" altLang="cs-CZ" sz="2000" dirty="0" smtClean="0">
                <a:latin typeface="+mn-lt"/>
                <a:cs typeface="Arial" pitchFamily="34" charset="0"/>
              </a:rPr>
              <a:t>moc</a:t>
            </a:r>
          </a:p>
          <a:p>
            <a:pPr marL="342900" indent="-342900" fontAlgn="base">
              <a:lnSpc>
                <a:spcPct val="100000"/>
              </a:lnSpc>
              <a:spcBef>
                <a:spcPct val="0"/>
              </a:spcBef>
              <a:spcAft>
                <a:spcPct val="0"/>
              </a:spcAft>
              <a:tabLst>
                <a:tab pos="1616075" algn="l"/>
              </a:tabLst>
            </a:pPr>
            <a:r>
              <a:rPr lang="cs-CZ" altLang="cs-CZ" sz="2000" dirty="0" smtClean="0">
                <a:latin typeface="+mn-lt"/>
                <a:cs typeface="Arial" pitchFamily="34" charset="0"/>
              </a:rPr>
              <a:t>Zadávací a </a:t>
            </a:r>
            <a:r>
              <a:rPr lang="cs-CZ" altLang="cs-CZ" sz="2000" dirty="0" smtClean="0">
                <a:latin typeface="+mn-lt"/>
                <a:cs typeface="Arial" pitchFamily="34" charset="0"/>
              </a:rPr>
              <a:t>výběrová řízení</a:t>
            </a:r>
          </a:p>
          <a:p>
            <a:pPr marL="342900" indent="-342900" fontAlgn="base">
              <a:lnSpc>
                <a:spcPct val="100000"/>
              </a:lnSpc>
              <a:spcBef>
                <a:spcPct val="0"/>
              </a:spcBef>
              <a:spcAft>
                <a:spcPct val="0"/>
              </a:spcAft>
              <a:tabLst>
                <a:tab pos="1616075" algn="l"/>
              </a:tabLst>
            </a:pPr>
            <a:r>
              <a:rPr lang="cs-CZ" altLang="cs-CZ" sz="2000" dirty="0" smtClean="0">
                <a:latin typeface="+mn-lt"/>
                <a:cs typeface="Arial" pitchFamily="34" charset="0"/>
              </a:rPr>
              <a:t>Doklady o právní subjektivitě žadatele</a:t>
            </a:r>
            <a:endParaRPr lang="cs-CZ" altLang="cs-CZ" sz="2000" dirty="0" smtClean="0">
              <a:latin typeface="+mn-lt"/>
              <a:cs typeface="Arial" pitchFamily="34" charset="0"/>
            </a:endParaRPr>
          </a:p>
          <a:p>
            <a:pPr marL="342900" indent="-342900" fontAlgn="base">
              <a:lnSpc>
                <a:spcPct val="100000"/>
              </a:lnSpc>
              <a:spcBef>
                <a:spcPct val="0"/>
              </a:spcBef>
              <a:spcAft>
                <a:spcPct val="0"/>
              </a:spcAft>
              <a:tabLst>
                <a:tab pos="1616075" algn="l"/>
              </a:tabLst>
            </a:pPr>
            <a:r>
              <a:rPr lang="cs-CZ" altLang="cs-CZ" sz="2000" dirty="0" smtClean="0">
                <a:latin typeface="+mn-lt"/>
                <a:cs typeface="Arial" pitchFamily="34" charset="0"/>
              </a:rPr>
              <a:t>Studie proveditelnosti</a:t>
            </a:r>
          </a:p>
          <a:p>
            <a:pPr marL="342900" indent="-342900" fontAlgn="base">
              <a:lnSpc>
                <a:spcPct val="100000"/>
              </a:lnSpc>
              <a:spcBef>
                <a:spcPct val="0"/>
              </a:spcBef>
              <a:spcAft>
                <a:spcPct val="0"/>
              </a:spcAft>
              <a:tabLst>
                <a:tab pos="1616075" algn="l"/>
              </a:tabLst>
            </a:pPr>
            <a:r>
              <a:rPr lang="cs-CZ" sz="2000" dirty="0" smtClean="0"/>
              <a:t>Doklad </a:t>
            </a:r>
            <a:r>
              <a:rPr lang="cs-CZ" sz="2000" dirty="0"/>
              <a:t>o prokázání právních vztahů k majetku, který je předmětem projektu</a:t>
            </a:r>
            <a:endParaRPr lang="cs-CZ" sz="2000" dirty="0">
              <a:solidFill>
                <a:srgbClr val="000000"/>
              </a:solidFill>
            </a:endParaRPr>
          </a:p>
          <a:p>
            <a:pPr marL="342900" indent="-342900" fontAlgn="base">
              <a:lnSpc>
                <a:spcPct val="100000"/>
              </a:lnSpc>
              <a:spcBef>
                <a:spcPct val="0"/>
              </a:spcBef>
              <a:spcAft>
                <a:spcPct val="0"/>
              </a:spcAft>
              <a:tabLst>
                <a:tab pos="1616075" algn="l"/>
              </a:tabLst>
            </a:pPr>
            <a:r>
              <a:rPr lang="cs-CZ" altLang="cs-CZ" sz="2000" dirty="0" smtClean="0">
                <a:latin typeface="+mn-lt"/>
                <a:cs typeface="Arial" pitchFamily="34" charset="0"/>
              </a:rPr>
              <a:t>Žádost </a:t>
            </a:r>
            <a:r>
              <a:rPr lang="cs-CZ" altLang="cs-CZ" sz="2000" dirty="0" smtClean="0">
                <a:latin typeface="+mn-lt"/>
                <a:cs typeface="Arial" pitchFamily="34" charset="0"/>
              </a:rPr>
              <a:t>o stavební povolení nebo </a:t>
            </a:r>
            <a:r>
              <a:rPr lang="cs-CZ" altLang="cs-CZ" sz="2000" dirty="0" smtClean="0">
                <a:latin typeface="+mn-lt"/>
                <a:cs typeface="Arial" pitchFamily="34" charset="0"/>
              </a:rPr>
              <a:t>ohlášení nebo stavební povolení nebo souhlas s provedením ohlášeného záměru nebo veřejnoprávní smlouva</a:t>
            </a:r>
          </a:p>
          <a:p>
            <a:pPr marL="342900" indent="-342900" fontAlgn="base">
              <a:lnSpc>
                <a:spcPct val="100000"/>
              </a:lnSpc>
              <a:spcBef>
                <a:spcPct val="0"/>
              </a:spcBef>
              <a:spcAft>
                <a:spcPct val="0"/>
              </a:spcAft>
              <a:tabLst>
                <a:tab pos="1616075" algn="l"/>
              </a:tabLst>
            </a:pPr>
            <a:r>
              <a:rPr lang="cs-CZ" sz="2000" dirty="0"/>
              <a:t>Územní rozhodnutí nebo územní souhlas nebo veřejnoprávní smlouva</a:t>
            </a:r>
          </a:p>
          <a:p>
            <a:pPr marL="342900" indent="-342900" fontAlgn="base">
              <a:lnSpc>
                <a:spcPct val="100000"/>
              </a:lnSpc>
              <a:spcBef>
                <a:spcPct val="0"/>
              </a:spcBef>
              <a:spcAft>
                <a:spcPct val="0"/>
              </a:spcAft>
              <a:tabLst>
                <a:tab pos="1616075" algn="l"/>
              </a:tabLst>
            </a:pPr>
            <a:r>
              <a:rPr lang="cs-CZ" altLang="cs-CZ" sz="2000" dirty="0" smtClean="0">
                <a:cs typeface="Arial" pitchFamily="34" charset="0"/>
              </a:rPr>
              <a:t>Projektová </a:t>
            </a:r>
            <a:r>
              <a:rPr lang="cs-CZ" altLang="cs-CZ" sz="2000" dirty="0">
                <a:cs typeface="Arial" pitchFamily="34" charset="0"/>
              </a:rPr>
              <a:t>dokumentace k povolení stavebního </a:t>
            </a:r>
            <a:r>
              <a:rPr lang="cs-CZ" altLang="cs-CZ" sz="2000" dirty="0" smtClean="0">
                <a:cs typeface="Arial" pitchFamily="34" charset="0"/>
              </a:rPr>
              <a:t>úřadu</a:t>
            </a:r>
          </a:p>
          <a:p>
            <a:pPr marL="342900" indent="-342900" fontAlgn="base">
              <a:lnSpc>
                <a:spcPct val="100000"/>
              </a:lnSpc>
              <a:spcBef>
                <a:spcPct val="0"/>
              </a:spcBef>
              <a:spcAft>
                <a:spcPct val="0"/>
              </a:spcAft>
              <a:tabLst>
                <a:tab pos="1616075" algn="l"/>
              </a:tabLst>
            </a:pPr>
            <a:r>
              <a:rPr lang="cs-CZ" altLang="cs-CZ" sz="2000" dirty="0">
                <a:cs typeface="Arial" pitchFamily="34" charset="0"/>
              </a:rPr>
              <a:t>Položkový </a:t>
            </a:r>
            <a:r>
              <a:rPr lang="cs-CZ" altLang="cs-CZ" sz="2000" dirty="0" smtClean="0">
                <a:cs typeface="Arial" pitchFamily="34" charset="0"/>
              </a:rPr>
              <a:t>rozpočet</a:t>
            </a:r>
          </a:p>
          <a:p>
            <a:pPr marL="342900" indent="-342900" fontAlgn="base">
              <a:lnSpc>
                <a:spcPct val="100000"/>
              </a:lnSpc>
              <a:spcBef>
                <a:spcPct val="0"/>
              </a:spcBef>
              <a:spcAft>
                <a:spcPct val="0"/>
              </a:spcAft>
              <a:tabLst>
                <a:tab pos="1616075" algn="l"/>
              </a:tabLst>
            </a:pPr>
            <a:r>
              <a:rPr lang="cs-CZ" altLang="cs-CZ" sz="2000" dirty="0">
                <a:cs typeface="Arial" pitchFamily="34" charset="0"/>
              </a:rPr>
              <a:t>Čestné prohlášení o skutečném </a:t>
            </a:r>
            <a:r>
              <a:rPr lang="cs-CZ" altLang="cs-CZ" sz="2000" dirty="0" smtClean="0">
                <a:cs typeface="Arial" pitchFamily="34" charset="0"/>
              </a:rPr>
              <a:t>majiteli</a:t>
            </a:r>
          </a:p>
          <a:p>
            <a:pPr marL="342900" indent="-342900" fontAlgn="base">
              <a:lnSpc>
                <a:spcPct val="100000"/>
              </a:lnSpc>
              <a:spcBef>
                <a:spcPct val="0"/>
              </a:spcBef>
              <a:spcAft>
                <a:spcPct val="0"/>
              </a:spcAft>
              <a:tabLst>
                <a:tab pos="1616075" algn="l"/>
              </a:tabLst>
            </a:pPr>
            <a:endParaRPr lang="cs-CZ" altLang="cs-CZ" sz="2000" dirty="0">
              <a:cs typeface="Arial" pitchFamily="34" charset="0"/>
            </a:endParaRPr>
          </a:p>
        </p:txBody>
      </p:sp>
    </p:spTree>
    <p:extLst>
      <p:ext uri="{BB962C8B-B14F-4D97-AF65-F5344CB8AC3E}">
        <p14:creationId xmlns:p14="http://schemas.microsoft.com/office/powerpoint/2010/main" val="6003097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285377" y="1628800"/>
            <a:ext cx="8247063" cy="2954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buNone/>
            </a:pPr>
            <a:r>
              <a:rPr lang="cs-CZ" sz="2000" dirty="0" smtClean="0"/>
              <a:t>vyhlášení</a:t>
            </a:r>
            <a:r>
              <a:rPr lang="cs-CZ" sz="2000" dirty="0"/>
              <a:t>: </a:t>
            </a:r>
            <a:r>
              <a:rPr lang="cs-CZ" sz="2000" dirty="0" smtClean="0"/>
              <a:t>27. 4</a:t>
            </a:r>
            <a:r>
              <a:rPr lang="cs-CZ" sz="2000" dirty="0"/>
              <a:t>. 2020</a:t>
            </a:r>
          </a:p>
          <a:p>
            <a:pPr>
              <a:buNone/>
            </a:pPr>
            <a:r>
              <a:rPr lang="cs-CZ" sz="2000" dirty="0" smtClean="0"/>
              <a:t>příjem </a:t>
            </a:r>
            <a:r>
              <a:rPr lang="cs-CZ" sz="2000" dirty="0"/>
              <a:t>žádostí: 27. 4. 8:00 </a:t>
            </a:r>
            <a:r>
              <a:rPr lang="cs-CZ" sz="2000" dirty="0" smtClean="0"/>
              <a:t>– 7. </a:t>
            </a:r>
            <a:r>
              <a:rPr lang="cs-CZ" sz="2000" dirty="0"/>
              <a:t>6. 2020 </a:t>
            </a:r>
            <a:r>
              <a:rPr lang="cs-CZ" sz="2000" dirty="0" smtClean="0"/>
              <a:t>20:00</a:t>
            </a:r>
          </a:p>
          <a:p>
            <a:pPr>
              <a:buNone/>
            </a:pPr>
            <a:r>
              <a:rPr lang="cs-CZ" sz="2000" dirty="0"/>
              <a:t>k</a:t>
            </a:r>
            <a:r>
              <a:rPr lang="cs-CZ" sz="2000" dirty="0" smtClean="0"/>
              <a:t>ontrola formálních náležitostí a přijatelnosti:</a:t>
            </a:r>
          </a:p>
          <a:p>
            <a:pPr>
              <a:buNone/>
            </a:pPr>
            <a:r>
              <a:rPr lang="cs-CZ" sz="2000" dirty="0"/>
              <a:t>z</a:t>
            </a:r>
            <a:r>
              <a:rPr lang="cs-CZ" sz="2000" dirty="0" smtClean="0"/>
              <a:t>asedání Výběrové komise: 22. 7. 2020</a:t>
            </a:r>
          </a:p>
          <a:p>
            <a:pPr>
              <a:buNone/>
            </a:pPr>
            <a:r>
              <a:rPr lang="cs-CZ" sz="2000" dirty="0"/>
              <a:t>z</a:t>
            </a:r>
            <a:r>
              <a:rPr lang="cs-CZ" sz="2000" dirty="0" smtClean="0"/>
              <a:t>asedání Programového výboru: 30. 7. 2020</a:t>
            </a:r>
          </a:p>
          <a:p>
            <a:pPr>
              <a:buNone/>
            </a:pPr>
            <a:r>
              <a:rPr lang="cs-CZ" sz="2000" dirty="0"/>
              <a:t>z</a:t>
            </a:r>
            <a:r>
              <a:rPr lang="cs-CZ" sz="2000" dirty="0" smtClean="0"/>
              <a:t>veřejnění výsledků: 3. 8. 2020</a:t>
            </a:r>
          </a:p>
          <a:p>
            <a:pPr>
              <a:buNone/>
            </a:pPr>
            <a:r>
              <a:rPr lang="cs-CZ" sz="2000" dirty="0"/>
              <a:t>p</a:t>
            </a:r>
            <a:r>
              <a:rPr lang="cs-CZ" sz="2000" dirty="0" smtClean="0"/>
              <a:t>ředání projektů na ŘO: 14. 8. 2020</a:t>
            </a:r>
            <a:endParaRPr lang="cs-CZ" altLang="cs-CZ" sz="2000" dirty="0" smtClean="0">
              <a:solidFill>
                <a:prstClr val="black"/>
              </a:solidFill>
              <a:latin typeface="Arial Narrow" pitchFamily="34" charset="0"/>
              <a:cs typeface="Arial" pitchFamily="34" charset="0"/>
            </a:endParaRPr>
          </a:p>
          <a:p>
            <a:pPr fontAlgn="base">
              <a:lnSpc>
                <a:spcPct val="100000"/>
              </a:lnSpc>
              <a:spcBef>
                <a:spcPct val="0"/>
              </a:spcBef>
              <a:spcAft>
                <a:spcPct val="0"/>
              </a:spcAft>
            </a:pPr>
            <a:endParaRPr lang="cs-CZ" altLang="cs-CZ" sz="1000" b="1" u="sng" dirty="0" smtClean="0">
              <a:solidFill>
                <a:prstClr val="black"/>
              </a:solidFill>
              <a:latin typeface="Arial Narrow" pitchFamily="34" charset="0"/>
              <a:cs typeface="Arial" pitchFamily="34" charset="0"/>
            </a:endParaRPr>
          </a:p>
        </p:txBody>
      </p:sp>
      <p:sp>
        <p:nvSpPr>
          <p:cNvPr id="10" name="Obdélník 9"/>
          <p:cNvSpPr/>
          <p:nvPr/>
        </p:nvSpPr>
        <p:spPr>
          <a:xfrm>
            <a:off x="226355" y="260648"/>
            <a:ext cx="8584337"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1" name="Přímá spojnice 10"/>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12"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HARMONOGRAM VÝZEV</a:t>
            </a:r>
            <a:r>
              <a:rPr lang="cs-CZ" altLang="cs-CZ" sz="3200" cap="all" dirty="0" smtClean="0">
                <a:solidFill>
                  <a:prstClr val="black"/>
                </a:solidFill>
                <a:latin typeface="+mn-lt"/>
              </a:rPr>
              <a:t>:</a:t>
            </a:r>
            <a:endParaRPr lang="cs-CZ" altLang="cs-CZ" sz="3200" cap="all" dirty="0" smtClean="0">
              <a:solidFill>
                <a:prstClr val="black"/>
              </a:solidFill>
              <a:latin typeface="+mn-lt"/>
            </a:endParaRPr>
          </a:p>
        </p:txBody>
      </p:sp>
    </p:spTree>
    <p:extLst>
      <p:ext uri="{BB962C8B-B14F-4D97-AF65-F5344CB8AC3E}">
        <p14:creationId xmlns:p14="http://schemas.microsoft.com/office/powerpoint/2010/main" val="171116494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Sociální služby a komunity-investice:</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13" name="Obdélník 1"/>
          <p:cNvSpPr>
            <a:spLocks noChangeArrowheads="1"/>
          </p:cNvSpPr>
          <p:nvPr/>
        </p:nvSpPr>
        <p:spPr bwMode="auto">
          <a:xfrm>
            <a:off x="325001" y="1515299"/>
            <a:ext cx="8247063"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None/>
              <a:tabLst>
                <a:tab pos="1616075" algn="l"/>
              </a:tabLst>
            </a:pPr>
            <a:r>
              <a:rPr lang="cs-CZ" sz="2000" b="1" dirty="0" smtClean="0"/>
              <a:t>Aktivita </a:t>
            </a:r>
            <a:r>
              <a:rPr lang="cs-CZ" sz="2000" b="1" dirty="0"/>
              <a:t>Rozvoj sociálních </a:t>
            </a:r>
            <a:r>
              <a:rPr lang="cs-CZ" sz="2000" b="1" dirty="0" smtClean="0"/>
              <a:t>služeb:</a:t>
            </a:r>
            <a:endParaRPr lang="cs-CZ" sz="2000" b="1" dirty="0">
              <a:solidFill>
                <a:srgbClr val="000000"/>
              </a:solidFill>
            </a:endParaRPr>
          </a:p>
          <a:p>
            <a:pPr marL="342900" indent="-342900" fontAlgn="base">
              <a:lnSpc>
                <a:spcPct val="100000"/>
              </a:lnSpc>
              <a:spcBef>
                <a:spcPct val="0"/>
              </a:spcBef>
              <a:spcAft>
                <a:spcPct val="0"/>
              </a:spcAft>
              <a:tabLst>
                <a:tab pos="1616075" algn="l"/>
              </a:tabLst>
            </a:pPr>
            <a:r>
              <a:rPr lang="cs-CZ" altLang="cs-CZ" sz="2000" dirty="0" smtClean="0">
                <a:latin typeface="+mn-lt"/>
                <a:cs typeface="Arial" pitchFamily="34" charset="0"/>
              </a:rPr>
              <a:t>Souhlasné stanovisko subjektu, který vydal strategický plán sociálního začleňování, komunitní plán sociálních služeb nebo střednědobý plán rozvoje sociálních služeb kraje</a:t>
            </a:r>
          </a:p>
          <a:p>
            <a:pPr marL="342900" indent="-342900" fontAlgn="base">
              <a:lnSpc>
                <a:spcPct val="100000"/>
              </a:lnSpc>
              <a:spcBef>
                <a:spcPct val="0"/>
              </a:spcBef>
              <a:spcAft>
                <a:spcPct val="0"/>
              </a:spcAft>
              <a:tabLst>
                <a:tab pos="1616075" algn="l"/>
              </a:tabLst>
            </a:pPr>
            <a:r>
              <a:rPr lang="cs-CZ" sz="2000" dirty="0"/>
              <a:t>Pověřovací akt, popř. vyjádření objednatele služeb o úmyslu poskytovatele služeb pověřit výkonem služby obecného hospodářského zájmu v souladu s Rozhodnutím </a:t>
            </a:r>
            <a:r>
              <a:rPr lang="cs-CZ" sz="2000" dirty="0" smtClean="0"/>
              <a:t>2012/21/EU</a:t>
            </a:r>
          </a:p>
          <a:p>
            <a:pPr marL="342900" indent="-342900" fontAlgn="base">
              <a:lnSpc>
                <a:spcPct val="100000"/>
              </a:lnSpc>
              <a:spcBef>
                <a:spcPct val="0"/>
              </a:spcBef>
              <a:spcAft>
                <a:spcPct val="0"/>
              </a:spcAft>
              <a:tabLst>
                <a:tab pos="1616075" algn="l"/>
              </a:tabLst>
            </a:pPr>
            <a:endParaRPr lang="cs-CZ" sz="2000" dirty="0" smtClean="0"/>
          </a:p>
          <a:p>
            <a:pPr fontAlgn="base">
              <a:lnSpc>
                <a:spcPct val="100000"/>
              </a:lnSpc>
              <a:spcBef>
                <a:spcPct val="0"/>
              </a:spcBef>
              <a:spcAft>
                <a:spcPct val="0"/>
              </a:spcAft>
              <a:buNone/>
              <a:tabLst>
                <a:tab pos="1616075" algn="l"/>
              </a:tabLst>
            </a:pPr>
            <a:r>
              <a:rPr lang="cs-CZ" sz="2000" b="1" dirty="0"/>
              <a:t>Aktivita Rozvoj komunitních </a:t>
            </a:r>
            <a:r>
              <a:rPr lang="cs-CZ" sz="2000" b="1" dirty="0" smtClean="0"/>
              <a:t>center:</a:t>
            </a:r>
            <a:endParaRPr lang="cs-CZ" sz="2000" b="1" dirty="0" smtClean="0">
              <a:solidFill>
                <a:srgbClr val="000000"/>
              </a:solidFill>
            </a:endParaRPr>
          </a:p>
          <a:p>
            <a:pPr marL="342900" indent="-342900" fontAlgn="base">
              <a:lnSpc>
                <a:spcPct val="100000"/>
              </a:lnSpc>
              <a:spcBef>
                <a:spcPct val="0"/>
              </a:spcBef>
              <a:spcAft>
                <a:spcPct val="0"/>
              </a:spcAft>
              <a:tabLst>
                <a:tab pos="1616075" algn="l"/>
              </a:tabLst>
            </a:pPr>
            <a:r>
              <a:rPr lang="cs-CZ" sz="2000" dirty="0" smtClean="0"/>
              <a:t>Souhlasné </a:t>
            </a:r>
            <a:r>
              <a:rPr lang="cs-CZ" sz="2000" dirty="0"/>
              <a:t>stanovisko kraje o souladu s jeho krajským střednědobým plánem rozvoje sociálních </a:t>
            </a:r>
            <a:r>
              <a:rPr lang="cs-CZ" sz="2000" dirty="0" smtClean="0"/>
              <a:t>služeb</a:t>
            </a:r>
          </a:p>
          <a:p>
            <a:pPr marL="342900" indent="-342900" fontAlgn="base">
              <a:lnSpc>
                <a:spcPct val="100000"/>
              </a:lnSpc>
              <a:spcBef>
                <a:spcPct val="0"/>
              </a:spcBef>
              <a:spcAft>
                <a:spcPct val="0"/>
              </a:spcAft>
              <a:tabLst>
                <a:tab pos="1616075" algn="l"/>
              </a:tabLst>
            </a:pPr>
            <a:r>
              <a:rPr lang="cs-CZ" sz="2000" dirty="0" smtClean="0"/>
              <a:t>Pověřovací </a:t>
            </a:r>
            <a:r>
              <a:rPr lang="cs-CZ" sz="2000" dirty="0"/>
              <a:t>akt, popř. vyjádření objednatele služeb o úmyslu poskytovatele služeb pověřit výkonem služby obecného hospodářského zájmu v souladu s Rozhodnutím Komise 2012/21/EU (pouze komunitní centra poskytující jednu a více sociálních </a:t>
            </a:r>
            <a:r>
              <a:rPr lang="cs-CZ" sz="2000" dirty="0" smtClean="0"/>
              <a:t>služeb)</a:t>
            </a:r>
            <a:endParaRPr lang="cs-CZ" altLang="cs-CZ" sz="2000" dirty="0" smtClean="0">
              <a:latin typeface="+mn-lt"/>
              <a:cs typeface="Arial" pitchFamily="34" charset="0"/>
            </a:endParaRPr>
          </a:p>
        </p:txBody>
      </p:sp>
    </p:spTree>
    <p:extLst>
      <p:ext uri="{BB962C8B-B14F-4D97-AF65-F5344CB8AC3E}">
        <p14:creationId xmlns:p14="http://schemas.microsoft.com/office/powerpoint/2010/main" val="424105522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Sociální služby a komunity-investice:</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13" name="Obdélník 1"/>
          <p:cNvSpPr>
            <a:spLocks noChangeArrowheads="1"/>
          </p:cNvSpPr>
          <p:nvPr/>
        </p:nvSpPr>
        <p:spPr bwMode="auto">
          <a:xfrm>
            <a:off x="325001" y="1515299"/>
            <a:ext cx="8583858" cy="3883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None/>
              <a:tabLst>
                <a:tab pos="1616075" algn="l"/>
              </a:tabLst>
            </a:pPr>
            <a:r>
              <a:rPr lang="cs-CZ" sz="2000" b="1" dirty="0">
                <a:solidFill>
                  <a:srgbClr val="000000"/>
                </a:solidFill>
              </a:rPr>
              <a:t>Nepovinné přílohy pro Věcné hodnocení:</a:t>
            </a:r>
          </a:p>
          <a:p>
            <a:pPr marL="342900" indent="-342900" fontAlgn="base">
              <a:lnSpc>
                <a:spcPct val="100000"/>
              </a:lnSpc>
              <a:spcBef>
                <a:spcPct val="0"/>
              </a:spcBef>
              <a:spcAft>
                <a:spcPct val="0"/>
              </a:spcAft>
              <a:tabLst>
                <a:tab pos="1616075" algn="l"/>
              </a:tabLst>
            </a:pPr>
            <a:r>
              <a:rPr lang="cs-CZ" sz="2000" dirty="0" smtClean="0"/>
              <a:t>Kritérium 2.2 – Smlouva </a:t>
            </a:r>
            <a:r>
              <a:rPr lang="cs-CZ" sz="2000" dirty="0"/>
              <a:t>o spolupráci nebo obdobný doklad o společném využívání výstupů viz Další specifika </a:t>
            </a:r>
            <a:r>
              <a:rPr lang="cs-CZ" sz="2000" dirty="0" smtClean="0"/>
              <a:t>výzvy</a:t>
            </a:r>
          </a:p>
          <a:p>
            <a:pPr marL="342900" indent="-342900" fontAlgn="base">
              <a:lnSpc>
                <a:spcPct val="100000"/>
              </a:lnSpc>
              <a:spcBef>
                <a:spcPct val="0"/>
              </a:spcBef>
              <a:spcAft>
                <a:spcPct val="0"/>
              </a:spcAft>
              <a:tabLst>
                <a:tab pos="1616075" algn="l"/>
              </a:tabLst>
            </a:pPr>
            <a:r>
              <a:rPr lang="cs-CZ" sz="2000" dirty="0"/>
              <a:t>K</a:t>
            </a:r>
            <a:r>
              <a:rPr lang="cs-CZ" sz="2000" dirty="0" smtClean="0"/>
              <a:t>ritérium </a:t>
            </a:r>
            <a:r>
              <a:rPr lang="cs-CZ" sz="2000" dirty="0"/>
              <a:t>3.1</a:t>
            </a:r>
            <a:r>
              <a:rPr lang="cs-CZ" sz="2000" dirty="0" smtClean="0"/>
              <a:t>. – Stanovisko </a:t>
            </a:r>
            <a:r>
              <a:rPr lang="cs-CZ" sz="2000" dirty="0"/>
              <a:t>místně příslušného </a:t>
            </a:r>
            <a:r>
              <a:rPr lang="cs-CZ" sz="2000" dirty="0" err="1"/>
              <a:t>odb</a:t>
            </a:r>
            <a:r>
              <a:rPr lang="cs-CZ" sz="2000" dirty="0"/>
              <a:t>. sociálních </a:t>
            </a:r>
            <a:r>
              <a:rPr lang="cs-CZ" sz="2000" dirty="0" smtClean="0"/>
              <a:t>věcí</a:t>
            </a:r>
          </a:p>
          <a:p>
            <a:pPr marL="342900" indent="-342900" fontAlgn="base">
              <a:lnSpc>
                <a:spcPct val="100000"/>
              </a:lnSpc>
              <a:spcBef>
                <a:spcPct val="0"/>
              </a:spcBef>
              <a:spcAft>
                <a:spcPct val="0"/>
              </a:spcAft>
              <a:tabLst>
                <a:tab pos="1616075" algn="l"/>
              </a:tabLst>
            </a:pPr>
            <a:r>
              <a:rPr lang="cs-CZ" sz="2000" dirty="0"/>
              <a:t>K</a:t>
            </a:r>
            <a:r>
              <a:rPr lang="cs-CZ" sz="2000" dirty="0" smtClean="0"/>
              <a:t>ritérium 3.2. – Stanovisko </a:t>
            </a:r>
            <a:r>
              <a:rPr lang="cs-CZ" sz="2000" dirty="0" err="1" smtClean="0"/>
              <a:t>odb</a:t>
            </a:r>
            <a:r>
              <a:rPr lang="cs-CZ" sz="2000" dirty="0"/>
              <a:t>. soc. věcí KÚ Královéhradeckého </a:t>
            </a:r>
            <a:r>
              <a:rPr lang="cs-CZ" sz="2000" dirty="0" smtClean="0"/>
              <a:t>kraje</a:t>
            </a:r>
          </a:p>
          <a:p>
            <a:pPr marL="342900" indent="-342900" fontAlgn="base">
              <a:lnSpc>
                <a:spcPct val="100000"/>
              </a:lnSpc>
              <a:spcBef>
                <a:spcPct val="0"/>
              </a:spcBef>
              <a:spcAft>
                <a:spcPct val="0"/>
              </a:spcAft>
              <a:tabLst>
                <a:tab pos="1616075" algn="l"/>
              </a:tabLst>
            </a:pPr>
            <a:r>
              <a:rPr lang="cs-CZ" sz="2000" dirty="0"/>
              <a:t>K</a:t>
            </a:r>
            <a:r>
              <a:rPr lang="cs-CZ" sz="2000" dirty="0" smtClean="0"/>
              <a:t>ritérium </a:t>
            </a:r>
            <a:r>
              <a:rPr lang="cs-CZ" sz="2000" dirty="0"/>
              <a:t>4.1</a:t>
            </a:r>
            <a:r>
              <a:rPr lang="cs-CZ" sz="2000" dirty="0" smtClean="0"/>
              <a:t>. – Stanovisko </a:t>
            </a:r>
            <a:r>
              <a:rPr lang="cs-CZ" sz="2000" dirty="0"/>
              <a:t>SÚ nebo ÚPD (územní plán obce, zastavovací (regulační) plán zóny, studie stavby schválená Obecním zastupitelstvem, případně jiný obdobný závazný dokument</a:t>
            </a:r>
          </a:p>
          <a:p>
            <a:pPr fontAlgn="ctr"/>
            <a:endParaRPr lang="cs-CZ" sz="2000" dirty="0"/>
          </a:p>
          <a:p>
            <a:pPr marL="342900" indent="-342900" fontAlgn="base">
              <a:lnSpc>
                <a:spcPct val="100000"/>
              </a:lnSpc>
              <a:spcBef>
                <a:spcPct val="0"/>
              </a:spcBef>
              <a:spcAft>
                <a:spcPct val="0"/>
              </a:spcAft>
              <a:tabLst>
                <a:tab pos="1616075" algn="l"/>
              </a:tabLst>
            </a:pPr>
            <a:endParaRPr lang="cs-CZ" altLang="cs-CZ" sz="2000" dirty="0" smtClean="0">
              <a:latin typeface="+mn-lt"/>
              <a:cs typeface="Arial" pitchFamily="34" charset="0"/>
            </a:endParaRPr>
          </a:p>
          <a:p>
            <a:pPr marL="342900" indent="-342900" fontAlgn="base">
              <a:lnSpc>
                <a:spcPct val="100000"/>
              </a:lnSpc>
              <a:spcBef>
                <a:spcPct val="0"/>
              </a:spcBef>
              <a:spcAft>
                <a:spcPct val="0"/>
              </a:spcAft>
              <a:tabLst>
                <a:tab pos="1616075" algn="l"/>
              </a:tabLst>
            </a:pPr>
            <a:endParaRPr lang="cs-CZ" altLang="cs-CZ" sz="2000" dirty="0" smtClean="0">
              <a:latin typeface="+mn-lt"/>
              <a:cs typeface="Arial" pitchFamily="34" charset="0"/>
            </a:endParaRPr>
          </a:p>
          <a:p>
            <a:pPr fontAlgn="base">
              <a:lnSpc>
                <a:spcPct val="100000"/>
              </a:lnSpc>
              <a:spcBef>
                <a:spcPct val="0"/>
              </a:spcBef>
              <a:spcAft>
                <a:spcPct val="0"/>
              </a:spcAft>
              <a:buNone/>
              <a:tabLst>
                <a:tab pos="1616075" algn="l"/>
              </a:tabLst>
            </a:pPr>
            <a:endParaRPr lang="cs-CZ" altLang="cs-CZ" sz="2000" dirty="0" smtClean="0">
              <a:latin typeface="+mn-lt"/>
              <a:cs typeface="Arial" pitchFamily="34" charset="0"/>
            </a:endParaRPr>
          </a:p>
        </p:txBody>
      </p:sp>
    </p:spTree>
    <p:extLst>
      <p:ext uri="{BB962C8B-B14F-4D97-AF65-F5344CB8AC3E}">
        <p14:creationId xmlns:p14="http://schemas.microsoft.com/office/powerpoint/2010/main" val="151270020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Program  </a:t>
            </a:r>
            <a:r>
              <a:rPr lang="cs-CZ" altLang="cs-CZ" sz="3200" cap="all" dirty="0" smtClean="0">
                <a:solidFill>
                  <a:prstClr val="black"/>
                </a:solidFill>
                <a:latin typeface="+mn-lt"/>
              </a:rPr>
              <a:t>ŠKOLENÍ:</a:t>
            </a:r>
            <a:endParaRPr lang="cs-CZ" altLang="cs-CZ" sz="3200" cap="all" dirty="0" smtClean="0">
              <a:solidFill>
                <a:prstClr val="black"/>
              </a:solidFill>
              <a:latin typeface="+mn-lt"/>
            </a:endParaRPr>
          </a:p>
        </p:txBody>
      </p:sp>
      <p:sp>
        <p:nvSpPr>
          <p:cNvPr id="4104" name="TextovéPole 10"/>
          <p:cNvSpPr txBox="1">
            <a:spLocks noChangeArrowheads="1"/>
          </p:cNvSpPr>
          <p:nvPr/>
        </p:nvSpPr>
        <p:spPr bwMode="auto">
          <a:xfrm>
            <a:off x="271661" y="1700808"/>
            <a:ext cx="8332787"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20000"/>
              </a:lnSpc>
              <a:spcBef>
                <a:spcPct val="0"/>
              </a:spcBef>
            </a:pPr>
            <a:r>
              <a:rPr lang="cs-CZ" altLang="cs-CZ" dirty="0">
                <a:solidFill>
                  <a:schemeClr val="bg1">
                    <a:lumMod val="75000"/>
                  </a:schemeClr>
                </a:solidFill>
                <a:latin typeface="+mn-lt"/>
                <a:cs typeface="Arial" pitchFamily="34" charset="0"/>
              </a:rPr>
              <a:t>o</a:t>
            </a:r>
            <a:r>
              <a:rPr lang="cs-CZ" altLang="cs-CZ" dirty="0" smtClean="0">
                <a:solidFill>
                  <a:schemeClr val="bg1">
                    <a:lumMod val="75000"/>
                  </a:schemeClr>
                </a:solidFill>
                <a:latin typeface="+mn-lt"/>
                <a:cs typeface="Arial" pitchFamily="34" charset="0"/>
              </a:rPr>
              <a:t>becné informace</a:t>
            </a:r>
            <a:endParaRPr lang="cs-CZ" altLang="cs-CZ" dirty="0" smtClean="0">
              <a:solidFill>
                <a:schemeClr val="bg1">
                  <a:lumMod val="75000"/>
                </a:schemeClr>
              </a:solidFill>
              <a:latin typeface="+mn-lt"/>
              <a:cs typeface="Arial" pitchFamily="34" charset="0"/>
            </a:endParaRPr>
          </a:p>
          <a:p>
            <a:pPr>
              <a:lnSpc>
                <a:spcPct val="120000"/>
              </a:lnSpc>
              <a:spcBef>
                <a:spcPct val="0"/>
              </a:spcBef>
            </a:pPr>
            <a:r>
              <a:rPr lang="cs-CZ" altLang="cs-CZ" dirty="0" smtClean="0">
                <a:solidFill>
                  <a:schemeClr val="bg1">
                    <a:lumMod val="75000"/>
                  </a:schemeClr>
                </a:solidFill>
                <a:latin typeface="+mn-lt"/>
                <a:cs typeface="Arial" pitchFamily="34" charset="0"/>
              </a:rPr>
              <a:t>výzva </a:t>
            </a:r>
            <a:r>
              <a:rPr lang="cs-CZ" altLang="cs-CZ" dirty="0">
                <a:solidFill>
                  <a:schemeClr val="bg1">
                    <a:lumMod val="75000"/>
                  </a:schemeClr>
                </a:solidFill>
                <a:latin typeface="+mn-lt"/>
                <a:cs typeface="Arial" pitchFamily="34" charset="0"/>
              </a:rPr>
              <a:t>Ekologická a bezpečná doprava </a:t>
            </a:r>
            <a:r>
              <a:rPr lang="cs-CZ" altLang="cs-CZ" dirty="0" smtClean="0">
                <a:solidFill>
                  <a:schemeClr val="bg1">
                    <a:lumMod val="75000"/>
                  </a:schemeClr>
                </a:solidFill>
                <a:latin typeface="+mn-lt"/>
                <a:cs typeface="Arial" pitchFamily="34" charset="0"/>
              </a:rPr>
              <a:t>IV. </a:t>
            </a:r>
            <a:endParaRPr lang="cs-CZ" altLang="cs-CZ" dirty="0" smtClean="0">
              <a:solidFill>
                <a:schemeClr val="bg1">
                  <a:lumMod val="75000"/>
                </a:schemeClr>
              </a:solidFill>
              <a:latin typeface="+mn-lt"/>
              <a:cs typeface="Arial" pitchFamily="34" charset="0"/>
            </a:endParaRPr>
          </a:p>
          <a:p>
            <a:pPr>
              <a:lnSpc>
                <a:spcPct val="120000"/>
              </a:lnSpc>
              <a:spcBef>
                <a:spcPct val="0"/>
              </a:spcBef>
            </a:pPr>
            <a:r>
              <a:rPr lang="cs-CZ" altLang="cs-CZ" dirty="0" smtClean="0">
                <a:solidFill>
                  <a:schemeClr val="bg1">
                    <a:lumMod val="75000"/>
                  </a:schemeClr>
                </a:solidFill>
                <a:latin typeface="+mn-lt"/>
                <a:cs typeface="Arial" pitchFamily="34" charset="0"/>
              </a:rPr>
              <a:t>výzva </a:t>
            </a:r>
            <a:r>
              <a:rPr lang="cs-CZ" altLang="cs-CZ" dirty="0">
                <a:solidFill>
                  <a:schemeClr val="bg1">
                    <a:lumMod val="75000"/>
                  </a:schemeClr>
                </a:solidFill>
                <a:latin typeface="+mn-lt"/>
                <a:cs typeface="Arial" pitchFamily="34" charset="0"/>
              </a:rPr>
              <a:t>Výchova a vzdělávání – investice </a:t>
            </a:r>
            <a:r>
              <a:rPr lang="cs-CZ" altLang="cs-CZ" dirty="0" smtClean="0">
                <a:solidFill>
                  <a:schemeClr val="bg1">
                    <a:lumMod val="75000"/>
                  </a:schemeClr>
                </a:solidFill>
                <a:latin typeface="+mn-lt"/>
                <a:cs typeface="Arial" pitchFamily="34" charset="0"/>
              </a:rPr>
              <a:t>IV.</a:t>
            </a:r>
            <a:endParaRPr lang="cs-CZ" altLang="cs-CZ" dirty="0">
              <a:solidFill>
                <a:schemeClr val="bg1">
                  <a:lumMod val="75000"/>
                </a:schemeClr>
              </a:solidFill>
              <a:latin typeface="+mn-lt"/>
              <a:cs typeface="Arial" pitchFamily="34" charset="0"/>
            </a:endParaRPr>
          </a:p>
          <a:p>
            <a:pPr>
              <a:lnSpc>
                <a:spcPct val="120000"/>
              </a:lnSpc>
              <a:spcBef>
                <a:spcPct val="0"/>
              </a:spcBef>
            </a:pPr>
            <a:r>
              <a:rPr lang="cs-CZ" altLang="cs-CZ" dirty="0" smtClean="0">
                <a:solidFill>
                  <a:schemeClr val="bg1">
                    <a:lumMod val="75000"/>
                  </a:schemeClr>
                </a:solidFill>
                <a:latin typeface="+mn-lt"/>
                <a:cs typeface="Arial" pitchFamily="34" charset="0"/>
              </a:rPr>
              <a:t>výzva </a:t>
            </a:r>
            <a:r>
              <a:rPr lang="cs-CZ" altLang="cs-CZ" dirty="0">
                <a:solidFill>
                  <a:schemeClr val="bg1">
                    <a:lumMod val="75000"/>
                  </a:schemeClr>
                </a:solidFill>
                <a:latin typeface="+mn-lt"/>
                <a:cs typeface="Arial" pitchFamily="34" charset="0"/>
              </a:rPr>
              <a:t>Sociální služby a komunity – investice </a:t>
            </a:r>
            <a:r>
              <a:rPr lang="cs-CZ" altLang="cs-CZ" dirty="0" smtClean="0">
                <a:solidFill>
                  <a:schemeClr val="bg1">
                    <a:lumMod val="75000"/>
                  </a:schemeClr>
                </a:solidFill>
                <a:latin typeface="+mn-lt"/>
                <a:cs typeface="Arial" pitchFamily="34" charset="0"/>
              </a:rPr>
              <a:t>IV.</a:t>
            </a:r>
            <a:endParaRPr lang="cs-CZ" altLang="cs-CZ" dirty="0">
              <a:solidFill>
                <a:schemeClr val="bg1">
                  <a:lumMod val="75000"/>
                </a:schemeClr>
              </a:solidFill>
              <a:latin typeface="+mn-lt"/>
              <a:cs typeface="Arial" pitchFamily="34" charset="0"/>
            </a:endParaRPr>
          </a:p>
          <a:p>
            <a:pPr>
              <a:lnSpc>
                <a:spcPct val="120000"/>
              </a:lnSpc>
              <a:spcBef>
                <a:spcPct val="0"/>
              </a:spcBef>
            </a:pPr>
            <a:r>
              <a:rPr lang="cs-CZ" altLang="cs-CZ" b="1" dirty="0" smtClean="0">
                <a:latin typeface="+mn-lt"/>
                <a:cs typeface="Arial" pitchFamily="34" charset="0"/>
              </a:rPr>
              <a:t>výzva  </a:t>
            </a:r>
            <a:r>
              <a:rPr lang="cs-CZ" altLang="cs-CZ" b="1" dirty="0" smtClean="0">
                <a:latin typeface="+mn-lt"/>
                <a:cs typeface="Arial" pitchFamily="34" charset="0"/>
              </a:rPr>
              <a:t>Dokumenty územního rozvoje </a:t>
            </a:r>
            <a:r>
              <a:rPr lang="cs-CZ" altLang="cs-CZ" b="1" dirty="0" smtClean="0">
                <a:latin typeface="+mn-lt"/>
                <a:cs typeface="Arial" pitchFamily="34" charset="0"/>
              </a:rPr>
              <a:t>III.</a:t>
            </a:r>
            <a:endParaRPr lang="cs-CZ" altLang="cs-CZ" b="1" dirty="0" smtClean="0">
              <a:latin typeface="+mn-lt"/>
              <a:cs typeface="Arial" pitchFamily="34" charset="0"/>
            </a:endParaRPr>
          </a:p>
        </p:txBody>
      </p:sp>
      <p:sp>
        <p:nvSpPr>
          <p:cNvPr id="2" name="Obdélník 1"/>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4" name="Přímá spojnice 3"/>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647730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300754" y="1515299"/>
            <a:ext cx="8247063"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180975" indent="-180975">
              <a:lnSpc>
                <a:spcPct val="100000"/>
              </a:lnSpc>
              <a:spcBef>
                <a:spcPts val="600"/>
              </a:spcBef>
              <a:spcAft>
                <a:spcPts val="600"/>
              </a:spcAft>
              <a:buNone/>
            </a:pPr>
            <a:r>
              <a:rPr lang="cs-CZ" sz="2000" u="sng" dirty="0" smtClean="0">
                <a:latin typeface="+mn-lt"/>
              </a:rPr>
              <a:t>Aktivity:</a:t>
            </a:r>
          </a:p>
          <a:p>
            <a:pPr lvl="0">
              <a:buNone/>
            </a:pPr>
            <a:r>
              <a:rPr lang="cs-CZ" sz="2000" b="1" dirty="0" smtClean="0">
                <a:latin typeface="+mn-lt"/>
              </a:rPr>
              <a:t>Územní </a:t>
            </a:r>
            <a:r>
              <a:rPr lang="cs-CZ" sz="2000" b="1" dirty="0">
                <a:latin typeface="+mn-lt"/>
              </a:rPr>
              <a:t>plány</a:t>
            </a:r>
          </a:p>
          <a:p>
            <a:pPr lvl="0">
              <a:buNone/>
            </a:pPr>
            <a:r>
              <a:rPr lang="cs-CZ" sz="2000" b="1" dirty="0">
                <a:latin typeface="+mn-lt"/>
              </a:rPr>
              <a:t>Ú</a:t>
            </a:r>
            <a:r>
              <a:rPr lang="cs-CZ" sz="2000" b="1" dirty="0" smtClean="0">
                <a:latin typeface="+mn-lt"/>
              </a:rPr>
              <a:t>zemní studie</a:t>
            </a:r>
          </a:p>
          <a:p>
            <a:pPr lvl="0">
              <a:buNone/>
            </a:pPr>
            <a:r>
              <a:rPr lang="cs-CZ" sz="2000" b="1" dirty="0">
                <a:latin typeface="+mn-lt"/>
              </a:rPr>
              <a:t>R</a:t>
            </a:r>
            <a:r>
              <a:rPr lang="cs-CZ" sz="2000" b="1" dirty="0" smtClean="0">
                <a:latin typeface="+mn-lt"/>
              </a:rPr>
              <a:t>egulační </a:t>
            </a:r>
            <a:r>
              <a:rPr lang="cs-CZ" sz="2000" b="1" dirty="0">
                <a:latin typeface="+mn-lt"/>
              </a:rPr>
              <a:t>plány</a:t>
            </a:r>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Pořizování dokumentů územního rozvoje:</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300753" y="3356992"/>
            <a:ext cx="8843247" cy="707886"/>
          </a:xfrm>
          <a:prstGeom prst="rect">
            <a:avLst/>
          </a:prstGeom>
        </p:spPr>
        <p:txBody>
          <a:bodyPr wrap="square">
            <a:spAutoFit/>
          </a:bodyPr>
          <a:lstStyle/>
          <a:p>
            <a:pPr lvl="0">
              <a:buNone/>
            </a:pPr>
            <a:r>
              <a:rPr lang="cs-CZ" sz="2000" dirty="0"/>
              <a:t>V jedné žádosti o podporu nelze kombinovat </a:t>
            </a:r>
            <a:r>
              <a:rPr lang="cs-CZ" sz="2000" dirty="0" smtClean="0"/>
              <a:t>aktivity, z </a:t>
            </a:r>
            <a:r>
              <a:rPr lang="cs-CZ" sz="2000" dirty="0"/>
              <a:t>důvodu využívání odlišných hodnoticích kritérií. Jeden žadatel může předložit více žádostí o </a:t>
            </a:r>
            <a:r>
              <a:rPr lang="cs-CZ" sz="2000" dirty="0" smtClean="0"/>
              <a:t>podporu.</a:t>
            </a:r>
            <a:endParaRPr lang="cs-CZ" sz="2000" b="1" dirty="0">
              <a:solidFill>
                <a:schemeClr val="accent6">
                  <a:lumMod val="50000"/>
                </a:schemeClr>
              </a:solidFill>
            </a:endParaRPr>
          </a:p>
        </p:txBody>
      </p:sp>
    </p:spTree>
    <p:extLst>
      <p:ext uri="{BB962C8B-B14F-4D97-AF65-F5344CB8AC3E}">
        <p14:creationId xmlns:p14="http://schemas.microsoft.com/office/powerpoint/2010/main" val="53758243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Pořizování dokumentů územního rozvoje:</a:t>
            </a:r>
            <a:endParaRPr lang="cs-CZ" altLang="cs-CZ" sz="3200" cap="all" dirty="0" smtClean="0">
              <a:solidFill>
                <a:prstClr val="black"/>
              </a:solidFill>
              <a:latin typeface="+mn-lt"/>
            </a:endParaRPr>
          </a:p>
        </p:txBody>
      </p:sp>
      <p:sp>
        <p:nvSpPr>
          <p:cNvPr id="5" name="Obdélník 4"/>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6" name="Přímá spojnice 5"/>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7" name="Obdélník 1"/>
          <p:cNvSpPr>
            <a:spLocks noChangeArrowheads="1"/>
          </p:cNvSpPr>
          <p:nvPr/>
        </p:nvSpPr>
        <p:spPr bwMode="auto">
          <a:xfrm>
            <a:off x="35496" y="1484784"/>
            <a:ext cx="8748464"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63525">
              <a:lnSpc>
                <a:spcPct val="100000"/>
              </a:lnSpc>
              <a:spcBef>
                <a:spcPts val="600"/>
              </a:spcBef>
              <a:spcAft>
                <a:spcPts val="600"/>
              </a:spcAft>
              <a:buNone/>
            </a:pPr>
            <a:r>
              <a:rPr lang="cs-CZ" sz="2000" u="sng" dirty="0" smtClean="0">
                <a:latin typeface="+mn-lt"/>
              </a:rPr>
              <a:t>Alokace:</a:t>
            </a:r>
            <a:r>
              <a:rPr lang="cs-CZ" sz="2000" dirty="0" smtClean="0">
                <a:latin typeface="+mn-lt"/>
              </a:rPr>
              <a:t> 315 789, 47 Kč</a:t>
            </a:r>
            <a:endParaRPr lang="cs-CZ" sz="2000" u="sng" dirty="0">
              <a:latin typeface="+mn-lt"/>
            </a:endParaRPr>
          </a:p>
          <a:p>
            <a:pPr marL="263525">
              <a:lnSpc>
                <a:spcPct val="100000"/>
              </a:lnSpc>
              <a:spcBef>
                <a:spcPts val="600"/>
              </a:spcBef>
              <a:spcAft>
                <a:spcPts val="600"/>
              </a:spcAft>
              <a:buNone/>
            </a:pPr>
            <a:r>
              <a:rPr lang="cs-CZ" sz="2000" u="sng" dirty="0" smtClean="0">
                <a:latin typeface="+mn-lt"/>
              </a:rPr>
              <a:t>Přijatelné </a:t>
            </a:r>
            <a:r>
              <a:rPr lang="cs-CZ" sz="2000" u="sng" dirty="0" smtClean="0">
                <a:latin typeface="+mn-lt"/>
              </a:rPr>
              <a:t>výdaje</a:t>
            </a:r>
            <a:r>
              <a:rPr lang="cs-CZ" sz="2000" dirty="0" smtClean="0">
                <a:latin typeface="+mn-lt"/>
              </a:rPr>
              <a:t>: </a:t>
            </a:r>
            <a:r>
              <a:rPr lang="cs-CZ" sz="2000" dirty="0" smtClean="0">
                <a:latin typeface="+mn-lt"/>
              </a:rPr>
              <a:t>50 </a:t>
            </a:r>
            <a:r>
              <a:rPr lang="cs-CZ" sz="2000" dirty="0" smtClean="0">
                <a:latin typeface="+mn-lt"/>
              </a:rPr>
              <a:t>000 Kč </a:t>
            </a:r>
            <a:r>
              <a:rPr lang="cs-CZ" sz="2000" dirty="0" smtClean="0">
                <a:latin typeface="+mn-lt"/>
              </a:rPr>
              <a:t>– </a:t>
            </a:r>
            <a:r>
              <a:rPr lang="cs-CZ" sz="2000" dirty="0"/>
              <a:t>315 789, 47 </a:t>
            </a:r>
            <a:r>
              <a:rPr lang="cs-CZ" sz="2000" dirty="0" smtClean="0">
                <a:latin typeface="+mn-lt"/>
              </a:rPr>
              <a:t>Kč</a:t>
            </a:r>
            <a:endParaRPr lang="cs-CZ" sz="2000" dirty="0" smtClean="0">
              <a:latin typeface="+mn-lt"/>
            </a:endParaRPr>
          </a:p>
          <a:p>
            <a:pPr marL="263525">
              <a:lnSpc>
                <a:spcPct val="100000"/>
              </a:lnSpc>
              <a:spcBef>
                <a:spcPts val="600"/>
              </a:spcBef>
              <a:spcAft>
                <a:spcPts val="600"/>
              </a:spcAft>
              <a:buNone/>
            </a:pPr>
            <a:r>
              <a:rPr lang="cs-CZ" sz="2000" u="sng" dirty="0" smtClean="0">
                <a:latin typeface="+mn-lt"/>
              </a:rPr>
              <a:t>Dotace</a:t>
            </a:r>
            <a:r>
              <a:rPr lang="cs-CZ" sz="2000" dirty="0" smtClean="0">
                <a:latin typeface="+mn-lt"/>
              </a:rPr>
              <a:t>: 95%, financování </a:t>
            </a:r>
            <a:r>
              <a:rPr lang="cs-CZ" sz="2000" dirty="0" smtClean="0">
                <a:latin typeface="+mn-lt"/>
              </a:rPr>
              <a:t>ex-post</a:t>
            </a:r>
          </a:p>
          <a:p>
            <a:pPr marL="263525">
              <a:lnSpc>
                <a:spcPct val="100000"/>
              </a:lnSpc>
              <a:spcBef>
                <a:spcPts val="600"/>
              </a:spcBef>
              <a:spcAft>
                <a:spcPts val="600"/>
              </a:spcAft>
              <a:buNone/>
            </a:pPr>
            <a:r>
              <a:rPr lang="cs-CZ" sz="2000" u="sng" dirty="0"/>
              <a:t>Žadatelé</a:t>
            </a:r>
            <a:r>
              <a:rPr lang="cs-CZ" sz="2000" dirty="0"/>
              <a:t>: </a:t>
            </a:r>
            <a:endParaRPr lang="cs-CZ" sz="2000" dirty="0" smtClean="0"/>
          </a:p>
          <a:p>
            <a:pPr marL="263525">
              <a:lnSpc>
                <a:spcPct val="100000"/>
              </a:lnSpc>
              <a:spcBef>
                <a:spcPts val="600"/>
              </a:spcBef>
              <a:spcAft>
                <a:spcPts val="600"/>
              </a:spcAft>
              <a:buNone/>
            </a:pPr>
            <a:r>
              <a:rPr lang="cs-CZ" sz="2000" dirty="0" smtClean="0">
                <a:latin typeface="+mn-lt"/>
              </a:rPr>
              <a:t>Obec </a:t>
            </a:r>
            <a:r>
              <a:rPr lang="cs-CZ" sz="2000" dirty="0">
                <a:latin typeface="+mn-lt"/>
              </a:rPr>
              <a:t>s rozšířenou působností </a:t>
            </a:r>
            <a:r>
              <a:rPr lang="cs-CZ" sz="2000" dirty="0" smtClean="0">
                <a:latin typeface="+mn-lt"/>
              </a:rPr>
              <a:t>– město </a:t>
            </a:r>
            <a:r>
              <a:rPr lang="cs-CZ" sz="2000" dirty="0">
                <a:latin typeface="+mn-lt"/>
              </a:rPr>
              <a:t>Rychnov nad </a:t>
            </a:r>
            <a:r>
              <a:rPr lang="cs-CZ" sz="2000" dirty="0" smtClean="0">
                <a:latin typeface="+mn-lt"/>
              </a:rPr>
              <a:t>Kněžnou</a:t>
            </a:r>
            <a:endParaRPr lang="cs-CZ" sz="2000" dirty="0">
              <a:latin typeface="+mn-lt"/>
            </a:endParaRPr>
          </a:p>
          <a:p>
            <a:pPr marL="263525">
              <a:lnSpc>
                <a:spcPct val="100000"/>
              </a:lnSpc>
              <a:spcBef>
                <a:spcPts val="600"/>
              </a:spcBef>
              <a:spcAft>
                <a:spcPts val="600"/>
              </a:spcAft>
              <a:buNone/>
            </a:pPr>
            <a:r>
              <a:rPr lang="cs-CZ" sz="2000" dirty="0">
                <a:latin typeface="+mn-lt"/>
              </a:rPr>
              <a:t>Územní plán nebo změnu územního plánu a regulační plán financované v této výzvě, lze realizovat pouze pro území obce s rozšířenou působností (dále jen „ORP”). Není možné podporovat pořízení těchto dokumentů pro území ostatních obcí ve správním obvodu ORP. Územní studie, financované v této výzvě, lze realizovat v celém území správního obvodu obce s rozšířenou působností, ale žadatelem je vždy pouze obec s rozšířenou působností.</a:t>
            </a:r>
          </a:p>
          <a:p>
            <a:pPr marL="263525">
              <a:lnSpc>
                <a:spcPct val="100000"/>
              </a:lnSpc>
              <a:spcBef>
                <a:spcPts val="600"/>
              </a:spcBef>
              <a:spcAft>
                <a:spcPts val="600"/>
              </a:spcAft>
              <a:buNone/>
            </a:pPr>
            <a:r>
              <a:rPr lang="cs-CZ" sz="2000" dirty="0">
                <a:latin typeface="+mn-lt"/>
              </a:rPr>
              <a:t>Žadatel musí mít při podání žádosti podepsanou smlouvu s dodavatelem nebo s </a:t>
            </a:r>
            <a:r>
              <a:rPr lang="cs-CZ" sz="2000" dirty="0" smtClean="0">
                <a:latin typeface="+mn-lt"/>
              </a:rPr>
              <a:t>dodavateli.</a:t>
            </a:r>
          </a:p>
        </p:txBody>
      </p:sp>
    </p:spTree>
    <p:extLst>
      <p:ext uri="{BB962C8B-B14F-4D97-AF65-F5344CB8AC3E}">
        <p14:creationId xmlns:p14="http://schemas.microsoft.com/office/powerpoint/2010/main" val="286950889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107504" y="1484784"/>
            <a:ext cx="8064896" cy="4124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07963" lvl="2" indent="0">
              <a:lnSpc>
                <a:spcPct val="100000"/>
              </a:lnSpc>
              <a:spcBef>
                <a:spcPts val="600"/>
              </a:spcBef>
              <a:spcAft>
                <a:spcPts val="600"/>
              </a:spcAft>
              <a:buNone/>
            </a:pPr>
            <a:r>
              <a:rPr lang="cs-CZ" u="sng" dirty="0" smtClean="0">
                <a:latin typeface="+mn-lt"/>
              </a:rPr>
              <a:t>Hodnotící </a:t>
            </a:r>
            <a:r>
              <a:rPr lang="cs-CZ" u="sng" dirty="0" smtClean="0">
                <a:latin typeface="+mn-lt"/>
              </a:rPr>
              <a:t>kritéria</a:t>
            </a:r>
            <a:r>
              <a:rPr lang="cs-CZ" dirty="0" smtClean="0">
                <a:latin typeface="+mn-lt"/>
              </a:rPr>
              <a:t>: </a:t>
            </a:r>
            <a:endParaRPr lang="cs-CZ" dirty="0" smtClean="0">
              <a:latin typeface="+mn-lt"/>
            </a:endParaRPr>
          </a:p>
          <a:p>
            <a:pPr marL="550863" lvl="2" indent="-342900">
              <a:lnSpc>
                <a:spcPct val="60000"/>
              </a:lnSpc>
              <a:spcBef>
                <a:spcPts val="600"/>
              </a:spcBef>
              <a:spcAft>
                <a:spcPts val="600"/>
              </a:spcAft>
            </a:pPr>
            <a:r>
              <a:rPr lang="cs-CZ" dirty="0" smtClean="0">
                <a:latin typeface="+mn-lt"/>
              </a:rPr>
              <a:t>splnění </a:t>
            </a:r>
            <a:r>
              <a:rPr lang="cs-CZ" dirty="0" smtClean="0">
                <a:latin typeface="+mn-lt"/>
              </a:rPr>
              <a:t>formálních náležitostí, </a:t>
            </a:r>
            <a:endParaRPr lang="cs-CZ" dirty="0" smtClean="0">
              <a:latin typeface="+mn-lt"/>
            </a:endParaRPr>
          </a:p>
          <a:p>
            <a:pPr marL="550863" lvl="2" indent="-342900">
              <a:lnSpc>
                <a:spcPct val="60000"/>
              </a:lnSpc>
              <a:spcBef>
                <a:spcPts val="600"/>
              </a:spcBef>
              <a:spcAft>
                <a:spcPts val="600"/>
              </a:spcAft>
            </a:pPr>
            <a:r>
              <a:rPr lang="cs-CZ" dirty="0" smtClean="0">
                <a:latin typeface="+mn-lt"/>
              </a:rPr>
              <a:t>soulad </a:t>
            </a:r>
            <a:r>
              <a:rPr lang="cs-CZ" dirty="0" smtClean="0">
                <a:latin typeface="+mn-lt"/>
              </a:rPr>
              <a:t>se SCLLD a výzvou, </a:t>
            </a:r>
            <a:endParaRPr lang="cs-CZ" dirty="0" smtClean="0">
              <a:latin typeface="+mn-lt"/>
            </a:endParaRPr>
          </a:p>
          <a:p>
            <a:pPr marL="550863" lvl="2" indent="-342900">
              <a:lnSpc>
                <a:spcPct val="60000"/>
              </a:lnSpc>
              <a:spcBef>
                <a:spcPts val="600"/>
              </a:spcBef>
              <a:spcAft>
                <a:spcPts val="600"/>
              </a:spcAft>
            </a:pPr>
            <a:r>
              <a:rPr lang="cs-CZ" dirty="0" smtClean="0">
                <a:latin typeface="+mn-lt"/>
              </a:rPr>
              <a:t>trestní </a:t>
            </a:r>
            <a:r>
              <a:rPr lang="cs-CZ" dirty="0" smtClean="0">
                <a:latin typeface="+mn-lt"/>
              </a:rPr>
              <a:t>bezúhonnost, </a:t>
            </a:r>
            <a:endParaRPr lang="cs-CZ" dirty="0" smtClean="0">
              <a:latin typeface="+mn-lt"/>
            </a:endParaRPr>
          </a:p>
          <a:p>
            <a:pPr marL="550863" lvl="2" indent="-342900">
              <a:lnSpc>
                <a:spcPct val="60000"/>
              </a:lnSpc>
              <a:spcBef>
                <a:spcPts val="600"/>
              </a:spcBef>
              <a:spcAft>
                <a:spcPts val="600"/>
              </a:spcAft>
            </a:pPr>
            <a:r>
              <a:rPr lang="cs-CZ" dirty="0" smtClean="0">
                <a:latin typeface="+mn-lt"/>
              </a:rPr>
              <a:t>přijatelnost </a:t>
            </a:r>
            <a:r>
              <a:rPr lang="cs-CZ" dirty="0" smtClean="0">
                <a:latin typeface="+mn-lt"/>
              </a:rPr>
              <a:t>výdajů</a:t>
            </a:r>
            <a:r>
              <a:rPr lang="cs-CZ" dirty="0" smtClean="0">
                <a:latin typeface="+mn-lt"/>
              </a:rPr>
              <a:t>, </a:t>
            </a:r>
          </a:p>
          <a:p>
            <a:pPr marL="550863" lvl="2" indent="-342900">
              <a:lnSpc>
                <a:spcPct val="60000"/>
              </a:lnSpc>
              <a:spcBef>
                <a:spcPts val="600"/>
              </a:spcBef>
              <a:spcAft>
                <a:spcPts val="600"/>
              </a:spcAft>
            </a:pPr>
            <a:r>
              <a:rPr lang="cs-CZ" dirty="0" smtClean="0">
                <a:latin typeface="+mn-lt"/>
              </a:rPr>
              <a:t>ochrana </a:t>
            </a:r>
            <a:r>
              <a:rPr lang="cs-CZ" dirty="0">
                <a:latin typeface="+mn-lt"/>
              </a:rPr>
              <a:t>přírody a </a:t>
            </a:r>
            <a:r>
              <a:rPr lang="cs-CZ" dirty="0" smtClean="0">
                <a:latin typeface="+mn-lt"/>
              </a:rPr>
              <a:t>krajiny,</a:t>
            </a:r>
          </a:p>
          <a:p>
            <a:pPr marL="550863" lvl="2" indent="-342900">
              <a:lnSpc>
                <a:spcPct val="60000"/>
              </a:lnSpc>
              <a:spcBef>
                <a:spcPts val="600"/>
              </a:spcBef>
              <a:spcAft>
                <a:spcPts val="600"/>
              </a:spcAft>
            </a:pPr>
            <a:r>
              <a:rPr lang="cs-CZ" dirty="0" smtClean="0">
                <a:latin typeface="+mn-lt"/>
              </a:rPr>
              <a:t>počet </a:t>
            </a:r>
            <a:r>
              <a:rPr lang="cs-CZ" dirty="0">
                <a:latin typeface="+mn-lt"/>
              </a:rPr>
              <a:t>katastrálních území,  pro které je dokument </a:t>
            </a:r>
            <a:r>
              <a:rPr lang="cs-CZ" dirty="0" smtClean="0">
                <a:latin typeface="+mn-lt"/>
              </a:rPr>
              <a:t>pořizován,</a:t>
            </a:r>
          </a:p>
          <a:p>
            <a:pPr marL="550863" lvl="2" indent="-342900">
              <a:lnSpc>
                <a:spcPct val="60000"/>
              </a:lnSpc>
              <a:spcBef>
                <a:spcPts val="600"/>
              </a:spcBef>
              <a:spcAft>
                <a:spcPts val="600"/>
              </a:spcAft>
            </a:pPr>
            <a:r>
              <a:rPr lang="cs-CZ" dirty="0" smtClean="0">
                <a:latin typeface="+mn-lt"/>
              </a:rPr>
              <a:t>řešení </a:t>
            </a:r>
            <a:r>
              <a:rPr lang="cs-CZ" dirty="0">
                <a:latin typeface="+mn-lt"/>
              </a:rPr>
              <a:t>místních </a:t>
            </a:r>
            <a:r>
              <a:rPr lang="cs-CZ" dirty="0" smtClean="0">
                <a:latin typeface="+mn-lt"/>
              </a:rPr>
              <a:t>problémů,</a:t>
            </a:r>
          </a:p>
          <a:p>
            <a:pPr marL="550863" lvl="2" indent="-342900">
              <a:lnSpc>
                <a:spcPct val="60000"/>
              </a:lnSpc>
              <a:spcBef>
                <a:spcPts val="600"/>
              </a:spcBef>
              <a:spcAft>
                <a:spcPts val="600"/>
              </a:spcAft>
            </a:pPr>
            <a:r>
              <a:rPr lang="cs-CZ" dirty="0" smtClean="0">
                <a:latin typeface="+mn-lt"/>
              </a:rPr>
              <a:t>Komunitní plánování,</a:t>
            </a:r>
          </a:p>
          <a:p>
            <a:pPr marL="550863" lvl="2" indent="-342900">
              <a:lnSpc>
                <a:spcPct val="60000"/>
              </a:lnSpc>
              <a:spcBef>
                <a:spcPts val="600"/>
              </a:spcBef>
              <a:spcAft>
                <a:spcPts val="600"/>
              </a:spcAft>
            </a:pPr>
            <a:r>
              <a:rPr lang="cs-CZ" dirty="0" smtClean="0">
                <a:latin typeface="+mn-lt"/>
              </a:rPr>
              <a:t>soulad </a:t>
            </a:r>
            <a:r>
              <a:rPr lang="cs-CZ" dirty="0">
                <a:latin typeface="+mn-lt"/>
              </a:rPr>
              <a:t>projektu se související </a:t>
            </a:r>
            <a:r>
              <a:rPr lang="cs-CZ" dirty="0" smtClean="0">
                <a:latin typeface="+mn-lt"/>
              </a:rPr>
              <a:t>ÚPD,</a:t>
            </a:r>
          </a:p>
          <a:p>
            <a:pPr marL="550863" lvl="2" indent="-342900">
              <a:lnSpc>
                <a:spcPct val="60000"/>
              </a:lnSpc>
              <a:spcBef>
                <a:spcPts val="600"/>
              </a:spcBef>
              <a:spcAft>
                <a:spcPts val="600"/>
              </a:spcAft>
            </a:pPr>
            <a:r>
              <a:rPr lang="cs-CZ" dirty="0" smtClean="0">
                <a:latin typeface="+mn-lt"/>
              </a:rPr>
              <a:t>pokrytí </a:t>
            </a:r>
            <a:r>
              <a:rPr lang="cs-CZ" dirty="0">
                <a:latin typeface="+mn-lt"/>
              </a:rPr>
              <a:t>nových území</a:t>
            </a:r>
          </a:p>
          <a:p>
            <a:pPr marL="550863" lvl="2" indent="-342900">
              <a:lnSpc>
                <a:spcPct val="60000"/>
              </a:lnSpc>
              <a:spcBef>
                <a:spcPts val="600"/>
              </a:spcBef>
              <a:spcAft>
                <a:spcPts val="600"/>
              </a:spcAft>
            </a:pPr>
            <a:endParaRPr lang="cs-CZ" dirty="0" smtClean="0">
              <a:latin typeface="+mn-lt"/>
            </a:endParaRPr>
          </a:p>
        </p:txBody>
      </p:sp>
      <p:sp>
        <p:nvSpPr>
          <p:cNvPr id="5" name="Obdélník 4"/>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6" name="Přímá spojnice 5"/>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7" name="Obdélník 6"/>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Pořizování dokumentů územního rozvoje:</a:t>
            </a:r>
            <a:endParaRPr lang="cs-CZ" altLang="cs-CZ" sz="3200" cap="all" dirty="0" smtClean="0">
              <a:solidFill>
                <a:prstClr val="black"/>
              </a:solidFill>
              <a:latin typeface="+mn-lt"/>
            </a:endParaRPr>
          </a:p>
        </p:txBody>
      </p:sp>
    </p:spTree>
    <p:extLst>
      <p:ext uri="{BB962C8B-B14F-4D97-AF65-F5344CB8AC3E}">
        <p14:creationId xmlns:p14="http://schemas.microsoft.com/office/powerpoint/2010/main" val="244158737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253441" y="1515299"/>
            <a:ext cx="8495023" cy="4565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buNone/>
            </a:pPr>
            <a:r>
              <a:rPr lang="cs-CZ" sz="2000" dirty="0" smtClean="0">
                <a:latin typeface="+mn-lt"/>
              </a:rPr>
              <a:t>Podporované aktivity:</a:t>
            </a:r>
          </a:p>
          <a:p>
            <a:pPr>
              <a:buNone/>
            </a:pPr>
            <a:r>
              <a:rPr lang="cs-CZ" sz="2000" dirty="0" smtClean="0">
                <a:latin typeface="+mn-lt"/>
              </a:rPr>
              <a:t>a</a:t>
            </a:r>
            <a:r>
              <a:rPr lang="cs-CZ" sz="2000" dirty="0">
                <a:latin typeface="+mn-lt"/>
              </a:rPr>
              <a:t>) Zpracování územních plánů</a:t>
            </a:r>
          </a:p>
          <a:p>
            <a:pPr>
              <a:buNone/>
            </a:pPr>
            <a:r>
              <a:rPr lang="cs-CZ" sz="2000" dirty="0">
                <a:latin typeface="+mn-lt"/>
              </a:rPr>
              <a:t>b) Zpracování změn územních plánů</a:t>
            </a:r>
          </a:p>
          <a:p>
            <a:pPr lvl="0">
              <a:lnSpc>
                <a:spcPct val="100000"/>
              </a:lnSpc>
              <a:spcBef>
                <a:spcPts val="0"/>
              </a:spcBef>
              <a:buNone/>
            </a:pPr>
            <a:endParaRPr lang="cs-CZ" sz="2000" dirty="0">
              <a:latin typeface="+mn-lt"/>
            </a:endParaRPr>
          </a:p>
          <a:p>
            <a:pPr>
              <a:lnSpc>
                <a:spcPct val="100000"/>
              </a:lnSpc>
              <a:spcBef>
                <a:spcPts val="0"/>
              </a:spcBef>
              <a:buNone/>
            </a:pPr>
            <a:r>
              <a:rPr lang="cs-CZ" sz="2000" dirty="0">
                <a:latin typeface="+mn-lt"/>
              </a:rPr>
              <a:t>Nemohou být podpořeny nové územní plány obcí, které měly územní plán financovaný z národního programu MMR </a:t>
            </a:r>
            <a:r>
              <a:rPr lang="cs-CZ" sz="2000" dirty="0" smtClean="0">
                <a:latin typeface="+mn-lt"/>
              </a:rPr>
              <a:t>´Územní plán</a:t>
            </a:r>
            <a:r>
              <a:rPr lang="cs-CZ" sz="2000" dirty="0">
                <a:latin typeface="+mn-lt"/>
              </a:rPr>
              <a:t>´</a:t>
            </a:r>
            <a:r>
              <a:rPr lang="cs-CZ" sz="2000" dirty="0" smtClean="0">
                <a:latin typeface="+mn-lt"/>
              </a:rPr>
              <a:t>(výzvy </a:t>
            </a:r>
            <a:r>
              <a:rPr lang="cs-CZ" sz="2000" dirty="0">
                <a:latin typeface="+mn-lt"/>
              </a:rPr>
              <a:t>pro rok 2016, 2017, 2018 a 2019) a dosud neuplynula tříletá lhůta od Rozhodnutí o poskytnutí dotace a vydání Územního plánu včetně nabytí účinnosti. </a:t>
            </a:r>
            <a:endParaRPr lang="cs-CZ" sz="2000" dirty="0" smtClean="0">
              <a:latin typeface="+mn-lt"/>
            </a:endParaRPr>
          </a:p>
          <a:p>
            <a:pPr>
              <a:lnSpc>
                <a:spcPct val="100000"/>
              </a:lnSpc>
              <a:spcBef>
                <a:spcPts val="0"/>
              </a:spcBef>
              <a:buNone/>
            </a:pPr>
            <a:r>
              <a:rPr lang="cs-CZ" sz="2000" dirty="0" smtClean="0">
                <a:latin typeface="+mn-lt"/>
              </a:rPr>
              <a:t>Nemohou </a:t>
            </a:r>
            <a:r>
              <a:rPr lang="cs-CZ" sz="2000" dirty="0">
                <a:latin typeface="+mn-lt"/>
              </a:rPr>
              <a:t>být podpořeny územní plány z oblasti intervence 5.3 IOP, jestliže dosud neuběhla pětiletá doba udržitelnosti projektu z IOP, tzn. pět let od ukončení realizace projektu. Tato podmínka se nevztahuje na zpracování změn územních plánů. Pokud obec financovala územní plán z oblasti intervence 5.3 IOP, může financovat změnu tohoto plánu ze specifického cíle 3.3 IROP. </a:t>
            </a:r>
          </a:p>
          <a:p>
            <a:pPr lvl="0">
              <a:lnSpc>
                <a:spcPct val="100000"/>
              </a:lnSpc>
              <a:spcBef>
                <a:spcPts val="0"/>
              </a:spcBef>
              <a:buNone/>
            </a:pPr>
            <a:endParaRPr lang="cs-CZ" sz="2000" dirty="0" smtClean="0">
              <a:latin typeface="+mn-lt"/>
            </a:endParaRPr>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Uzemní plány:</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850357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272722" y="1515299"/>
            <a:ext cx="8475742" cy="4714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buNone/>
            </a:pPr>
            <a:r>
              <a:rPr lang="cs-CZ" sz="2000" u="sng" dirty="0" smtClean="0">
                <a:latin typeface="+mn-lt"/>
              </a:rPr>
              <a:t>Způsobilé výdaje:</a:t>
            </a:r>
          </a:p>
          <a:p>
            <a:pPr marL="342900" indent="-342900">
              <a:lnSpc>
                <a:spcPct val="80000"/>
              </a:lnSpc>
            </a:pPr>
            <a:r>
              <a:rPr lang="cs-CZ" sz="2000" dirty="0" smtClean="0">
                <a:latin typeface="+mn-lt"/>
              </a:rPr>
              <a:t>výdaje </a:t>
            </a:r>
            <a:r>
              <a:rPr lang="cs-CZ" sz="2000" dirty="0">
                <a:latin typeface="+mn-lt"/>
              </a:rPr>
              <a:t>na nákup služeb, pořízení nehmotného </a:t>
            </a:r>
            <a:r>
              <a:rPr lang="cs-CZ" sz="2000" dirty="0" smtClean="0">
                <a:latin typeface="+mn-lt"/>
              </a:rPr>
              <a:t>majetku (provádí projektant)</a:t>
            </a:r>
          </a:p>
          <a:p>
            <a:pPr>
              <a:lnSpc>
                <a:spcPct val="80000"/>
              </a:lnSpc>
              <a:buNone/>
            </a:pPr>
            <a:r>
              <a:rPr lang="cs-CZ" sz="2000" dirty="0" smtClean="0">
                <a:latin typeface="+mn-lt"/>
              </a:rPr>
              <a:t>vyhodnocení </a:t>
            </a:r>
            <a:r>
              <a:rPr lang="cs-CZ" sz="2000" dirty="0">
                <a:latin typeface="+mn-lt"/>
              </a:rPr>
              <a:t>vlivů územního plánu nebo změny územního plánu na udržitelný rozvoj území, vyhodnocení územního plánu nebo změny územního plánu z hlediska vlivů na životní prostředí SEA, vyhodnocení vlivu na evropsky významnou lokalitu či ptačí oblast soustavy NATURA 2000, zpracované osobami s příslušnou </a:t>
            </a:r>
            <a:r>
              <a:rPr lang="cs-CZ" sz="2000" dirty="0" smtClean="0">
                <a:latin typeface="+mn-lt"/>
              </a:rPr>
              <a:t>autorizací;</a:t>
            </a:r>
          </a:p>
          <a:p>
            <a:pPr>
              <a:lnSpc>
                <a:spcPct val="80000"/>
              </a:lnSpc>
              <a:buNone/>
            </a:pPr>
            <a:r>
              <a:rPr lang="cs-CZ" sz="2000" dirty="0" smtClean="0">
                <a:latin typeface="+mn-lt"/>
              </a:rPr>
              <a:t>zpracování </a:t>
            </a:r>
            <a:r>
              <a:rPr lang="cs-CZ" sz="2000" dirty="0">
                <a:latin typeface="+mn-lt"/>
              </a:rPr>
              <a:t>územního </a:t>
            </a:r>
            <a:r>
              <a:rPr lang="cs-CZ" sz="2000" dirty="0" smtClean="0">
                <a:latin typeface="+mn-lt"/>
              </a:rPr>
              <a:t>plánu;</a:t>
            </a:r>
            <a:endParaRPr lang="cs-CZ" sz="2000" dirty="0">
              <a:latin typeface="+mn-lt"/>
            </a:endParaRPr>
          </a:p>
          <a:p>
            <a:pPr>
              <a:lnSpc>
                <a:spcPct val="80000"/>
              </a:lnSpc>
              <a:buNone/>
            </a:pPr>
            <a:r>
              <a:rPr lang="cs-CZ" sz="2000" dirty="0" smtClean="0">
                <a:latin typeface="+mn-lt"/>
              </a:rPr>
              <a:t>zpracování </a:t>
            </a:r>
            <a:r>
              <a:rPr lang="cs-CZ" sz="2000" dirty="0">
                <a:latin typeface="+mn-lt"/>
              </a:rPr>
              <a:t>změny územního plánu, která vyplývá z územní studie, zaměřené na veřejnou infrastrukturu nebo na řešení </a:t>
            </a:r>
            <a:r>
              <a:rPr lang="cs-CZ" sz="2000" dirty="0" smtClean="0">
                <a:latin typeface="+mn-lt"/>
              </a:rPr>
              <a:t>krajiny; </a:t>
            </a:r>
            <a:endParaRPr lang="cs-CZ" sz="2000" dirty="0">
              <a:latin typeface="+mn-lt"/>
            </a:endParaRPr>
          </a:p>
          <a:p>
            <a:pPr>
              <a:lnSpc>
                <a:spcPct val="80000"/>
              </a:lnSpc>
              <a:buNone/>
            </a:pPr>
            <a:r>
              <a:rPr lang="cs-CZ" sz="2000" dirty="0" smtClean="0">
                <a:latin typeface="+mn-lt"/>
              </a:rPr>
              <a:t>úprava </a:t>
            </a:r>
            <a:r>
              <a:rPr lang="cs-CZ" sz="2000" dirty="0">
                <a:latin typeface="+mn-lt"/>
              </a:rPr>
              <a:t>návrhu územního plánu nebo změny územního plánu pro veřejné </a:t>
            </a:r>
            <a:r>
              <a:rPr lang="cs-CZ" sz="2000" dirty="0" smtClean="0">
                <a:latin typeface="+mn-lt"/>
              </a:rPr>
              <a:t>projednání;</a:t>
            </a:r>
            <a:endParaRPr lang="cs-CZ" sz="2000" dirty="0">
              <a:latin typeface="+mn-lt"/>
            </a:endParaRPr>
          </a:p>
          <a:p>
            <a:pPr>
              <a:lnSpc>
                <a:spcPct val="80000"/>
              </a:lnSpc>
              <a:buNone/>
            </a:pPr>
            <a:r>
              <a:rPr lang="cs-CZ" sz="2000" dirty="0" smtClean="0">
                <a:latin typeface="+mn-lt"/>
              </a:rPr>
              <a:t>úprava </a:t>
            </a:r>
            <a:r>
              <a:rPr lang="cs-CZ" sz="2000" dirty="0">
                <a:latin typeface="+mn-lt"/>
              </a:rPr>
              <a:t>návrhu územního plánu nebo změny územního plánu po veřejném projednání (provádí projektant</a:t>
            </a:r>
            <a:r>
              <a:rPr lang="cs-CZ" sz="2000" dirty="0" smtClean="0">
                <a:latin typeface="+mn-lt"/>
              </a:rPr>
              <a:t>);</a:t>
            </a:r>
          </a:p>
          <a:p>
            <a:pPr>
              <a:lnSpc>
                <a:spcPct val="80000"/>
              </a:lnSpc>
              <a:buNone/>
            </a:pPr>
            <a:r>
              <a:rPr lang="cs-CZ" sz="2000" dirty="0" smtClean="0">
                <a:latin typeface="+mn-lt"/>
              </a:rPr>
              <a:t>digitální </a:t>
            </a:r>
            <a:r>
              <a:rPr lang="cs-CZ" sz="2000" dirty="0">
                <a:latin typeface="+mn-lt"/>
              </a:rPr>
              <a:t>zpracování územních plánů nebo jejich změn ve vektorové </a:t>
            </a:r>
            <a:r>
              <a:rPr lang="cs-CZ" sz="2000" dirty="0" smtClean="0">
                <a:latin typeface="+mn-lt"/>
              </a:rPr>
              <a:t>formě;</a:t>
            </a:r>
            <a:endParaRPr lang="cs-CZ" sz="2000" dirty="0">
              <a:latin typeface="+mn-lt"/>
            </a:endParaRPr>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Územní plány:</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537097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272722" y="1515299"/>
            <a:ext cx="8475742" cy="4955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342900" indent="-342900"/>
            <a:r>
              <a:rPr lang="cs-CZ" sz="2000" dirty="0" smtClean="0">
                <a:latin typeface="+mn-lt"/>
              </a:rPr>
              <a:t>DPH - daň z přidané hodnoty u neplátců DPH nebo u plátců, pokud nemají u aktivit projektu nárok na odpočet </a:t>
            </a:r>
          </a:p>
          <a:p>
            <a:pPr lvl="0">
              <a:lnSpc>
                <a:spcPct val="100000"/>
              </a:lnSpc>
              <a:spcBef>
                <a:spcPts val="0"/>
              </a:spcBef>
              <a:buNone/>
            </a:pPr>
            <a:endParaRPr lang="cs-CZ" sz="2000" u="sng" dirty="0" smtClean="0">
              <a:solidFill>
                <a:prstClr val="black"/>
              </a:solidFill>
            </a:endParaRPr>
          </a:p>
          <a:p>
            <a:pPr lvl="0">
              <a:lnSpc>
                <a:spcPct val="100000"/>
              </a:lnSpc>
              <a:spcBef>
                <a:spcPts val="0"/>
              </a:spcBef>
              <a:buNone/>
            </a:pPr>
            <a:r>
              <a:rPr lang="cs-CZ" sz="2000" u="sng" dirty="0" smtClean="0">
                <a:solidFill>
                  <a:prstClr val="black"/>
                </a:solidFill>
              </a:rPr>
              <a:t>Nezpůsobilé </a:t>
            </a:r>
            <a:r>
              <a:rPr lang="cs-CZ" sz="2000" u="sng" dirty="0">
                <a:solidFill>
                  <a:prstClr val="black"/>
                </a:solidFill>
              </a:rPr>
              <a:t>výdaje:</a:t>
            </a:r>
          </a:p>
          <a:p>
            <a:pPr marL="285750" lvl="0" indent="-285750">
              <a:lnSpc>
                <a:spcPct val="100000"/>
              </a:lnSpc>
              <a:spcBef>
                <a:spcPts val="0"/>
              </a:spcBef>
            </a:pPr>
            <a:r>
              <a:rPr lang="cs-CZ" sz="2000" dirty="0">
                <a:solidFill>
                  <a:prstClr val="black"/>
                </a:solidFill>
              </a:rPr>
              <a:t> bez přímého vztahu k projektu, výdaje nesplňující principy hospodárnosti, účelnosti a efektivnosti,</a:t>
            </a:r>
          </a:p>
          <a:p>
            <a:pPr marL="285750" lvl="0" indent="-285750">
              <a:lnSpc>
                <a:spcPct val="100000"/>
              </a:lnSpc>
              <a:spcBef>
                <a:spcPts val="0"/>
              </a:spcBef>
            </a:pPr>
            <a:r>
              <a:rPr lang="cs-CZ" sz="2000" dirty="0">
                <a:solidFill>
                  <a:prstClr val="black"/>
                </a:solidFill>
              </a:rPr>
              <a:t>osobní a režijní náklady žadatele/příjemce,</a:t>
            </a:r>
          </a:p>
          <a:p>
            <a:pPr marL="285750" lvl="0" indent="-285750">
              <a:lnSpc>
                <a:spcPct val="100000"/>
              </a:lnSpc>
              <a:spcBef>
                <a:spcPts val="0"/>
              </a:spcBef>
            </a:pPr>
            <a:r>
              <a:rPr lang="cs-CZ" sz="2000" b="1" dirty="0">
                <a:solidFill>
                  <a:prstClr val="black"/>
                </a:solidFill>
              </a:rPr>
              <a:t>výdaje na publicitu,</a:t>
            </a:r>
          </a:p>
          <a:p>
            <a:pPr marL="285750" lvl="0" indent="-285750">
              <a:lnSpc>
                <a:spcPct val="100000"/>
              </a:lnSpc>
              <a:spcBef>
                <a:spcPts val="0"/>
              </a:spcBef>
            </a:pPr>
            <a:r>
              <a:rPr lang="cs-CZ" sz="2000" b="1" dirty="0">
                <a:solidFill>
                  <a:prstClr val="black"/>
                </a:solidFill>
              </a:rPr>
              <a:t>výdaje na zpracování žádosti o podporu a administraci projektu,</a:t>
            </a:r>
          </a:p>
          <a:p>
            <a:pPr marL="285750" lvl="0" indent="-285750">
              <a:lnSpc>
                <a:spcPct val="100000"/>
              </a:lnSpc>
              <a:spcBef>
                <a:spcPts val="0"/>
              </a:spcBef>
            </a:pPr>
            <a:r>
              <a:rPr lang="cs-CZ" sz="2000" b="1" dirty="0">
                <a:solidFill>
                  <a:prstClr val="black"/>
                </a:solidFill>
              </a:rPr>
              <a:t>výdaje na administraci výběrových a zadávacích řízení,</a:t>
            </a:r>
          </a:p>
          <a:p>
            <a:pPr marL="285750" lvl="0" indent="-285750">
              <a:lnSpc>
                <a:spcPct val="100000"/>
              </a:lnSpc>
              <a:spcBef>
                <a:spcPts val="0"/>
              </a:spcBef>
            </a:pPr>
            <a:r>
              <a:rPr lang="cs-CZ" sz="2000" dirty="0">
                <a:solidFill>
                  <a:prstClr val="black"/>
                </a:solidFill>
              </a:rPr>
              <a:t>výdaje na pořízení technického a technologického vybavení žadatele, HW, SW,</a:t>
            </a:r>
          </a:p>
          <a:p>
            <a:pPr marL="285750" lvl="0" indent="-285750">
              <a:lnSpc>
                <a:spcPct val="100000"/>
              </a:lnSpc>
              <a:spcBef>
                <a:spcPts val="0"/>
              </a:spcBef>
            </a:pPr>
            <a:r>
              <a:rPr lang="cs-CZ" sz="2000" dirty="0">
                <a:solidFill>
                  <a:prstClr val="black"/>
                </a:solidFill>
              </a:rPr>
              <a:t>výdaje na vlastní práci pořizovatele územní studie,</a:t>
            </a:r>
          </a:p>
          <a:p>
            <a:pPr marL="285750" lvl="0" indent="-285750">
              <a:lnSpc>
                <a:spcPct val="100000"/>
              </a:lnSpc>
              <a:spcBef>
                <a:spcPts val="0"/>
              </a:spcBef>
            </a:pPr>
            <a:r>
              <a:rPr lang="cs-CZ" sz="2000" dirty="0">
                <a:solidFill>
                  <a:prstClr val="black"/>
                </a:solidFill>
              </a:rPr>
              <a:t>výdaje na nákupy dat, která jsou všem územním samosprávným celkům poskytována bezplatně, např. údaje katastru nemovitostí nebo data základní báze geografických dat České republiky, která poskytují orgány zeměměřictví a katastru</a:t>
            </a:r>
            <a:r>
              <a:rPr lang="cs-CZ" sz="2000" dirty="0" smtClean="0">
                <a:solidFill>
                  <a:prstClr val="black"/>
                </a:solidFill>
              </a:rPr>
              <a:t>,</a:t>
            </a:r>
            <a:endParaRPr lang="cs-CZ" sz="2000" dirty="0">
              <a:solidFill>
                <a:prstClr val="black"/>
              </a:solidFill>
            </a:endParaRPr>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Územní plány:</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161808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272722" y="1515299"/>
            <a:ext cx="8475742" cy="2959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85750" lvl="0" indent="-285750">
              <a:lnSpc>
                <a:spcPct val="100000"/>
              </a:lnSpc>
              <a:spcBef>
                <a:spcPts val="0"/>
              </a:spcBef>
            </a:pPr>
            <a:r>
              <a:rPr lang="cs-CZ" sz="2000" b="1" dirty="0" smtClean="0">
                <a:solidFill>
                  <a:prstClr val="black"/>
                </a:solidFill>
              </a:rPr>
              <a:t>výdaje </a:t>
            </a:r>
            <a:r>
              <a:rPr lang="cs-CZ" sz="2000" b="1" dirty="0">
                <a:solidFill>
                  <a:prstClr val="black"/>
                </a:solidFill>
              </a:rPr>
              <a:t>na zpracování zadání územního plánu,</a:t>
            </a:r>
          </a:p>
          <a:p>
            <a:pPr marL="285750" lvl="0" indent="-285750">
              <a:lnSpc>
                <a:spcPct val="100000"/>
              </a:lnSpc>
              <a:spcBef>
                <a:spcPts val="0"/>
              </a:spcBef>
            </a:pPr>
            <a:r>
              <a:rPr lang="cs-CZ" sz="2000" dirty="0">
                <a:solidFill>
                  <a:prstClr val="black"/>
                </a:solidFill>
              </a:rPr>
              <a:t>výdaje vzniklé nad rámec Rozhodnutí o poskytnutí dotace (dále jen „Rozhodnutí“),</a:t>
            </a:r>
          </a:p>
          <a:p>
            <a:pPr marL="285750" lvl="0" indent="-285750">
              <a:lnSpc>
                <a:spcPct val="100000"/>
              </a:lnSpc>
              <a:spcBef>
                <a:spcPts val="0"/>
              </a:spcBef>
            </a:pPr>
            <a:r>
              <a:rPr lang="cs-CZ" sz="2000" dirty="0">
                <a:solidFill>
                  <a:prstClr val="black"/>
                </a:solidFill>
              </a:rPr>
              <a:t>DPH, pokud žadatel má nárok na odpočet DPH, jiné daně,</a:t>
            </a:r>
          </a:p>
          <a:p>
            <a:pPr marL="285750" lvl="0" indent="-285750">
              <a:lnSpc>
                <a:spcPct val="100000"/>
              </a:lnSpc>
              <a:spcBef>
                <a:spcPts val="0"/>
              </a:spcBef>
            </a:pPr>
            <a:r>
              <a:rPr lang="cs-CZ" sz="2000" dirty="0">
                <a:solidFill>
                  <a:prstClr val="black"/>
                </a:solidFill>
              </a:rPr>
              <a:t>splátky půjček a úvěrů, úroky z úvěrů,</a:t>
            </a:r>
          </a:p>
          <a:p>
            <a:pPr marL="285750" lvl="0" indent="-285750">
              <a:lnSpc>
                <a:spcPct val="100000"/>
              </a:lnSpc>
              <a:spcBef>
                <a:spcPts val="0"/>
              </a:spcBef>
            </a:pPr>
            <a:r>
              <a:rPr lang="cs-CZ" sz="2000" dirty="0">
                <a:solidFill>
                  <a:prstClr val="black"/>
                </a:solidFill>
              </a:rPr>
              <a:t>sankce a penále,</a:t>
            </a:r>
          </a:p>
          <a:p>
            <a:pPr marL="285750" lvl="0" indent="-285750">
              <a:lnSpc>
                <a:spcPct val="100000"/>
              </a:lnSpc>
              <a:spcBef>
                <a:spcPts val="0"/>
              </a:spcBef>
            </a:pPr>
            <a:r>
              <a:rPr lang="cs-CZ" sz="2000" dirty="0">
                <a:solidFill>
                  <a:prstClr val="black"/>
                </a:solidFill>
              </a:rPr>
              <a:t>výdaje na záruky, pojištění, bankovní poplatky, kursové ztráty, celní a správní poplatky.</a:t>
            </a:r>
            <a:endParaRPr lang="cs-CZ" sz="2000" dirty="0">
              <a:solidFill>
                <a:srgbClr val="002060"/>
              </a:solidFill>
            </a:endParaRPr>
          </a:p>
          <a:p>
            <a:pPr>
              <a:buNone/>
            </a:pPr>
            <a:endParaRPr lang="cs-CZ" sz="2000" dirty="0" smtClean="0">
              <a:solidFill>
                <a:srgbClr val="002060"/>
              </a:solidFill>
              <a:latin typeface="+mn-lt"/>
            </a:endParaRPr>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Územní plány:</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00408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Program  </a:t>
            </a:r>
            <a:r>
              <a:rPr lang="cs-CZ" altLang="cs-CZ" sz="3200" cap="all" dirty="0" smtClean="0">
                <a:solidFill>
                  <a:prstClr val="black"/>
                </a:solidFill>
                <a:latin typeface="+mn-lt"/>
              </a:rPr>
              <a:t>ŠKOLENÍ:</a:t>
            </a:r>
            <a:endParaRPr lang="cs-CZ" altLang="cs-CZ" sz="3200" cap="all" dirty="0" smtClean="0">
              <a:solidFill>
                <a:prstClr val="black"/>
              </a:solidFill>
              <a:latin typeface="+mn-lt"/>
            </a:endParaRPr>
          </a:p>
        </p:txBody>
      </p:sp>
      <p:sp>
        <p:nvSpPr>
          <p:cNvPr id="4104" name="TextovéPole 10"/>
          <p:cNvSpPr txBox="1">
            <a:spLocks noChangeArrowheads="1"/>
          </p:cNvSpPr>
          <p:nvPr/>
        </p:nvSpPr>
        <p:spPr bwMode="auto">
          <a:xfrm>
            <a:off x="271661" y="1700808"/>
            <a:ext cx="8332787"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20000"/>
              </a:lnSpc>
              <a:spcBef>
                <a:spcPct val="0"/>
              </a:spcBef>
            </a:pPr>
            <a:r>
              <a:rPr lang="cs-CZ" altLang="cs-CZ" dirty="0">
                <a:solidFill>
                  <a:schemeClr val="bg1">
                    <a:lumMod val="75000"/>
                  </a:schemeClr>
                </a:solidFill>
                <a:latin typeface="+mn-lt"/>
                <a:cs typeface="Arial" pitchFamily="34" charset="0"/>
              </a:rPr>
              <a:t>o</a:t>
            </a:r>
            <a:r>
              <a:rPr lang="cs-CZ" altLang="cs-CZ" dirty="0" smtClean="0">
                <a:solidFill>
                  <a:schemeClr val="bg1">
                    <a:lumMod val="75000"/>
                  </a:schemeClr>
                </a:solidFill>
                <a:latin typeface="+mn-lt"/>
                <a:cs typeface="Arial" pitchFamily="34" charset="0"/>
              </a:rPr>
              <a:t>becné informace</a:t>
            </a:r>
            <a:endParaRPr lang="cs-CZ" altLang="cs-CZ" dirty="0" smtClean="0">
              <a:solidFill>
                <a:schemeClr val="bg1">
                  <a:lumMod val="75000"/>
                </a:schemeClr>
              </a:solidFill>
              <a:latin typeface="+mn-lt"/>
              <a:cs typeface="Arial" pitchFamily="34" charset="0"/>
            </a:endParaRPr>
          </a:p>
          <a:p>
            <a:pPr>
              <a:lnSpc>
                <a:spcPct val="120000"/>
              </a:lnSpc>
              <a:spcBef>
                <a:spcPct val="0"/>
              </a:spcBef>
            </a:pPr>
            <a:r>
              <a:rPr lang="cs-CZ" altLang="cs-CZ" b="1" dirty="0" smtClean="0">
                <a:latin typeface="+mn-lt"/>
                <a:cs typeface="Arial" pitchFamily="34" charset="0"/>
              </a:rPr>
              <a:t>výzva </a:t>
            </a:r>
            <a:r>
              <a:rPr lang="cs-CZ" altLang="cs-CZ" b="1" dirty="0">
                <a:latin typeface="+mn-lt"/>
                <a:cs typeface="Arial" pitchFamily="34" charset="0"/>
              </a:rPr>
              <a:t>Ekologická a bezpečná doprava </a:t>
            </a:r>
            <a:r>
              <a:rPr lang="cs-CZ" altLang="cs-CZ" b="1" dirty="0" smtClean="0">
                <a:latin typeface="+mn-lt"/>
                <a:cs typeface="Arial" pitchFamily="34" charset="0"/>
              </a:rPr>
              <a:t>IV. </a:t>
            </a:r>
            <a:endParaRPr lang="cs-CZ" altLang="cs-CZ" b="1" dirty="0" smtClean="0">
              <a:latin typeface="+mn-lt"/>
              <a:cs typeface="Arial" pitchFamily="34" charset="0"/>
            </a:endParaRPr>
          </a:p>
          <a:p>
            <a:pPr>
              <a:lnSpc>
                <a:spcPct val="120000"/>
              </a:lnSpc>
              <a:spcBef>
                <a:spcPct val="0"/>
              </a:spcBef>
            </a:pPr>
            <a:r>
              <a:rPr lang="cs-CZ" altLang="cs-CZ" dirty="0" smtClean="0">
                <a:solidFill>
                  <a:schemeClr val="bg1">
                    <a:lumMod val="75000"/>
                  </a:schemeClr>
                </a:solidFill>
                <a:latin typeface="+mn-lt"/>
                <a:cs typeface="Arial" pitchFamily="34" charset="0"/>
              </a:rPr>
              <a:t>výzva </a:t>
            </a:r>
            <a:r>
              <a:rPr lang="cs-CZ" altLang="cs-CZ" dirty="0">
                <a:solidFill>
                  <a:schemeClr val="bg1">
                    <a:lumMod val="75000"/>
                  </a:schemeClr>
                </a:solidFill>
                <a:latin typeface="+mn-lt"/>
                <a:cs typeface="Arial" pitchFamily="34" charset="0"/>
              </a:rPr>
              <a:t>Výchova a vzdělávání – investice </a:t>
            </a:r>
            <a:r>
              <a:rPr lang="cs-CZ" altLang="cs-CZ" dirty="0" smtClean="0">
                <a:solidFill>
                  <a:schemeClr val="bg1">
                    <a:lumMod val="75000"/>
                  </a:schemeClr>
                </a:solidFill>
                <a:latin typeface="+mn-lt"/>
                <a:cs typeface="Arial" pitchFamily="34" charset="0"/>
              </a:rPr>
              <a:t>IV.</a:t>
            </a:r>
            <a:endParaRPr lang="cs-CZ" altLang="cs-CZ" dirty="0">
              <a:solidFill>
                <a:schemeClr val="bg1">
                  <a:lumMod val="75000"/>
                </a:schemeClr>
              </a:solidFill>
              <a:latin typeface="+mn-lt"/>
              <a:cs typeface="Arial" pitchFamily="34" charset="0"/>
            </a:endParaRPr>
          </a:p>
          <a:p>
            <a:pPr>
              <a:lnSpc>
                <a:spcPct val="120000"/>
              </a:lnSpc>
              <a:spcBef>
                <a:spcPct val="0"/>
              </a:spcBef>
            </a:pPr>
            <a:r>
              <a:rPr lang="cs-CZ" altLang="cs-CZ" dirty="0" smtClean="0">
                <a:solidFill>
                  <a:schemeClr val="bg1">
                    <a:lumMod val="75000"/>
                  </a:schemeClr>
                </a:solidFill>
                <a:latin typeface="+mn-lt"/>
                <a:cs typeface="Arial" pitchFamily="34" charset="0"/>
              </a:rPr>
              <a:t>výzva </a:t>
            </a:r>
            <a:r>
              <a:rPr lang="cs-CZ" altLang="cs-CZ" dirty="0">
                <a:solidFill>
                  <a:schemeClr val="bg1">
                    <a:lumMod val="75000"/>
                  </a:schemeClr>
                </a:solidFill>
                <a:latin typeface="+mn-lt"/>
                <a:cs typeface="Arial" pitchFamily="34" charset="0"/>
              </a:rPr>
              <a:t>Sociální služby a komunity – investice </a:t>
            </a:r>
            <a:r>
              <a:rPr lang="cs-CZ" altLang="cs-CZ" dirty="0" smtClean="0">
                <a:solidFill>
                  <a:schemeClr val="bg1">
                    <a:lumMod val="75000"/>
                  </a:schemeClr>
                </a:solidFill>
                <a:latin typeface="+mn-lt"/>
                <a:cs typeface="Arial" pitchFamily="34" charset="0"/>
              </a:rPr>
              <a:t>IV.</a:t>
            </a:r>
            <a:endParaRPr lang="cs-CZ" altLang="cs-CZ" dirty="0">
              <a:solidFill>
                <a:schemeClr val="bg1">
                  <a:lumMod val="75000"/>
                </a:schemeClr>
              </a:solidFill>
              <a:latin typeface="+mn-lt"/>
              <a:cs typeface="Arial" pitchFamily="34" charset="0"/>
            </a:endParaRPr>
          </a:p>
          <a:p>
            <a:pPr>
              <a:lnSpc>
                <a:spcPct val="120000"/>
              </a:lnSpc>
              <a:spcBef>
                <a:spcPct val="0"/>
              </a:spcBef>
            </a:pPr>
            <a:r>
              <a:rPr lang="cs-CZ" altLang="cs-CZ" dirty="0" smtClean="0">
                <a:solidFill>
                  <a:schemeClr val="bg1">
                    <a:lumMod val="75000"/>
                  </a:schemeClr>
                </a:solidFill>
                <a:latin typeface="+mn-lt"/>
                <a:cs typeface="Arial" pitchFamily="34" charset="0"/>
              </a:rPr>
              <a:t>výzva  </a:t>
            </a:r>
            <a:r>
              <a:rPr lang="cs-CZ" altLang="cs-CZ" dirty="0" smtClean="0">
                <a:solidFill>
                  <a:schemeClr val="bg1">
                    <a:lumMod val="75000"/>
                  </a:schemeClr>
                </a:solidFill>
                <a:latin typeface="+mn-lt"/>
                <a:cs typeface="Arial" pitchFamily="34" charset="0"/>
              </a:rPr>
              <a:t>Dokumenty územního rozvoje </a:t>
            </a:r>
            <a:r>
              <a:rPr lang="cs-CZ" altLang="cs-CZ" dirty="0" smtClean="0">
                <a:solidFill>
                  <a:schemeClr val="bg1">
                    <a:lumMod val="75000"/>
                  </a:schemeClr>
                </a:solidFill>
                <a:latin typeface="+mn-lt"/>
                <a:cs typeface="Arial" pitchFamily="34" charset="0"/>
              </a:rPr>
              <a:t>III.</a:t>
            </a:r>
            <a:endParaRPr lang="cs-CZ" altLang="cs-CZ" dirty="0" smtClean="0">
              <a:solidFill>
                <a:schemeClr val="bg1">
                  <a:lumMod val="75000"/>
                </a:schemeClr>
              </a:solidFill>
              <a:latin typeface="+mn-lt"/>
              <a:cs typeface="Arial" pitchFamily="34" charset="0"/>
            </a:endParaRPr>
          </a:p>
        </p:txBody>
      </p:sp>
      <p:sp>
        <p:nvSpPr>
          <p:cNvPr id="2" name="Obdélník 1"/>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4" name="Přímá spojnice 3"/>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87057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323528" y="1308279"/>
            <a:ext cx="8247063" cy="5239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0">
              <a:lnSpc>
                <a:spcPct val="50000"/>
              </a:lnSpc>
              <a:buNone/>
            </a:pPr>
            <a:endParaRPr lang="cs-CZ" sz="2000" u="sng" dirty="0" smtClean="0">
              <a:latin typeface="+mn-lt"/>
            </a:endParaRPr>
          </a:p>
          <a:p>
            <a:pPr lvl="0">
              <a:lnSpc>
                <a:spcPct val="50000"/>
              </a:lnSpc>
              <a:buNone/>
            </a:pPr>
            <a:r>
              <a:rPr lang="cs-CZ" sz="2000" u="sng" dirty="0" smtClean="0">
                <a:latin typeface="+mn-lt"/>
              </a:rPr>
              <a:t>Způsobilé výdaje:</a:t>
            </a:r>
            <a:endParaRPr lang="cs-CZ" sz="2000" u="sng" dirty="0">
              <a:latin typeface="+mn-lt"/>
            </a:endParaRPr>
          </a:p>
          <a:p>
            <a:pPr marL="342900" indent="-342900"/>
            <a:r>
              <a:rPr lang="cs-CZ" sz="2000" dirty="0" smtClean="0">
                <a:latin typeface="+mn-lt"/>
              </a:rPr>
              <a:t>výdaje </a:t>
            </a:r>
            <a:r>
              <a:rPr lang="cs-CZ" sz="2000" dirty="0">
                <a:latin typeface="+mn-lt"/>
              </a:rPr>
              <a:t>na nákup služeb, pořízení nehmotného </a:t>
            </a:r>
            <a:r>
              <a:rPr lang="cs-CZ" sz="2000" dirty="0" smtClean="0">
                <a:latin typeface="+mn-lt"/>
              </a:rPr>
              <a:t>majetku</a:t>
            </a:r>
          </a:p>
          <a:p>
            <a:pPr>
              <a:buNone/>
            </a:pPr>
            <a:r>
              <a:rPr lang="cs-CZ" sz="2000" dirty="0" smtClean="0"/>
              <a:t>- zpracování </a:t>
            </a:r>
            <a:r>
              <a:rPr lang="cs-CZ" sz="2000" dirty="0"/>
              <a:t>regulačních plánů – týká se regulačních plánů, pořizovaných z vlastního podnětu obce, které nenahrazují územní </a:t>
            </a:r>
            <a:r>
              <a:rPr lang="cs-CZ" sz="2000" dirty="0" smtClean="0"/>
              <a:t>rozhodnutí:</a:t>
            </a:r>
            <a:endParaRPr lang="cs-CZ" sz="2000" dirty="0"/>
          </a:p>
          <a:p>
            <a:pPr marL="1085850" lvl="1" indent="-342900">
              <a:buFontTx/>
              <a:buChar char="-"/>
            </a:pPr>
            <a:r>
              <a:rPr lang="cs-CZ" sz="2000" dirty="0" smtClean="0">
                <a:latin typeface="+mn-lt"/>
              </a:rPr>
              <a:t>zpracování </a:t>
            </a:r>
            <a:r>
              <a:rPr lang="cs-CZ" sz="2000" dirty="0">
                <a:latin typeface="+mn-lt"/>
              </a:rPr>
              <a:t>návrhů regulačních plánů pro společné jednání, které provádí </a:t>
            </a:r>
            <a:r>
              <a:rPr lang="cs-CZ" sz="2000" dirty="0" smtClean="0">
                <a:latin typeface="+mn-lt"/>
              </a:rPr>
              <a:t>projektant;</a:t>
            </a:r>
          </a:p>
          <a:p>
            <a:pPr marL="1085850" lvl="1" indent="-342900">
              <a:buFontTx/>
              <a:buChar char="-"/>
            </a:pPr>
            <a:r>
              <a:rPr lang="cs-CZ" sz="2000" dirty="0" smtClean="0">
                <a:latin typeface="+mn-lt"/>
              </a:rPr>
              <a:t>úprava </a:t>
            </a:r>
            <a:r>
              <a:rPr lang="cs-CZ" sz="2000" dirty="0">
                <a:latin typeface="+mn-lt"/>
              </a:rPr>
              <a:t>návrhů regulačních plánů pro veřejné projednání, které provádí projektant</a:t>
            </a:r>
            <a:r>
              <a:rPr lang="cs-CZ" sz="2000" dirty="0" smtClean="0">
                <a:latin typeface="+mn-lt"/>
              </a:rPr>
              <a:t>;</a:t>
            </a:r>
          </a:p>
          <a:p>
            <a:pPr marL="1085850" lvl="1" indent="-342900">
              <a:buFontTx/>
              <a:buChar char="-"/>
            </a:pPr>
            <a:r>
              <a:rPr lang="cs-CZ" sz="2000" dirty="0" smtClean="0">
                <a:latin typeface="+mn-lt"/>
              </a:rPr>
              <a:t>úprava </a:t>
            </a:r>
            <a:r>
              <a:rPr lang="cs-CZ" sz="2000" dirty="0">
                <a:latin typeface="+mn-lt"/>
              </a:rPr>
              <a:t>návrhů regulačních plánů po veřejném projednání, které provádí projektant; digitální zpracování návrhů regulačních plánů ve vektorové formě, (provádí projektant).</a:t>
            </a:r>
          </a:p>
          <a:p>
            <a:pPr marL="342900" indent="-342900"/>
            <a:r>
              <a:rPr lang="cs-CZ" sz="2000" dirty="0" smtClean="0">
                <a:latin typeface="+mn-lt"/>
              </a:rPr>
              <a:t>DPH</a:t>
            </a:r>
            <a:endParaRPr lang="cs-CZ" sz="2000" dirty="0">
              <a:latin typeface="+mn-lt"/>
            </a:endParaRPr>
          </a:p>
          <a:p>
            <a:pPr>
              <a:buNone/>
            </a:pPr>
            <a:r>
              <a:rPr lang="cs-CZ" sz="2000" dirty="0" smtClean="0">
                <a:latin typeface="+mn-lt"/>
              </a:rPr>
              <a:t>- daň </a:t>
            </a:r>
            <a:r>
              <a:rPr lang="cs-CZ" sz="2000" dirty="0">
                <a:latin typeface="+mn-lt"/>
              </a:rPr>
              <a:t>z přidané hodnoty u neplátců </a:t>
            </a:r>
            <a:r>
              <a:rPr lang="cs-CZ" sz="2000" dirty="0" smtClean="0">
                <a:latin typeface="+mn-lt"/>
              </a:rPr>
              <a:t>DPH;</a:t>
            </a:r>
            <a:endParaRPr lang="cs-CZ" sz="2000" dirty="0">
              <a:latin typeface="+mn-lt"/>
            </a:endParaRPr>
          </a:p>
          <a:p>
            <a:pPr>
              <a:buNone/>
            </a:pPr>
            <a:r>
              <a:rPr lang="cs-CZ" sz="2000" dirty="0" smtClean="0">
                <a:latin typeface="+mn-lt"/>
              </a:rPr>
              <a:t>- </a:t>
            </a:r>
            <a:r>
              <a:rPr lang="cs-CZ" sz="2000" dirty="0" smtClean="0">
                <a:latin typeface="+mn-lt"/>
              </a:rPr>
              <a:t>DPH </a:t>
            </a:r>
            <a:r>
              <a:rPr lang="cs-CZ" sz="2000" dirty="0">
                <a:latin typeface="+mn-lt"/>
              </a:rPr>
              <a:t>plátců, pokud nemají aktivitám projektu nárok na odpočet DPH na </a:t>
            </a:r>
            <a:r>
              <a:rPr lang="cs-CZ" sz="2000" dirty="0" smtClean="0">
                <a:latin typeface="+mn-lt"/>
              </a:rPr>
              <a:t>vstupu</a:t>
            </a:r>
            <a:r>
              <a:rPr lang="cs-CZ" sz="2000" dirty="0">
                <a:latin typeface="+mn-lt"/>
              </a:rPr>
              <a:t>.</a:t>
            </a:r>
            <a:endParaRPr lang="cs-CZ" sz="2000" dirty="0">
              <a:latin typeface="+mn-lt"/>
            </a:endParaRPr>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Regulační plány:</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424851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Regulační plány:</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4" name="Obdélník 3"/>
          <p:cNvSpPr/>
          <p:nvPr/>
        </p:nvSpPr>
        <p:spPr>
          <a:xfrm>
            <a:off x="304687" y="1515299"/>
            <a:ext cx="8604172" cy="1323439"/>
          </a:xfrm>
          <a:prstGeom prst="rect">
            <a:avLst/>
          </a:prstGeom>
        </p:spPr>
        <p:txBody>
          <a:bodyPr wrap="square">
            <a:spAutoFit/>
          </a:bodyPr>
          <a:lstStyle/>
          <a:p>
            <a:pPr lvl="0">
              <a:buNone/>
            </a:pPr>
            <a:r>
              <a:rPr lang="cs-CZ" sz="2000" dirty="0"/>
              <a:t>Součástí jednoho projektu může být zpracování více regulačních plánů pro jednu obec s rozšířenou působností. Smlouvy na zhotovení regulačních plánů musí být podepsány pro všechny regulační plány, které jsou součástí projektu (pozn.: jedna smlouva může zahrnovat více regulačních plánů).</a:t>
            </a:r>
            <a:endParaRPr lang="cs-CZ" sz="2000" b="1" dirty="0"/>
          </a:p>
        </p:txBody>
      </p:sp>
    </p:spTree>
    <p:extLst>
      <p:ext uri="{BB962C8B-B14F-4D97-AF65-F5344CB8AC3E}">
        <p14:creationId xmlns:p14="http://schemas.microsoft.com/office/powerpoint/2010/main" val="25638155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06055" y="1462127"/>
            <a:ext cx="8424936" cy="4708981"/>
          </a:xfrm>
          <a:prstGeom prst="rect">
            <a:avLst/>
          </a:prstGeom>
        </p:spPr>
        <p:txBody>
          <a:bodyPr wrap="square">
            <a:spAutoFit/>
          </a:bodyPr>
          <a:lstStyle/>
          <a:p>
            <a:r>
              <a:rPr lang="cs-CZ" sz="2000" u="sng" dirty="0"/>
              <a:t>Nezpůsobilé výdaje:</a:t>
            </a:r>
          </a:p>
          <a:p>
            <a:pPr marL="285750" indent="-285750">
              <a:buFont typeface="Arial" panose="020B0604020202020204" pitchFamily="34" charset="0"/>
              <a:buChar char="•"/>
            </a:pPr>
            <a:r>
              <a:rPr lang="cs-CZ" sz="2000" dirty="0"/>
              <a:t> bez přímého vztahu k projektu, výdaje nesplňující principy hospodárnosti, účelnosti a efektivnosti,</a:t>
            </a:r>
          </a:p>
          <a:p>
            <a:pPr marL="285750" indent="-285750">
              <a:buFont typeface="Arial" panose="020B0604020202020204" pitchFamily="34" charset="0"/>
              <a:buChar char="•"/>
            </a:pPr>
            <a:r>
              <a:rPr lang="cs-CZ" sz="2000" dirty="0"/>
              <a:t>osobní a režijní náklady žadatele/příjemce,</a:t>
            </a:r>
          </a:p>
          <a:p>
            <a:pPr marL="285750" indent="-285750">
              <a:buFont typeface="Arial" panose="020B0604020202020204" pitchFamily="34" charset="0"/>
              <a:buChar char="•"/>
            </a:pPr>
            <a:r>
              <a:rPr lang="cs-CZ" sz="2000" b="1" dirty="0"/>
              <a:t>výdaje na publicitu,</a:t>
            </a:r>
          </a:p>
          <a:p>
            <a:pPr marL="285750" indent="-285750">
              <a:buFont typeface="Arial" panose="020B0604020202020204" pitchFamily="34" charset="0"/>
              <a:buChar char="•"/>
            </a:pPr>
            <a:r>
              <a:rPr lang="cs-CZ" sz="2000" b="1" dirty="0"/>
              <a:t>výdaje na zpracování žádosti o podporu a administraci projektu,</a:t>
            </a:r>
          </a:p>
          <a:p>
            <a:pPr marL="285750" indent="-285750">
              <a:buFont typeface="Arial" panose="020B0604020202020204" pitchFamily="34" charset="0"/>
              <a:buChar char="•"/>
            </a:pPr>
            <a:r>
              <a:rPr lang="cs-CZ" sz="2000" b="1" dirty="0"/>
              <a:t>výdaje na administraci výběrových a zadávacích řízení,</a:t>
            </a:r>
          </a:p>
          <a:p>
            <a:pPr marL="285750" indent="-285750">
              <a:buFont typeface="Arial" panose="020B0604020202020204" pitchFamily="34" charset="0"/>
              <a:buChar char="•"/>
            </a:pPr>
            <a:r>
              <a:rPr lang="cs-CZ" sz="2000" dirty="0"/>
              <a:t>výdaje na pořízení technického a technologického vybavení žadatele, HW, SW,</a:t>
            </a:r>
          </a:p>
          <a:p>
            <a:pPr marL="285750" indent="-285750">
              <a:buFont typeface="Arial" panose="020B0604020202020204" pitchFamily="34" charset="0"/>
              <a:buChar char="•"/>
            </a:pPr>
            <a:r>
              <a:rPr lang="cs-CZ" sz="2000" dirty="0"/>
              <a:t>výdaje na vlastní práci pořizovatele územní studie,</a:t>
            </a:r>
          </a:p>
          <a:p>
            <a:pPr marL="285750" indent="-285750">
              <a:buFont typeface="Arial" panose="020B0604020202020204" pitchFamily="34" charset="0"/>
              <a:buChar char="•"/>
            </a:pPr>
            <a:r>
              <a:rPr lang="cs-CZ" sz="2000" dirty="0"/>
              <a:t>výdaje na nákupy dat, která jsou všem územním samosprávným celkům poskytována bezplatně, např. údaje katastru nemovitostí nebo data základní báze geografických dat České republiky, která poskytují orgány zeměměřictví a katastru,</a:t>
            </a:r>
          </a:p>
          <a:p>
            <a:pPr marL="285750" indent="-285750">
              <a:buFont typeface="Arial" panose="020B0604020202020204" pitchFamily="34" charset="0"/>
              <a:buChar char="•"/>
            </a:pPr>
            <a:r>
              <a:rPr lang="cs-CZ" sz="2000" b="1" dirty="0"/>
              <a:t>výdaje na zpracování zadání </a:t>
            </a:r>
            <a:r>
              <a:rPr lang="cs-CZ" sz="2000" b="1" dirty="0" smtClean="0"/>
              <a:t>regulačního plánu</a:t>
            </a:r>
            <a:r>
              <a:rPr lang="cs-CZ" sz="2000" b="1" dirty="0" smtClean="0"/>
              <a:t>,</a:t>
            </a:r>
            <a:endParaRPr lang="cs-CZ" sz="2000" b="1" dirty="0"/>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Regulační plány:</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774276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06055" y="1462127"/>
            <a:ext cx="8424936" cy="2246769"/>
          </a:xfrm>
          <a:prstGeom prst="rect">
            <a:avLst/>
          </a:prstGeom>
        </p:spPr>
        <p:txBody>
          <a:bodyPr wrap="square">
            <a:spAutoFit/>
          </a:bodyPr>
          <a:lstStyle/>
          <a:p>
            <a:pPr marL="285750" indent="-285750">
              <a:buFont typeface="Arial" panose="020B0604020202020204" pitchFamily="34" charset="0"/>
              <a:buChar char="•"/>
            </a:pPr>
            <a:r>
              <a:rPr lang="cs-CZ" sz="2000" dirty="0" smtClean="0"/>
              <a:t>výdaje </a:t>
            </a:r>
            <a:r>
              <a:rPr lang="cs-CZ" sz="2000" dirty="0"/>
              <a:t>vzniklé nad rámec Rozhodnutí o poskytnutí dotace (dále jen </a:t>
            </a:r>
            <a:r>
              <a:rPr lang="cs-CZ" sz="2000" dirty="0"/>
              <a:t>´</a:t>
            </a:r>
            <a:r>
              <a:rPr lang="cs-CZ" sz="2000" dirty="0" smtClean="0"/>
              <a:t>Rozhodnutí´),</a:t>
            </a:r>
            <a:endParaRPr lang="cs-CZ" sz="2000" dirty="0"/>
          </a:p>
          <a:p>
            <a:pPr marL="285750" indent="-285750">
              <a:buFont typeface="Arial" panose="020B0604020202020204" pitchFamily="34" charset="0"/>
              <a:buChar char="•"/>
            </a:pPr>
            <a:r>
              <a:rPr lang="cs-CZ" sz="2000" dirty="0"/>
              <a:t>DPH, pokud žadatel má nárok na odpočet DPH, jiné daně,</a:t>
            </a:r>
          </a:p>
          <a:p>
            <a:pPr marL="285750" indent="-285750">
              <a:buFont typeface="Arial" panose="020B0604020202020204" pitchFamily="34" charset="0"/>
              <a:buChar char="•"/>
            </a:pPr>
            <a:r>
              <a:rPr lang="cs-CZ" sz="2000" dirty="0"/>
              <a:t>splátky půjček a úvěrů, úroky z úvěrů,</a:t>
            </a:r>
          </a:p>
          <a:p>
            <a:pPr marL="285750" indent="-285750">
              <a:buFont typeface="Arial" panose="020B0604020202020204" pitchFamily="34" charset="0"/>
              <a:buChar char="•"/>
            </a:pPr>
            <a:r>
              <a:rPr lang="cs-CZ" sz="2000" dirty="0"/>
              <a:t>sankce a penále,</a:t>
            </a:r>
          </a:p>
          <a:p>
            <a:pPr marL="285750" indent="-285750">
              <a:buFont typeface="Arial" panose="020B0604020202020204" pitchFamily="34" charset="0"/>
              <a:buChar char="•"/>
            </a:pPr>
            <a:r>
              <a:rPr lang="cs-CZ" sz="2000" dirty="0"/>
              <a:t>výdaje na záruky, pojištění, bankovní poplatky, kursové ztráty, celní a správní poplatky.</a:t>
            </a:r>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Regulační plány:</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528997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323528" y="1515299"/>
            <a:ext cx="8496944" cy="5529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0">
              <a:lnSpc>
                <a:spcPct val="100000"/>
              </a:lnSpc>
              <a:buNone/>
            </a:pPr>
            <a:r>
              <a:rPr lang="cs-CZ" sz="2000" u="sng" dirty="0" smtClean="0">
                <a:latin typeface="+mn-lt"/>
              </a:rPr>
              <a:t>Podporované aktivity:</a:t>
            </a:r>
          </a:p>
          <a:p>
            <a:pPr lvl="0">
              <a:lnSpc>
                <a:spcPct val="100000"/>
              </a:lnSpc>
              <a:buNone/>
            </a:pPr>
            <a:r>
              <a:rPr lang="cs-CZ" sz="2000" dirty="0" smtClean="0">
                <a:latin typeface="+mn-lt"/>
              </a:rPr>
              <a:t>a) Územní studie z</a:t>
            </a:r>
            <a:r>
              <a:rPr lang="cs-CZ" sz="2000" dirty="0" smtClean="0">
                <a:latin typeface="+mn-lt"/>
              </a:rPr>
              <a:t>aměřené na veřejná prostranství</a:t>
            </a:r>
          </a:p>
          <a:p>
            <a:pPr lvl="0">
              <a:lnSpc>
                <a:spcPct val="100000"/>
              </a:lnSpc>
              <a:spcBef>
                <a:spcPts val="0"/>
              </a:spcBef>
              <a:buNone/>
            </a:pPr>
            <a:r>
              <a:rPr lang="cs-CZ" sz="2000" dirty="0">
                <a:solidFill>
                  <a:prstClr val="black"/>
                </a:solidFill>
                <a:latin typeface="+mn-lt"/>
              </a:rPr>
              <a:t>Územní studie řešící veřejnou technickou infrastrukturu a veřejnou dopravní infrastrukturu mohou být realizovány dle potřeb v celém správním obvodu obce s rozšířenou působností anebo v jeho částech, které leží na území MAS vymezeném ve schválené strategii CLLD</a:t>
            </a:r>
            <a:r>
              <a:rPr lang="cs-CZ" sz="2000" dirty="0" smtClean="0">
                <a:solidFill>
                  <a:prstClr val="black"/>
                </a:solidFill>
                <a:latin typeface="+mn-lt"/>
              </a:rPr>
              <a:t>. </a:t>
            </a:r>
          </a:p>
          <a:p>
            <a:pPr lvl="0">
              <a:lnSpc>
                <a:spcPct val="100000"/>
              </a:lnSpc>
              <a:spcBef>
                <a:spcPts val="0"/>
              </a:spcBef>
              <a:buNone/>
            </a:pPr>
            <a:r>
              <a:rPr lang="cs-CZ" sz="2000" dirty="0" smtClean="0">
                <a:solidFill>
                  <a:prstClr val="black"/>
                </a:solidFill>
                <a:latin typeface="+mn-lt"/>
              </a:rPr>
              <a:t>Územní </a:t>
            </a:r>
            <a:r>
              <a:rPr lang="cs-CZ" sz="2000" dirty="0">
                <a:solidFill>
                  <a:prstClr val="black"/>
                </a:solidFill>
                <a:latin typeface="+mn-lt"/>
              </a:rPr>
              <a:t>studie řešící veřejná prostranství mohou být realizovány ve všech obcích správního obvodu obce s rozšířenou působností, které leží na území MAS vymezeném ve schválené strategii CLLD</a:t>
            </a:r>
            <a:r>
              <a:rPr lang="cs-CZ" sz="2000" dirty="0" smtClean="0">
                <a:solidFill>
                  <a:prstClr val="black"/>
                </a:solidFill>
                <a:latin typeface="+mn-lt"/>
              </a:rPr>
              <a:t>.</a:t>
            </a:r>
          </a:p>
          <a:p>
            <a:pPr lvl="0">
              <a:lnSpc>
                <a:spcPct val="100000"/>
              </a:lnSpc>
              <a:buNone/>
            </a:pPr>
            <a:r>
              <a:rPr lang="cs-CZ" sz="2000" dirty="0" smtClean="0">
                <a:latin typeface="+mn-lt"/>
              </a:rPr>
              <a:t>b) Územní studie zaměřené </a:t>
            </a:r>
            <a:r>
              <a:rPr lang="cs-CZ" sz="2000" dirty="0">
                <a:latin typeface="+mn-lt"/>
              </a:rPr>
              <a:t>na řešení </a:t>
            </a:r>
            <a:r>
              <a:rPr lang="cs-CZ" sz="2000" dirty="0" smtClean="0">
                <a:latin typeface="+mn-lt"/>
              </a:rPr>
              <a:t>krajiny</a:t>
            </a:r>
            <a:r>
              <a:rPr lang="cs-CZ" sz="2000" dirty="0">
                <a:latin typeface="+mn-lt"/>
              </a:rPr>
              <a:t> </a:t>
            </a:r>
            <a:r>
              <a:rPr lang="cs-CZ" sz="2000" dirty="0" smtClean="0">
                <a:latin typeface="+mn-lt"/>
              </a:rPr>
              <a:t>správního obvodu ORP</a:t>
            </a:r>
            <a:endParaRPr lang="cs-CZ" sz="2000" dirty="0" smtClean="0">
              <a:latin typeface="+mn-lt"/>
            </a:endParaRPr>
          </a:p>
          <a:p>
            <a:pPr>
              <a:lnSpc>
                <a:spcPct val="100000"/>
              </a:lnSpc>
              <a:buNone/>
            </a:pPr>
            <a:r>
              <a:rPr lang="cs-CZ" sz="2000" dirty="0" smtClean="0">
                <a:latin typeface="+mn-lt"/>
              </a:rPr>
              <a:t>Územní </a:t>
            </a:r>
            <a:r>
              <a:rPr lang="cs-CZ" sz="2000" dirty="0">
                <a:latin typeface="+mn-lt"/>
              </a:rPr>
              <a:t>studii krajiny lze realizovat pouze pro území celého správního obvodu obce s rozšířenou </a:t>
            </a:r>
            <a:r>
              <a:rPr lang="cs-CZ" sz="2000" dirty="0" smtClean="0">
                <a:latin typeface="+mn-lt"/>
              </a:rPr>
              <a:t>působností. Součástí </a:t>
            </a:r>
            <a:r>
              <a:rPr lang="cs-CZ" sz="2000" dirty="0">
                <a:latin typeface="+mn-lt"/>
              </a:rPr>
              <a:t>jednoho projektu může být zpracování více územních studií ve správním obvodu obce s rozšířenou působností. Smlouvy na zhotovení územních studií musí být podepsány pro všechny územní studie, </a:t>
            </a:r>
            <a:r>
              <a:rPr lang="cs-CZ" sz="2000" dirty="0"/>
              <a:t>které jsou součástí projektu </a:t>
            </a:r>
            <a:r>
              <a:rPr lang="cs-CZ" sz="2000" dirty="0" smtClean="0"/>
              <a:t>(jedna </a:t>
            </a:r>
            <a:r>
              <a:rPr lang="cs-CZ" sz="2000" dirty="0"/>
              <a:t>smlouva může zahrnovat více </a:t>
            </a:r>
            <a:r>
              <a:rPr lang="cs-CZ" sz="2000" dirty="0" err="1" smtClean="0"/>
              <a:t>úz</a:t>
            </a:r>
            <a:r>
              <a:rPr lang="cs-CZ" sz="2000" dirty="0" smtClean="0"/>
              <a:t>. </a:t>
            </a:r>
            <a:r>
              <a:rPr lang="cs-CZ" sz="2000" dirty="0"/>
              <a:t>studií).</a:t>
            </a:r>
          </a:p>
          <a:p>
            <a:pPr lvl="0">
              <a:lnSpc>
                <a:spcPct val="100000"/>
              </a:lnSpc>
              <a:buNone/>
            </a:pPr>
            <a:endParaRPr lang="cs-CZ" sz="2000" dirty="0" smtClean="0">
              <a:latin typeface="+mn-lt"/>
            </a:endParaRPr>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Územní studie:</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238657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323528" y="1515299"/>
            <a:ext cx="8496944" cy="4616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0">
              <a:lnSpc>
                <a:spcPct val="100000"/>
              </a:lnSpc>
              <a:buNone/>
            </a:pPr>
            <a:r>
              <a:rPr lang="cs-CZ" sz="2000" dirty="0" smtClean="0">
                <a:latin typeface="+mn-lt"/>
              </a:rPr>
              <a:t>Řešené </a:t>
            </a:r>
            <a:r>
              <a:rPr lang="cs-CZ" sz="2000" dirty="0">
                <a:latin typeface="+mn-lt"/>
              </a:rPr>
              <a:t>území územní studie krajiny bude vždy vymezeno pouze v rozsahu celého správního obvodu obce s rozšířenou působností, v souladu s metodickým pokynem Zadání územní studie krajiny. Celý správní obvod ORP musí ležet na území MAS vymezeném ve schválené strategii CLLD</a:t>
            </a:r>
            <a:r>
              <a:rPr lang="cs-CZ" sz="2000" dirty="0" smtClean="0">
                <a:latin typeface="+mn-lt"/>
              </a:rPr>
              <a:t>.</a:t>
            </a:r>
          </a:p>
          <a:p>
            <a:pPr lvl="0">
              <a:lnSpc>
                <a:spcPct val="100000"/>
              </a:lnSpc>
              <a:buNone/>
            </a:pPr>
            <a:endParaRPr lang="cs-CZ" sz="2000" dirty="0" smtClean="0">
              <a:latin typeface="+mn-lt"/>
            </a:endParaRPr>
          </a:p>
          <a:p>
            <a:pPr lvl="0">
              <a:lnSpc>
                <a:spcPct val="50000"/>
              </a:lnSpc>
              <a:buNone/>
            </a:pPr>
            <a:r>
              <a:rPr lang="cs-CZ" sz="2000" u="sng" dirty="0"/>
              <a:t>Způsobilé výdaje:</a:t>
            </a:r>
          </a:p>
          <a:p>
            <a:pPr marL="342900" indent="-342900"/>
            <a:r>
              <a:rPr lang="cs-CZ" sz="2000" dirty="0"/>
              <a:t>výdaje na nákup služeb, pořízení nehmotného majetku </a:t>
            </a:r>
          </a:p>
          <a:p>
            <a:pPr marL="285750" indent="-285750">
              <a:lnSpc>
                <a:spcPct val="100000"/>
              </a:lnSpc>
              <a:buFontTx/>
              <a:buChar char="-"/>
            </a:pPr>
            <a:r>
              <a:rPr lang="cs-CZ" sz="2000" dirty="0"/>
              <a:t>výdaje na nezbytné doplňující průzkumy a rozbory související se zpracováním územní studie</a:t>
            </a:r>
          </a:p>
          <a:p>
            <a:pPr marL="285750" indent="-285750">
              <a:lnSpc>
                <a:spcPct val="100000"/>
              </a:lnSpc>
              <a:buFontTx/>
              <a:buChar char="-"/>
            </a:pPr>
            <a:r>
              <a:rPr lang="cs-CZ" sz="2000" dirty="0"/>
              <a:t>zpracování územní studie a úprava územní studie pro schválení možnosti jejího využití pořizovatelem.</a:t>
            </a:r>
          </a:p>
          <a:p>
            <a:pPr marL="342900" indent="-342900"/>
            <a:r>
              <a:rPr lang="cs-CZ" sz="2000" dirty="0"/>
              <a:t>DPH – daň z přidané hodnoty u neplátců DPH, DPH plátců, pokud nemají aktivitám projektu nárok na  odpočet DPH na vstupu</a:t>
            </a:r>
            <a:r>
              <a:rPr lang="cs-CZ" sz="2000" dirty="0" smtClean="0"/>
              <a:t>.</a:t>
            </a:r>
            <a:endParaRPr lang="cs-CZ" sz="2000" dirty="0"/>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Územní studie:</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017336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06055" y="1484784"/>
            <a:ext cx="8602804" cy="5016758"/>
          </a:xfrm>
          <a:prstGeom prst="rect">
            <a:avLst/>
          </a:prstGeom>
        </p:spPr>
        <p:txBody>
          <a:bodyPr wrap="square">
            <a:spAutoFit/>
          </a:bodyPr>
          <a:lstStyle/>
          <a:p>
            <a:r>
              <a:rPr lang="cs-CZ" sz="2000" u="sng" dirty="0" smtClean="0"/>
              <a:t>Nezpůsobilé výdaje:</a:t>
            </a:r>
          </a:p>
          <a:p>
            <a:pPr marL="285750" indent="-285750">
              <a:buFont typeface="Arial" panose="020B0604020202020204" pitchFamily="34" charset="0"/>
              <a:buChar char="•"/>
            </a:pPr>
            <a:r>
              <a:rPr lang="cs-CZ" sz="2000" dirty="0" smtClean="0"/>
              <a:t> </a:t>
            </a:r>
            <a:r>
              <a:rPr lang="cs-CZ" sz="2000" dirty="0"/>
              <a:t>bez přímého vztahu k </a:t>
            </a:r>
            <a:r>
              <a:rPr lang="cs-CZ" sz="2000" dirty="0" smtClean="0"/>
              <a:t>projektu, výdaje </a:t>
            </a:r>
            <a:r>
              <a:rPr lang="cs-CZ" sz="2000" dirty="0"/>
              <a:t>nesplňující principy hospodárnosti, účelnosti a efektivnosti,</a:t>
            </a:r>
          </a:p>
          <a:p>
            <a:pPr marL="285750" indent="-285750">
              <a:buFont typeface="Arial" panose="020B0604020202020204" pitchFamily="34" charset="0"/>
              <a:buChar char="•"/>
            </a:pPr>
            <a:r>
              <a:rPr lang="cs-CZ" sz="2000" dirty="0" smtClean="0"/>
              <a:t>osobní </a:t>
            </a:r>
            <a:r>
              <a:rPr lang="cs-CZ" sz="2000" dirty="0"/>
              <a:t>a režijní náklady žadatele/příjemce,</a:t>
            </a:r>
          </a:p>
          <a:p>
            <a:pPr marL="285750" indent="-285750">
              <a:buFont typeface="Arial" panose="020B0604020202020204" pitchFamily="34" charset="0"/>
              <a:buChar char="•"/>
            </a:pPr>
            <a:r>
              <a:rPr lang="cs-CZ" sz="2000" b="1" dirty="0" smtClean="0"/>
              <a:t>výdaje </a:t>
            </a:r>
            <a:r>
              <a:rPr lang="cs-CZ" sz="2000" b="1" dirty="0"/>
              <a:t>na publicitu,</a:t>
            </a:r>
          </a:p>
          <a:p>
            <a:pPr marL="285750" indent="-285750">
              <a:buFont typeface="Arial" panose="020B0604020202020204" pitchFamily="34" charset="0"/>
              <a:buChar char="•"/>
            </a:pPr>
            <a:r>
              <a:rPr lang="cs-CZ" sz="2000" b="1" dirty="0" smtClean="0"/>
              <a:t>výdaje </a:t>
            </a:r>
            <a:r>
              <a:rPr lang="cs-CZ" sz="2000" b="1" dirty="0"/>
              <a:t>na zpracování žádosti o podporu a administraci projektu,</a:t>
            </a:r>
          </a:p>
          <a:p>
            <a:pPr marL="285750" indent="-285750">
              <a:buFont typeface="Arial" panose="020B0604020202020204" pitchFamily="34" charset="0"/>
              <a:buChar char="•"/>
            </a:pPr>
            <a:r>
              <a:rPr lang="cs-CZ" sz="2000" b="1" dirty="0" smtClean="0"/>
              <a:t>výdaje </a:t>
            </a:r>
            <a:r>
              <a:rPr lang="cs-CZ" sz="2000" b="1" dirty="0"/>
              <a:t>na administraci výběrových a zadávacích řízení,</a:t>
            </a:r>
          </a:p>
          <a:p>
            <a:pPr marL="285750" indent="-285750">
              <a:buFont typeface="Arial" panose="020B0604020202020204" pitchFamily="34" charset="0"/>
              <a:buChar char="•"/>
            </a:pPr>
            <a:r>
              <a:rPr lang="cs-CZ" sz="2000" dirty="0" smtClean="0"/>
              <a:t>výdaje </a:t>
            </a:r>
            <a:r>
              <a:rPr lang="cs-CZ" sz="2000" dirty="0"/>
              <a:t>na pořízení technického a technologického vybavení žadatele, HW, SW,</a:t>
            </a:r>
          </a:p>
          <a:p>
            <a:pPr marL="285750" indent="-285750">
              <a:buFont typeface="Arial" panose="020B0604020202020204" pitchFamily="34" charset="0"/>
              <a:buChar char="•"/>
            </a:pPr>
            <a:r>
              <a:rPr lang="cs-CZ" sz="2000" dirty="0" smtClean="0"/>
              <a:t>výdaje </a:t>
            </a:r>
            <a:r>
              <a:rPr lang="cs-CZ" sz="2000" dirty="0"/>
              <a:t>na vlastní práci pořizovatele územní studie,</a:t>
            </a:r>
          </a:p>
          <a:p>
            <a:pPr marL="285750" indent="-285750">
              <a:buFont typeface="Arial" panose="020B0604020202020204" pitchFamily="34" charset="0"/>
              <a:buChar char="•"/>
            </a:pPr>
            <a:r>
              <a:rPr lang="cs-CZ" sz="2000" dirty="0" smtClean="0"/>
              <a:t>výdaje </a:t>
            </a:r>
            <a:r>
              <a:rPr lang="cs-CZ" sz="2000" dirty="0"/>
              <a:t>na nákupy dat, která jsou všem územním samosprávným celkům poskytována bezplatně, např. údaje katastru nemovitostí </a:t>
            </a:r>
            <a:r>
              <a:rPr lang="cs-CZ" sz="2000" dirty="0" smtClean="0"/>
              <a:t>nebo </a:t>
            </a:r>
            <a:r>
              <a:rPr lang="cs-CZ" sz="2000" dirty="0"/>
              <a:t>data základní báze geografických dat České </a:t>
            </a:r>
            <a:r>
              <a:rPr lang="cs-CZ" sz="2000" dirty="0" smtClean="0"/>
              <a:t>republiky, která </a:t>
            </a:r>
            <a:r>
              <a:rPr lang="cs-CZ" sz="2000" dirty="0"/>
              <a:t>poskytují orgány zeměměřictví a katastru,</a:t>
            </a:r>
          </a:p>
          <a:p>
            <a:pPr marL="285750" indent="-285750">
              <a:buFont typeface="Arial" panose="020B0604020202020204" pitchFamily="34" charset="0"/>
              <a:buChar char="•"/>
            </a:pPr>
            <a:r>
              <a:rPr lang="cs-CZ" sz="2000" b="1" dirty="0" smtClean="0"/>
              <a:t>výdaje </a:t>
            </a:r>
            <a:r>
              <a:rPr lang="cs-CZ" sz="2000" b="1" dirty="0"/>
              <a:t>na zpracování zadání územní studie,</a:t>
            </a:r>
          </a:p>
          <a:p>
            <a:pPr marL="285750" indent="-285750">
              <a:buFont typeface="Arial" panose="020B0604020202020204" pitchFamily="34" charset="0"/>
              <a:buChar char="•"/>
            </a:pPr>
            <a:r>
              <a:rPr lang="cs-CZ" sz="2000" dirty="0" smtClean="0"/>
              <a:t>výdaje </a:t>
            </a:r>
            <a:r>
              <a:rPr lang="cs-CZ" sz="2000" dirty="0"/>
              <a:t>vzniklé nad rámec Rozhodnutí o poskytnutí dotace (dále jen „Rozhodnutí</a:t>
            </a:r>
            <a:r>
              <a:rPr lang="cs-CZ" sz="2000" dirty="0" smtClean="0"/>
              <a:t>“),</a:t>
            </a:r>
            <a:endParaRPr lang="cs-CZ" sz="2000" dirty="0"/>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Územní studie:</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635897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06055" y="1484784"/>
            <a:ext cx="8602804" cy="1938992"/>
          </a:xfrm>
          <a:prstGeom prst="rect">
            <a:avLst/>
          </a:prstGeom>
        </p:spPr>
        <p:txBody>
          <a:bodyPr wrap="square">
            <a:spAutoFit/>
          </a:bodyPr>
          <a:lstStyle/>
          <a:p>
            <a:pPr marL="285750" indent="-285750">
              <a:buFont typeface="Arial" panose="020B0604020202020204" pitchFamily="34" charset="0"/>
              <a:buChar char="•"/>
            </a:pPr>
            <a:r>
              <a:rPr lang="cs-CZ" sz="2000" dirty="0" smtClean="0"/>
              <a:t>DPH</a:t>
            </a:r>
            <a:r>
              <a:rPr lang="cs-CZ" sz="2000" dirty="0"/>
              <a:t>, pokud žadatel má nárok na odpočet </a:t>
            </a:r>
            <a:r>
              <a:rPr lang="cs-CZ" sz="2000" dirty="0" smtClean="0"/>
              <a:t>DPH, </a:t>
            </a:r>
            <a:r>
              <a:rPr lang="cs-CZ" sz="2000" dirty="0"/>
              <a:t>jiné daně,</a:t>
            </a:r>
          </a:p>
          <a:p>
            <a:pPr marL="285750" indent="-285750">
              <a:buFont typeface="Arial" panose="020B0604020202020204" pitchFamily="34" charset="0"/>
              <a:buChar char="•"/>
            </a:pPr>
            <a:r>
              <a:rPr lang="cs-CZ" sz="2000" dirty="0" smtClean="0"/>
              <a:t>splátky </a:t>
            </a:r>
            <a:r>
              <a:rPr lang="cs-CZ" sz="2000" dirty="0"/>
              <a:t>půjček a </a:t>
            </a:r>
            <a:r>
              <a:rPr lang="cs-CZ" sz="2000" dirty="0" smtClean="0"/>
              <a:t>úvěrů, úroky </a:t>
            </a:r>
            <a:r>
              <a:rPr lang="cs-CZ" sz="2000" dirty="0"/>
              <a:t>z úvěrů,</a:t>
            </a:r>
          </a:p>
          <a:p>
            <a:pPr marL="285750" indent="-285750">
              <a:buFont typeface="Arial" panose="020B0604020202020204" pitchFamily="34" charset="0"/>
              <a:buChar char="•"/>
            </a:pPr>
            <a:r>
              <a:rPr lang="cs-CZ" sz="2000" dirty="0" smtClean="0"/>
              <a:t>sankce </a:t>
            </a:r>
            <a:r>
              <a:rPr lang="cs-CZ" sz="2000" dirty="0"/>
              <a:t>a penále,</a:t>
            </a:r>
          </a:p>
          <a:p>
            <a:pPr marL="285750" indent="-285750">
              <a:buFont typeface="Arial" panose="020B0604020202020204" pitchFamily="34" charset="0"/>
              <a:buChar char="•"/>
            </a:pPr>
            <a:r>
              <a:rPr lang="cs-CZ" sz="2000" dirty="0" smtClean="0"/>
              <a:t>výdaje </a:t>
            </a:r>
            <a:r>
              <a:rPr lang="cs-CZ" sz="2000" dirty="0"/>
              <a:t>na záruky, pojištění, bankovní poplatky, kursové ztráty, celní a správní poplatky</a:t>
            </a:r>
            <a:r>
              <a:rPr lang="cs-CZ" sz="2000" dirty="0" smtClean="0"/>
              <a:t>.</a:t>
            </a:r>
          </a:p>
          <a:p>
            <a:endParaRPr lang="cs-CZ" sz="2000" dirty="0"/>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Územní studie:</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724275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13" name="Obdélník 1"/>
          <p:cNvSpPr>
            <a:spLocks noChangeArrowheads="1"/>
          </p:cNvSpPr>
          <p:nvPr/>
        </p:nvSpPr>
        <p:spPr bwMode="auto">
          <a:xfrm>
            <a:off x="325001" y="1515299"/>
            <a:ext cx="8247063" cy="4555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80000"/>
              </a:lnSpc>
              <a:spcBef>
                <a:spcPct val="0"/>
              </a:spcBef>
              <a:spcAft>
                <a:spcPct val="0"/>
              </a:spcAft>
              <a:buNone/>
              <a:tabLst>
                <a:tab pos="1616075" algn="l"/>
              </a:tabLst>
            </a:pPr>
            <a:r>
              <a:rPr lang="cs-CZ" altLang="cs-CZ" sz="2000" u="sng" dirty="0" smtClean="0">
                <a:latin typeface="+mn-lt"/>
                <a:cs typeface="Arial" pitchFamily="34" charset="0"/>
              </a:rPr>
              <a:t>Přílohy:</a:t>
            </a:r>
            <a:endParaRPr lang="cs-CZ" altLang="cs-CZ" sz="2000" u="sng" dirty="0" smtClean="0">
              <a:latin typeface="+mn-lt"/>
              <a:cs typeface="Arial" pitchFamily="34" charset="0"/>
            </a:endParaRPr>
          </a:p>
          <a:p>
            <a:pPr marL="342900" indent="-342900" fontAlgn="base">
              <a:lnSpc>
                <a:spcPct val="80000"/>
              </a:lnSpc>
              <a:spcBef>
                <a:spcPct val="0"/>
              </a:spcBef>
              <a:spcAft>
                <a:spcPct val="0"/>
              </a:spcAft>
              <a:tabLst>
                <a:tab pos="1616075" algn="l"/>
              </a:tabLst>
            </a:pPr>
            <a:r>
              <a:rPr lang="cs-CZ" altLang="cs-CZ" sz="2000" dirty="0" smtClean="0">
                <a:latin typeface="+mn-lt"/>
                <a:cs typeface="Arial" pitchFamily="34" charset="0"/>
              </a:rPr>
              <a:t>Plná moc</a:t>
            </a:r>
            <a:endParaRPr lang="cs-CZ" altLang="cs-CZ" sz="2000" dirty="0" smtClean="0">
              <a:latin typeface="+mn-lt"/>
              <a:cs typeface="Arial" pitchFamily="34" charset="0"/>
            </a:endParaRPr>
          </a:p>
          <a:p>
            <a:pPr marL="342900" indent="-342900" fontAlgn="base">
              <a:lnSpc>
                <a:spcPct val="80000"/>
              </a:lnSpc>
              <a:spcBef>
                <a:spcPct val="0"/>
              </a:spcBef>
              <a:spcAft>
                <a:spcPct val="0"/>
              </a:spcAft>
              <a:tabLst>
                <a:tab pos="1616075" algn="l"/>
              </a:tabLst>
            </a:pPr>
            <a:r>
              <a:rPr lang="cs-CZ" altLang="cs-CZ" sz="2000" dirty="0" smtClean="0">
                <a:latin typeface="+mn-lt"/>
                <a:cs typeface="Arial" pitchFamily="34" charset="0"/>
              </a:rPr>
              <a:t>Smlouvy s dodavateli</a:t>
            </a:r>
          </a:p>
          <a:p>
            <a:pPr marL="342900" indent="-342900" fontAlgn="base">
              <a:lnSpc>
                <a:spcPct val="80000"/>
              </a:lnSpc>
              <a:spcBef>
                <a:spcPct val="0"/>
              </a:spcBef>
              <a:spcAft>
                <a:spcPct val="0"/>
              </a:spcAft>
              <a:tabLst>
                <a:tab pos="1616075" algn="l"/>
              </a:tabLst>
            </a:pPr>
            <a:r>
              <a:rPr lang="cs-CZ" altLang="cs-CZ" sz="2000" dirty="0" smtClean="0">
                <a:latin typeface="+mn-lt"/>
                <a:cs typeface="Arial" pitchFamily="34" charset="0"/>
              </a:rPr>
              <a:t>Podklady pro hodnocení žádosti o podporu</a:t>
            </a:r>
          </a:p>
          <a:p>
            <a:pPr marL="342900" indent="-342900" fontAlgn="base">
              <a:lnSpc>
                <a:spcPct val="80000"/>
              </a:lnSpc>
              <a:spcBef>
                <a:spcPct val="0"/>
              </a:spcBef>
              <a:spcAft>
                <a:spcPct val="0"/>
              </a:spcAft>
              <a:tabLst>
                <a:tab pos="1616075" algn="l"/>
              </a:tabLst>
            </a:pPr>
            <a:endParaRPr lang="cs-CZ" altLang="cs-CZ" sz="2000" dirty="0" smtClean="0">
              <a:latin typeface="+mn-lt"/>
              <a:cs typeface="Arial" pitchFamily="34" charset="0"/>
            </a:endParaRPr>
          </a:p>
          <a:p>
            <a:pPr fontAlgn="base">
              <a:lnSpc>
                <a:spcPct val="80000"/>
              </a:lnSpc>
              <a:spcBef>
                <a:spcPct val="0"/>
              </a:spcBef>
              <a:spcAft>
                <a:spcPct val="0"/>
              </a:spcAft>
              <a:buNone/>
              <a:tabLst>
                <a:tab pos="1616075" algn="l"/>
              </a:tabLst>
            </a:pPr>
            <a:r>
              <a:rPr lang="cs-CZ" altLang="cs-CZ" sz="2000" b="1" dirty="0" smtClean="0">
                <a:cs typeface="Arial" pitchFamily="34" charset="0"/>
              </a:rPr>
              <a:t>Aktivita Územní plány:</a:t>
            </a:r>
          </a:p>
          <a:p>
            <a:pPr fontAlgn="base">
              <a:lnSpc>
                <a:spcPct val="80000"/>
              </a:lnSpc>
              <a:spcBef>
                <a:spcPct val="0"/>
              </a:spcBef>
              <a:spcAft>
                <a:spcPct val="0"/>
              </a:spcAft>
              <a:buNone/>
              <a:tabLst>
                <a:tab pos="1616075" algn="l"/>
              </a:tabLst>
            </a:pPr>
            <a:r>
              <a:rPr lang="pl-PL" sz="2000" dirty="0" smtClean="0"/>
              <a:t>- pro </a:t>
            </a:r>
            <a:r>
              <a:rPr lang="pl-PL" sz="2000" dirty="0"/>
              <a:t>projekty na zpracování územního </a:t>
            </a:r>
            <a:r>
              <a:rPr lang="pl-PL" sz="2000" dirty="0" smtClean="0"/>
              <a:t>plánu</a:t>
            </a:r>
          </a:p>
          <a:p>
            <a:pPr marL="342900" indent="-342900" fontAlgn="ctr">
              <a:lnSpc>
                <a:spcPct val="80000"/>
              </a:lnSpc>
            </a:pPr>
            <a:r>
              <a:rPr lang="cs-CZ" sz="2000" dirty="0"/>
              <a:t>Výpis z usnesení zastupitelstva o schválení zadání ÚP</a:t>
            </a:r>
          </a:p>
          <a:p>
            <a:pPr marL="342900" indent="-342900" fontAlgn="ctr">
              <a:lnSpc>
                <a:spcPct val="80000"/>
              </a:lnSpc>
            </a:pPr>
            <a:r>
              <a:rPr lang="cs-CZ" sz="2000" dirty="0"/>
              <a:t>Zadání územního </a:t>
            </a:r>
            <a:r>
              <a:rPr lang="cs-CZ" sz="2000" dirty="0" smtClean="0"/>
              <a:t>plánu</a:t>
            </a:r>
          </a:p>
          <a:p>
            <a:pPr fontAlgn="ctr">
              <a:lnSpc>
                <a:spcPct val="80000"/>
              </a:lnSpc>
              <a:buNone/>
            </a:pPr>
            <a:r>
              <a:rPr lang="pl-PL" sz="2000" dirty="0" smtClean="0"/>
              <a:t>- pro </a:t>
            </a:r>
            <a:r>
              <a:rPr lang="pl-PL" sz="2000" dirty="0"/>
              <a:t>projekty na změny územního </a:t>
            </a:r>
            <a:r>
              <a:rPr lang="pl-PL" sz="2000" dirty="0" smtClean="0"/>
              <a:t>plánu</a:t>
            </a:r>
          </a:p>
          <a:p>
            <a:pPr marL="342900" indent="-342900" fontAlgn="ctr">
              <a:lnSpc>
                <a:spcPct val="80000"/>
              </a:lnSpc>
            </a:pPr>
            <a:r>
              <a:rPr lang="cs-CZ" sz="2000" dirty="0"/>
              <a:t>Výpis z usnesení zastupitelstva o schválení zadání změny ÚP nebo o schválení zprávy o uplatňování </a:t>
            </a:r>
            <a:r>
              <a:rPr lang="cs-CZ" sz="2000" dirty="0" smtClean="0"/>
              <a:t>ÚP</a:t>
            </a:r>
          </a:p>
          <a:p>
            <a:pPr marL="342900" indent="-342900" fontAlgn="ctr">
              <a:lnSpc>
                <a:spcPct val="80000"/>
              </a:lnSpc>
            </a:pPr>
            <a:r>
              <a:rPr lang="cs-CZ" sz="2000" dirty="0" smtClean="0"/>
              <a:t>Zadání </a:t>
            </a:r>
            <a:r>
              <a:rPr lang="cs-CZ" sz="2000" dirty="0"/>
              <a:t>změny ÚP nebo schválená zpráva o uplatňování ÚP, která obsahuje pokyny pro zpracování návrhu změny </a:t>
            </a:r>
            <a:r>
              <a:rPr lang="cs-CZ" sz="2000" dirty="0" smtClean="0"/>
              <a:t>ÚP</a:t>
            </a:r>
          </a:p>
          <a:p>
            <a:pPr marL="342900" indent="-342900" fontAlgn="ctr">
              <a:lnSpc>
                <a:spcPct val="80000"/>
              </a:lnSpc>
            </a:pPr>
            <a:endParaRPr lang="cs-CZ" sz="2000" dirty="0" smtClean="0"/>
          </a:p>
        </p:txBody>
      </p:sp>
      <p:sp>
        <p:nvSpPr>
          <p:cNvPr id="6" name="Obdélník 5"/>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Pořizování dokumentů územního rozvoje:</a:t>
            </a:r>
            <a:endParaRPr lang="cs-CZ" altLang="cs-CZ" sz="3200" cap="all" dirty="0" smtClean="0">
              <a:solidFill>
                <a:prstClr val="black"/>
              </a:solidFill>
              <a:latin typeface="+mn-lt"/>
            </a:endParaRPr>
          </a:p>
        </p:txBody>
      </p:sp>
    </p:spTree>
    <p:extLst>
      <p:ext uri="{BB962C8B-B14F-4D97-AF65-F5344CB8AC3E}">
        <p14:creationId xmlns:p14="http://schemas.microsoft.com/office/powerpoint/2010/main" val="95564892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13" name="Obdélník 1"/>
          <p:cNvSpPr>
            <a:spLocks noChangeArrowheads="1"/>
          </p:cNvSpPr>
          <p:nvPr/>
        </p:nvSpPr>
        <p:spPr bwMode="auto">
          <a:xfrm>
            <a:off x="325001" y="1515299"/>
            <a:ext cx="8247063" cy="5057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80000"/>
              </a:lnSpc>
              <a:buNone/>
            </a:pPr>
            <a:r>
              <a:rPr lang="cs-CZ" sz="2000" b="1" dirty="0" smtClean="0"/>
              <a:t>Aktivita </a:t>
            </a:r>
            <a:r>
              <a:rPr lang="cs-CZ" sz="2000" b="1" dirty="0"/>
              <a:t>Regulační </a:t>
            </a:r>
            <a:r>
              <a:rPr lang="cs-CZ" sz="2000" b="1" dirty="0" smtClean="0"/>
              <a:t>plány:</a:t>
            </a:r>
            <a:endParaRPr lang="cs-CZ" sz="2000" b="1" dirty="0"/>
          </a:p>
          <a:p>
            <a:pPr marL="342900" indent="-342900" fontAlgn="ctr">
              <a:lnSpc>
                <a:spcPct val="80000"/>
              </a:lnSpc>
            </a:pPr>
            <a:r>
              <a:rPr lang="cs-CZ" sz="2000" dirty="0"/>
              <a:t>Informace k zadání regulačního </a:t>
            </a:r>
            <a:r>
              <a:rPr lang="cs-CZ" sz="2000" dirty="0" smtClean="0"/>
              <a:t>plánu</a:t>
            </a:r>
          </a:p>
          <a:p>
            <a:pPr fontAlgn="ctr">
              <a:lnSpc>
                <a:spcPct val="80000"/>
              </a:lnSpc>
              <a:spcBef>
                <a:spcPts val="0"/>
              </a:spcBef>
              <a:buNone/>
            </a:pPr>
            <a:endParaRPr lang="cs-CZ" sz="2000" b="1" dirty="0" smtClean="0"/>
          </a:p>
          <a:p>
            <a:pPr fontAlgn="ctr">
              <a:lnSpc>
                <a:spcPct val="80000"/>
              </a:lnSpc>
              <a:buNone/>
            </a:pPr>
            <a:r>
              <a:rPr lang="cs-CZ" sz="2000" b="1" dirty="0" smtClean="0"/>
              <a:t>Aktivita Územní </a:t>
            </a:r>
            <a:r>
              <a:rPr lang="cs-CZ" sz="2000" b="1" dirty="0"/>
              <a:t>studie</a:t>
            </a:r>
          </a:p>
          <a:p>
            <a:pPr marL="342900" indent="-342900" fontAlgn="ctr">
              <a:lnSpc>
                <a:spcPct val="80000"/>
              </a:lnSpc>
            </a:pPr>
            <a:r>
              <a:rPr lang="cs-CZ" sz="2000" dirty="0"/>
              <a:t>Informace k zadání územní studie</a:t>
            </a:r>
          </a:p>
          <a:p>
            <a:pPr marL="342900" indent="-342900" fontAlgn="ctr">
              <a:lnSpc>
                <a:spcPct val="80000"/>
              </a:lnSpc>
            </a:pPr>
            <a:r>
              <a:rPr lang="cs-CZ" sz="2000" dirty="0"/>
              <a:t>Další přílohy MAS </a:t>
            </a:r>
            <a:r>
              <a:rPr lang="cs-CZ" sz="2000" dirty="0" smtClean="0"/>
              <a:t>– nepovinné</a:t>
            </a:r>
          </a:p>
          <a:p>
            <a:pPr fontAlgn="ctr">
              <a:lnSpc>
                <a:spcPct val="80000"/>
              </a:lnSpc>
              <a:spcBef>
                <a:spcPts val="0"/>
              </a:spcBef>
              <a:buNone/>
            </a:pPr>
            <a:endParaRPr lang="cs-CZ" sz="2000" b="1" dirty="0" smtClean="0">
              <a:solidFill>
                <a:srgbClr val="000000"/>
              </a:solidFill>
            </a:endParaRPr>
          </a:p>
          <a:p>
            <a:pPr fontAlgn="ctr">
              <a:lnSpc>
                <a:spcPct val="80000"/>
              </a:lnSpc>
              <a:buNone/>
            </a:pPr>
            <a:r>
              <a:rPr lang="cs-CZ" sz="2000" b="1" dirty="0" smtClean="0">
                <a:solidFill>
                  <a:srgbClr val="000000"/>
                </a:solidFill>
              </a:rPr>
              <a:t>Nepovinné </a:t>
            </a:r>
            <a:r>
              <a:rPr lang="cs-CZ" sz="2000" b="1" dirty="0">
                <a:solidFill>
                  <a:srgbClr val="000000"/>
                </a:solidFill>
              </a:rPr>
              <a:t>přílohy pro Věcné hodnocení:</a:t>
            </a:r>
          </a:p>
          <a:p>
            <a:pPr marL="342900" indent="-342900" fontAlgn="ctr">
              <a:lnSpc>
                <a:spcPct val="80000"/>
              </a:lnSpc>
            </a:pPr>
            <a:r>
              <a:rPr lang="cs-CZ" sz="2000" dirty="0" smtClean="0"/>
              <a:t>Kritérium </a:t>
            </a:r>
            <a:r>
              <a:rPr lang="cs-CZ" sz="2000" dirty="0"/>
              <a:t>3.1. </a:t>
            </a:r>
            <a:r>
              <a:rPr lang="cs-CZ" sz="2000" dirty="0" smtClean="0"/>
              <a:t>– Stanovisko </a:t>
            </a:r>
            <a:r>
              <a:rPr lang="cs-CZ" sz="2000" dirty="0"/>
              <a:t>starosty obce, pro které je dokument pořizován  s popisem řešeného problému (kolizní dopravní systém, nedostatek podkladů pro regulaci  výstavby, neočekávané stavební nebo výrobní aktivity, atp.)</a:t>
            </a:r>
          </a:p>
          <a:p>
            <a:pPr marL="342900" indent="-342900" fontAlgn="ctr">
              <a:lnSpc>
                <a:spcPct val="80000"/>
              </a:lnSpc>
            </a:pPr>
            <a:r>
              <a:rPr lang="cs-CZ" sz="2000" dirty="0"/>
              <a:t>Kritérium 3.2</a:t>
            </a:r>
            <a:r>
              <a:rPr lang="cs-CZ" sz="2000" dirty="0" smtClean="0"/>
              <a:t>. – Dokumentace </a:t>
            </a:r>
            <a:r>
              <a:rPr lang="cs-CZ" sz="2000" dirty="0"/>
              <a:t>komunitního projednávání - pozvánky, prezenční listiny, výstupy, fotodokumentace z veřejného projednávání.     </a:t>
            </a:r>
          </a:p>
          <a:p>
            <a:pPr marL="342900" indent="-342900" fontAlgn="ctr">
              <a:lnSpc>
                <a:spcPct val="80000"/>
              </a:lnSpc>
            </a:pPr>
            <a:r>
              <a:rPr lang="cs-CZ" sz="2000" dirty="0" smtClean="0"/>
              <a:t>Kritérium </a:t>
            </a:r>
            <a:r>
              <a:rPr lang="cs-CZ" sz="2000" dirty="0"/>
              <a:t>4.1. </a:t>
            </a:r>
            <a:r>
              <a:rPr lang="cs-CZ" sz="2000" dirty="0" smtClean="0"/>
              <a:t>– ÚPD </a:t>
            </a:r>
            <a:r>
              <a:rPr lang="cs-CZ" sz="2000" dirty="0"/>
              <a:t>- výtah, snímek týkající se příslušného území z nadřazeného nebo jiného platného dokumentu (ÚP, ÚSES</a:t>
            </a:r>
            <a:r>
              <a:rPr lang="cs-CZ" sz="2000" dirty="0" smtClean="0"/>
              <a:t>,..)</a:t>
            </a:r>
            <a:endParaRPr lang="cs-CZ" altLang="cs-CZ" sz="2000" dirty="0">
              <a:cs typeface="Arial" pitchFamily="34" charset="0"/>
            </a:endParaRPr>
          </a:p>
        </p:txBody>
      </p:sp>
      <p:sp>
        <p:nvSpPr>
          <p:cNvPr id="6" name="Obdélník 5"/>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Pořizování dokumentů územního rozvoje:</a:t>
            </a:r>
            <a:endParaRPr lang="cs-CZ" altLang="cs-CZ" sz="3200" cap="all" dirty="0" smtClean="0">
              <a:solidFill>
                <a:prstClr val="black"/>
              </a:solidFill>
              <a:latin typeface="+mn-lt"/>
            </a:endParaRPr>
          </a:p>
        </p:txBody>
      </p:sp>
    </p:spTree>
    <p:extLst>
      <p:ext uri="{BB962C8B-B14F-4D97-AF65-F5344CB8AC3E}">
        <p14:creationId xmlns:p14="http://schemas.microsoft.com/office/powerpoint/2010/main" val="6562075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300754" y="1515299"/>
            <a:ext cx="8247063"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180975" indent="-180975">
              <a:lnSpc>
                <a:spcPct val="100000"/>
              </a:lnSpc>
              <a:spcBef>
                <a:spcPts val="600"/>
              </a:spcBef>
              <a:spcAft>
                <a:spcPts val="600"/>
              </a:spcAft>
              <a:buNone/>
            </a:pPr>
            <a:r>
              <a:rPr lang="cs-CZ" sz="2000" u="sng" dirty="0" smtClean="0">
                <a:latin typeface="+mn-lt"/>
              </a:rPr>
              <a:t>Aktivity:</a:t>
            </a:r>
          </a:p>
          <a:p>
            <a:pPr marL="180975" indent="-180975">
              <a:lnSpc>
                <a:spcPct val="100000"/>
              </a:lnSpc>
              <a:spcBef>
                <a:spcPts val="600"/>
              </a:spcBef>
              <a:spcAft>
                <a:spcPts val="600"/>
              </a:spcAft>
              <a:buNone/>
            </a:pPr>
            <a:r>
              <a:rPr lang="cs-CZ" sz="2000" b="1" dirty="0" smtClean="0">
                <a:latin typeface="+mn-lt"/>
              </a:rPr>
              <a:t>Bezpečnost dopravy</a:t>
            </a:r>
          </a:p>
          <a:p>
            <a:pPr marL="180975" indent="-180975">
              <a:lnSpc>
                <a:spcPct val="100000"/>
              </a:lnSpc>
              <a:spcBef>
                <a:spcPts val="600"/>
              </a:spcBef>
              <a:spcAft>
                <a:spcPts val="600"/>
              </a:spcAft>
              <a:buNone/>
            </a:pPr>
            <a:r>
              <a:rPr lang="cs-CZ" sz="2000" b="1" dirty="0" err="1" smtClean="0">
                <a:latin typeface="+mn-lt"/>
              </a:rPr>
              <a:t>Cyklodoprava</a:t>
            </a:r>
            <a:endParaRPr lang="cs-CZ" sz="2000" b="1" dirty="0" smtClean="0">
              <a:latin typeface="+mn-lt"/>
            </a:endParaRPr>
          </a:p>
          <a:p>
            <a:pPr marL="180975" indent="-180975">
              <a:lnSpc>
                <a:spcPct val="100000"/>
              </a:lnSpc>
              <a:spcBef>
                <a:spcPts val="600"/>
              </a:spcBef>
              <a:spcAft>
                <a:spcPts val="600"/>
              </a:spcAft>
              <a:buNone/>
            </a:pPr>
            <a:endParaRPr lang="cs-CZ" sz="2000" b="1" dirty="0" smtClean="0">
              <a:latin typeface="+mn-lt"/>
            </a:endParaRPr>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Ekologická a bezpečná doprava:</a:t>
            </a:r>
            <a:endParaRPr lang="cs-CZ" altLang="cs-CZ" sz="3200" cap="all" dirty="0" smtClean="0">
              <a:solidFill>
                <a:prstClr val="black"/>
              </a:solidFill>
              <a:latin typeface="+mn-lt"/>
            </a:endParaRP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100895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8" name="TextovéPole 54"/>
          <p:cNvSpPr txBox="1">
            <a:spLocks noChangeArrowheads="1"/>
          </p:cNvSpPr>
          <p:nvPr/>
        </p:nvSpPr>
        <p:spPr bwMode="auto">
          <a:xfrm>
            <a:off x="896938" y="1484784"/>
            <a:ext cx="6448425" cy="708025"/>
          </a:xfrm>
          <a:prstGeom prst="rect">
            <a:avLst/>
          </a:prstGeom>
          <a:noFill/>
          <a:ln w="9525">
            <a:noFill/>
            <a:miter lim="800000"/>
            <a:headEnd/>
            <a:tailEnd/>
          </a:ln>
        </p:spPr>
        <p:txBody>
          <a:bodyPr>
            <a:spAutoFit/>
          </a:bodyPr>
          <a:lstStyle/>
          <a:p>
            <a:pPr algn="r" eaLnBrk="1" hangingPunct="1">
              <a:lnSpc>
                <a:spcPct val="80000"/>
              </a:lnSpc>
            </a:pPr>
            <a:r>
              <a:rPr lang="cs-CZ" altLang="cs-CZ" sz="5000" i="1" dirty="0">
                <a:solidFill>
                  <a:srgbClr val="92D050"/>
                </a:solidFill>
                <a:latin typeface="Arial Narrow" pitchFamily="34" charset="0"/>
                <a:ea typeface="Arial Unicode MS" pitchFamily="34" charset="-128"/>
                <a:cs typeface="Arial Unicode MS" pitchFamily="34" charset="-128"/>
              </a:rPr>
              <a:t>Děkujeme za </a:t>
            </a:r>
            <a:r>
              <a:rPr lang="cs-CZ" altLang="cs-CZ" sz="5000" i="1" dirty="0" smtClean="0">
                <a:solidFill>
                  <a:srgbClr val="92D050"/>
                </a:solidFill>
                <a:latin typeface="Arial Narrow" pitchFamily="34" charset="0"/>
                <a:ea typeface="Arial Unicode MS" pitchFamily="34" charset="-128"/>
                <a:cs typeface="Arial Unicode MS" pitchFamily="34" charset="-128"/>
              </a:rPr>
              <a:t>pozornost!</a:t>
            </a:r>
            <a:endParaRPr lang="cs-CZ" altLang="cs-CZ" sz="5000" i="1" dirty="0">
              <a:solidFill>
                <a:srgbClr val="92D050"/>
              </a:solidFill>
              <a:latin typeface="Arial Narrow" pitchFamily="34" charset="0"/>
              <a:ea typeface="Arial Unicode MS" pitchFamily="34" charset="-128"/>
              <a:cs typeface="Arial Unicode MS" pitchFamily="34" charset="-128"/>
            </a:endParaRPr>
          </a:p>
        </p:txBody>
      </p:sp>
      <p:pic>
        <p:nvPicPr>
          <p:cNvPr id="69639" name="Picture 3" descr="Splav Logo New2"/>
          <p:cNvPicPr>
            <a:picLocks noChangeAspect="1" noChangeArrowheads="1"/>
          </p:cNvPicPr>
          <p:nvPr/>
        </p:nvPicPr>
        <p:blipFill>
          <a:blip r:embed="rId2" cstate="print">
            <a:clrChange>
              <a:clrFrom>
                <a:srgbClr val="FFFEFC"/>
              </a:clrFrom>
              <a:clrTo>
                <a:srgbClr val="FFFEFC">
                  <a:alpha val="0"/>
                </a:srgbClr>
              </a:clrTo>
            </a:clrChange>
          </a:blip>
          <a:srcRect b="16805"/>
          <a:stretch>
            <a:fillRect/>
          </a:stretch>
        </p:blipFill>
        <p:spPr bwMode="auto">
          <a:xfrm>
            <a:off x="4121150" y="2636912"/>
            <a:ext cx="990600" cy="8239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35496" y="1484784"/>
            <a:ext cx="8748464" cy="3939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63525">
              <a:lnSpc>
                <a:spcPct val="100000"/>
              </a:lnSpc>
              <a:spcBef>
                <a:spcPts val="600"/>
              </a:spcBef>
              <a:spcAft>
                <a:spcPts val="600"/>
              </a:spcAft>
              <a:buNone/>
            </a:pPr>
            <a:r>
              <a:rPr lang="cs-CZ" sz="2000" u="sng" dirty="0" smtClean="0">
                <a:latin typeface="+mn-lt"/>
              </a:rPr>
              <a:t>Alokace:</a:t>
            </a:r>
            <a:r>
              <a:rPr lang="cs-CZ" sz="2000" dirty="0" smtClean="0">
                <a:latin typeface="+mn-lt"/>
              </a:rPr>
              <a:t> 6 301 020, 74 Kč</a:t>
            </a:r>
            <a:endParaRPr lang="cs-CZ" sz="2000" u="sng" dirty="0">
              <a:latin typeface="+mn-lt"/>
            </a:endParaRPr>
          </a:p>
          <a:p>
            <a:pPr marL="263525">
              <a:lnSpc>
                <a:spcPct val="100000"/>
              </a:lnSpc>
              <a:spcBef>
                <a:spcPts val="600"/>
              </a:spcBef>
              <a:spcAft>
                <a:spcPts val="600"/>
              </a:spcAft>
              <a:buNone/>
            </a:pPr>
            <a:r>
              <a:rPr lang="cs-CZ" sz="2000" u="sng" dirty="0" smtClean="0">
                <a:latin typeface="+mn-lt"/>
              </a:rPr>
              <a:t>Přijatelné </a:t>
            </a:r>
            <a:r>
              <a:rPr lang="cs-CZ" sz="2000" u="sng" dirty="0" smtClean="0">
                <a:latin typeface="+mn-lt"/>
              </a:rPr>
              <a:t>výdaje</a:t>
            </a:r>
            <a:r>
              <a:rPr lang="cs-CZ" sz="2000" dirty="0" smtClean="0">
                <a:latin typeface="+mn-lt"/>
              </a:rPr>
              <a:t>: 250 000 Kč </a:t>
            </a:r>
            <a:r>
              <a:rPr lang="cs-CZ" sz="2000" dirty="0" smtClean="0">
                <a:latin typeface="+mn-lt"/>
              </a:rPr>
              <a:t>– 3 000 </a:t>
            </a:r>
            <a:r>
              <a:rPr lang="cs-CZ" sz="2000" dirty="0" smtClean="0">
                <a:latin typeface="+mn-lt"/>
              </a:rPr>
              <a:t>000 Kč</a:t>
            </a:r>
          </a:p>
          <a:p>
            <a:pPr marL="263525">
              <a:lnSpc>
                <a:spcPct val="100000"/>
              </a:lnSpc>
              <a:spcBef>
                <a:spcPts val="600"/>
              </a:spcBef>
              <a:spcAft>
                <a:spcPts val="600"/>
              </a:spcAft>
              <a:buNone/>
            </a:pPr>
            <a:r>
              <a:rPr lang="cs-CZ" sz="2000" u="sng" dirty="0" smtClean="0">
                <a:latin typeface="+mn-lt"/>
              </a:rPr>
              <a:t>Dotace</a:t>
            </a:r>
            <a:r>
              <a:rPr lang="cs-CZ" sz="2000" dirty="0" smtClean="0">
                <a:latin typeface="+mn-lt"/>
              </a:rPr>
              <a:t>: 95%, financování </a:t>
            </a:r>
            <a:r>
              <a:rPr lang="cs-CZ" sz="2000" dirty="0" smtClean="0">
                <a:latin typeface="+mn-lt"/>
              </a:rPr>
              <a:t>ex-post</a:t>
            </a:r>
          </a:p>
          <a:p>
            <a:pPr marL="263525">
              <a:lnSpc>
                <a:spcPct val="100000"/>
              </a:lnSpc>
              <a:spcBef>
                <a:spcPts val="600"/>
              </a:spcBef>
              <a:spcAft>
                <a:spcPts val="600"/>
              </a:spcAft>
              <a:buNone/>
            </a:pPr>
            <a:r>
              <a:rPr lang="cs-CZ" sz="2000" u="sng" dirty="0"/>
              <a:t>Žadatelé</a:t>
            </a:r>
            <a:r>
              <a:rPr lang="cs-CZ" sz="2000" dirty="0"/>
              <a:t>: </a:t>
            </a:r>
            <a:endParaRPr lang="cs-CZ" sz="2000" dirty="0" smtClean="0"/>
          </a:p>
          <a:p>
            <a:pPr marL="263525">
              <a:lnSpc>
                <a:spcPct val="100000"/>
              </a:lnSpc>
              <a:spcBef>
                <a:spcPts val="600"/>
              </a:spcBef>
              <a:spcAft>
                <a:spcPts val="600"/>
              </a:spcAft>
              <a:buNone/>
            </a:pPr>
            <a:r>
              <a:rPr lang="cs-CZ" sz="2000" b="1" dirty="0" smtClean="0"/>
              <a:t>Aktivita </a:t>
            </a:r>
            <a:r>
              <a:rPr lang="cs-CZ" sz="2000" b="1" dirty="0"/>
              <a:t>Bezpečnost </a:t>
            </a:r>
            <a:r>
              <a:rPr lang="cs-CZ" sz="2000" b="1" dirty="0" smtClean="0"/>
              <a:t>dopravy: </a:t>
            </a:r>
            <a:r>
              <a:rPr lang="cs-CZ" sz="2000" dirty="0" smtClean="0"/>
              <a:t>obce</a:t>
            </a:r>
            <a:r>
              <a:rPr lang="cs-CZ" sz="2000" dirty="0"/>
              <a:t>, dobrovolné svazky obcí,  organizace zřizované nebo zakládané obcemi, organizace zřizované nebo zakládané dobrovolnými svazky obcí, provozovatelé dráhy nebo drážní </a:t>
            </a:r>
            <a:r>
              <a:rPr lang="cs-CZ" sz="2000" dirty="0" smtClean="0"/>
              <a:t>dopravy</a:t>
            </a:r>
          </a:p>
          <a:p>
            <a:pPr marL="263525">
              <a:lnSpc>
                <a:spcPct val="100000"/>
              </a:lnSpc>
              <a:spcBef>
                <a:spcPts val="600"/>
              </a:spcBef>
              <a:spcAft>
                <a:spcPts val="600"/>
              </a:spcAft>
              <a:buNone/>
            </a:pPr>
            <a:r>
              <a:rPr lang="cs-CZ" sz="2000" b="1" dirty="0" smtClean="0"/>
              <a:t>Aktivita </a:t>
            </a:r>
            <a:r>
              <a:rPr lang="cs-CZ" sz="2000" b="1" dirty="0" err="1" smtClean="0"/>
              <a:t>Cyklodoprava</a:t>
            </a:r>
            <a:r>
              <a:rPr lang="cs-CZ" sz="2000" b="1" dirty="0" smtClean="0"/>
              <a:t>: </a:t>
            </a:r>
            <a:r>
              <a:rPr lang="cs-CZ" sz="2000" dirty="0" smtClean="0"/>
              <a:t>Obce</a:t>
            </a:r>
            <a:r>
              <a:rPr lang="cs-CZ" sz="2000" dirty="0"/>
              <a:t>, dobrovolné svazky obcí, organizace zřizované nebo zakládané obcemi, organizace zřizované nebo zakládané dobrovolnými svazky </a:t>
            </a:r>
            <a:r>
              <a:rPr lang="cs-CZ" sz="2000" dirty="0" smtClean="0"/>
              <a:t>obcí</a:t>
            </a:r>
          </a:p>
        </p:txBody>
      </p:sp>
      <p:sp>
        <p:nvSpPr>
          <p:cNvPr id="4"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Ekologická a bezpečná doprava:</a:t>
            </a:r>
            <a:endParaRPr lang="cs-CZ" altLang="cs-CZ" sz="3200" cap="all" dirty="0" smtClean="0">
              <a:solidFill>
                <a:prstClr val="black"/>
              </a:solidFill>
              <a:latin typeface="+mn-lt"/>
            </a:endParaRPr>
          </a:p>
        </p:txBody>
      </p:sp>
      <p:sp>
        <p:nvSpPr>
          <p:cNvPr id="5" name="Obdélník 4"/>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6" name="Přímá spojnice 5"/>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22660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107504" y="1484784"/>
            <a:ext cx="8748464" cy="5139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07963" lvl="2" indent="0">
              <a:lnSpc>
                <a:spcPct val="100000"/>
              </a:lnSpc>
              <a:spcBef>
                <a:spcPts val="600"/>
              </a:spcBef>
              <a:spcAft>
                <a:spcPts val="600"/>
              </a:spcAft>
              <a:buNone/>
            </a:pPr>
            <a:r>
              <a:rPr lang="cs-CZ" u="sng" dirty="0" smtClean="0">
                <a:latin typeface="+mn-lt"/>
              </a:rPr>
              <a:t>Hodnotící </a:t>
            </a:r>
            <a:r>
              <a:rPr lang="cs-CZ" u="sng" dirty="0" smtClean="0">
                <a:latin typeface="+mn-lt"/>
              </a:rPr>
              <a:t>kritéria</a:t>
            </a:r>
            <a:r>
              <a:rPr lang="cs-CZ" dirty="0" smtClean="0">
                <a:latin typeface="+mn-lt"/>
              </a:rPr>
              <a:t>: </a:t>
            </a:r>
            <a:endParaRPr lang="cs-CZ" dirty="0" smtClean="0">
              <a:latin typeface="+mn-lt"/>
            </a:endParaRPr>
          </a:p>
          <a:p>
            <a:pPr marL="550863" lvl="2" indent="-342900">
              <a:lnSpc>
                <a:spcPct val="60000"/>
              </a:lnSpc>
              <a:spcBef>
                <a:spcPts val="600"/>
              </a:spcBef>
              <a:spcAft>
                <a:spcPts val="600"/>
              </a:spcAft>
            </a:pPr>
            <a:r>
              <a:rPr lang="cs-CZ" dirty="0" smtClean="0">
                <a:latin typeface="+mn-lt"/>
              </a:rPr>
              <a:t>splnění </a:t>
            </a:r>
            <a:r>
              <a:rPr lang="cs-CZ" dirty="0" smtClean="0">
                <a:latin typeface="+mn-lt"/>
              </a:rPr>
              <a:t>formálních náležitostí, </a:t>
            </a:r>
            <a:endParaRPr lang="cs-CZ" dirty="0" smtClean="0">
              <a:latin typeface="+mn-lt"/>
            </a:endParaRPr>
          </a:p>
          <a:p>
            <a:pPr marL="550863" lvl="2" indent="-342900">
              <a:lnSpc>
                <a:spcPct val="60000"/>
              </a:lnSpc>
              <a:spcBef>
                <a:spcPts val="600"/>
              </a:spcBef>
              <a:spcAft>
                <a:spcPts val="600"/>
              </a:spcAft>
            </a:pPr>
            <a:r>
              <a:rPr lang="cs-CZ" dirty="0" smtClean="0">
                <a:latin typeface="+mn-lt"/>
              </a:rPr>
              <a:t>soulad </a:t>
            </a:r>
            <a:r>
              <a:rPr lang="cs-CZ" dirty="0" smtClean="0">
                <a:latin typeface="+mn-lt"/>
              </a:rPr>
              <a:t>se SCLLD a výzvou, </a:t>
            </a:r>
            <a:endParaRPr lang="cs-CZ" dirty="0" smtClean="0">
              <a:latin typeface="+mn-lt"/>
            </a:endParaRPr>
          </a:p>
          <a:p>
            <a:pPr marL="550863" lvl="2" indent="-342900">
              <a:lnSpc>
                <a:spcPct val="60000"/>
              </a:lnSpc>
              <a:spcBef>
                <a:spcPts val="600"/>
              </a:spcBef>
              <a:spcAft>
                <a:spcPts val="600"/>
              </a:spcAft>
            </a:pPr>
            <a:r>
              <a:rPr lang="cs-CZ" dirty="0" smtClean="0">
                <a:latin typeface="+mn-lt"/>
              </a:rPr>
              <a:t>trestní </a:t>
            </a:r>
            <a:r>
              <a:rPr lang="cs-CZ" dirty="0" smtClean="0">
                <a:latin typeface="+mn-lt"/>
              </a:rPr>
              <a:t>bezúhonnost, </a:t>
            </a:r>
            <a:endParaRPr lang="cs-CZ" dirty="0" smtClean="0">
              <a:latin typeface="+mn-lt"/>
            </a:endParaRPr>
          </a:p>
          <a:p>
            <a:pPr marL="550863" lvl="2" indent="-342900">
              <a:lnSpc>
                <a:spcPct val="60000"/>
              </a:lnSpc>
              <a:spcBef>
                <a:spcPts val="600"/>
              </a:spcBef>
              <a:spcAft>
                <a:spcPts val="600"/>
              </a:spcAft>
            </a:pPr>
            <a:r>
              <a:rPr lang="cs-CZ" dirty="0" smtClean="0">
                <a:latin typeface="+mn-lt"/>
              </a:rPr>
              <a:t>přijatelnost </a:t>
            </a:r>
            <a:r>
              <a:rPr lang="cs-CZ" dirty="0" smtClean="0">
                <a:latin typeface="+mn-lt"/>
              </a:rPr>
              <a:t>výdajů</a:t>
            </a:r>
            <a:r>
              <a:rPr lang="cs-CZ" dirty="0" smtClean="0">
                <a:latin typeface="+mn-lt"/>
              </a:rPr>
              <a:t>, </a:t>
            </a:r>
          </a:p>
          <a:p>
            <a:pPr marL="550863" lvl="2" indent="-342900">
              <a:lnSpc>
                <a:spcPct val="60000"/>
              </a:lnSpc>
              <a:spcBef>
                <a:spcPts val="600"/>
              </a:spcBef>
              <a:spcAft>
                <a:spcPts val="600"/>
              </a:spcAft>
            </a:pPr>
            <a:r>
              <a:rPr lang="cs-CZ" dirty="0" smtClean="0">
                <a:latin typeface="+mn-lt"/>
              </a:rPr>
              <a:t>výsadba </a:t>
            </a:r>
            <a:r>
              <a:rPr lang="cs-CZ" dirty="0">
                <a:latin typeface="+mn-lt"/>
              </a:rPr>
              <a:t>zeleně, </a:t>
            </a:r>
            <a:endParaRPr lang="cs-CZ" dirty="0" smtClean="0">
              <a:latin typeface="+mn-lt"/>
            </a:endParaRPr>
          </a:p>
          <a:p>
            <a:pPr marL="550863" lvl="2" indent="-342900">
              <a:lnSpc>
                <a:spcPct val="60000"/>
              </a:lnSpc>
              <a:spcBef>
                <a:spcPts val="600"/>
              </a:spcBef>
              <a:spcAft>
                <a:spcPts val="600"/>
              </a:spcAft>
            </a:pPr>
            <a:r>
              <a:rPr lang="cs-CZ" dirty="0" smtClean="0">
                <a:latin typeface="+mn-lt"/>
              </a:rPr>
              <a:t>umístění </a:t>
            </a:r>
            <a:r>
              <a:rPr lang="cs-CZ" dirty="0">
                <a:latin typeface="+mn-lt"/>
              </a:rPr>
              <a:t>mimo chráněná území, </a:t>
            </a:r>
            <a:endParaRPr lang="cs-CZ" dirty="0" smtClean="0">
              <a:latin typeface="+mn-lt"/>
            </a:endParaRPr>
          </a:p>
          <a:p>
            <a:pPr marL="550863" lvl="2" indent="-342900">
              <a:lnSpc>
                <a:spcPct val="60000"/>
              </a:lnSpc>
              <a:spcBef>
                <a:spcPts val="600"/>
              </a:spcBef>
              <a:spcAft>
                <a:spcPts val="600"/>
              </a:spcAft>
            </a:pPr>
            <a:r>
              <a:rPr lang="cs-CZ" dirty="0" smtClean="0">
                <a:latin typeface="+mn-lt"/>
              </a:rPr>
              <a:t>zpřístupnění </a:t>
            </a:r>
            <a:r>
              <a:rPr lang="cs-CZ" dirty="0">
                <a:latin typeface="+mn-lt"/>
              </a:rPr>
              <a:t>odlehlých míst regionu, </a:t>
            </a:r>
            <a:endParaRPr lang="cs-CZ" dirty="0" smtClean="0">
              <a:latin typeface="+mn-lt"/>
            </a:endParaRPr>
          </a:p>
          <a:p>
            <a:pPr marL="550863" lvl="2" indent="-342900">
              <a:lnSpc>
                <a:spcPct val="60000"/>
              </a:lnSpc>
              <a:spcBef>
                <a:spcPts val="600"/>
              </a:spcBef>
              <a:spcAft>
                <a:spcPts val="600"/>
              </a:spcAft>
            </a:pPr>
            <a:r>
              <a:rPr lang="cs-CZ" dirty="0" smtClean="0">
                <a:latin typeface="+mn-lt"/>
              </a:rPr>
              <a:t>výstavba </a:t>
            </a:r>
            <a:r>
              <a:rPr lang="cs-CZ" dirty="0">
                <a:latin typeface="+mn-lt"/>
              </a:rPr>
              <a:t>míst pro setkávání místních </a:t>
            </a:r>
            <a:r>
              <a:rPr lang="cs-CZ" dirty="0" smtClean="0">
                <a:latin typeface="+mn-lt"/>
              </a:rPr>
              <a:t>občanů, </a:t>
            </a:r>
          </a:p>
          <a:p>
            <a:pPr marL="550863" lvl="2" indent="-342900">
              <a:lnSpc>
                <a:spcPct val="60000"/>
              </a:lnSpc>
              <a:spcBef>
                <a:spcPts val="600"/>
              </a:spcBef>
              <a:spcAft>
                <a:spcPts val="600"/>
              </a:spcAft>
            </a:pPr>
            <a:r>
              <a:rPr lang="cs-CZ" dirty="0" smtClean="0">
                <a:latin typeface="+mn-lt"/>
              </a:rPr>
              <a:t>bezbariérovost</a:t>
            </a:r>
            <a:r>
              <a:rPr lang="cs-CZ" dirty="0" smtClean="0">
                <a:latin typeface="+mn-lt"/>
              </a:rPr>
              <a:t>, </a:t>
            </a:r>
            <a:endParaRPr lang="cs-CZ" dirty="0" smtClean="0">
              <a:latin typeface="+mn-lt"/>
            </a:endParaRPr>
          </a:p>
          <a:p>
            <a:pPr marL="550863" lvl="2" indent="-342900">
              <a:lnSpc>
                <a:spcPct val="60000"/>
              </a:lnSpc>
              <a:spcBef>
                <a:spcPts val="600"/>
              </a:spcBef>
              <a:spcAft>
                <a:spcPts val="600"/>
              </a:spcAft>
            </a:pPr>
            <a:r>
              <a:rPr lang="cs-CZ" dirty="0" smtClean="0">
                <a:latin typeface="+mn-lt"/>
              </a:rPr>
              <a:t>b</a:t>
            </a:r>
            <a:r>
              <a:rPr lang="cs-CZ" dirty="0" smtClean="0">
                <a:latin typeface="+mn-lt"/>
              </a:rPr>
              <a:t>ezpečnost, </a:t>
            </a:r>
          </a:p>
          <a:p>
            <a:pPr marL="550863" lvl="2" indent="-342900">
              <a:lnSpc>
                <a:spcPct val="60000"/>
              </a:lnSpc>
              <a:spcBef>
                <a:spcPts val="600"/>
              </a:spcBef>
              <a:spcAft>
                <a:spcPts val="600"/>
              </a:spcAft>
            </a:pPr>
            <a:r>
              <a:rPr lang="cs-CZ" dirty="0" smtClean="0">
                <a:latin typeface="+mn-lt"/>
              </a:rPr>
              <a:t>k</a:t>
            </a:r>
            <a:r>
              <a:rPr lang="pl-PL" dirty="0" smtClean="0">
                <a:latin typeface="+mn-lt"/>
              </a:rPr>
              <a:t>omunikace </a:t>
            </a:r>
            <a:r>
              <a:rPr lang="pl-PL" dirty="0">
                <a:latin typeface="+mn-lt"/>
              </a:rPr>
              <a:t>pro pěší a cyklisty, </a:t>
            </a:r>
            <a:endParaRPr lang="pl-PL" dirty="0" smtClean="0">
              <a:latin typeface="+mn-lt"/>
            </a:endParaRPr>
          </a:p>
          <a:p>
            <a:pPr marL="550863" lvl="2" indent="-342900">
              <a:lnSpc>
                <a:spcPct val="60000"/>
              </a:lnSpc>
              <a:spcBef>
                <a:spcPts val="600"/>
              </a:spcBef>
              <a:spcAft>
                <a:spcPts val="600"/>
              </a:spcAft>
            </a:pPr>
            <a:r>
              <a:rPr lang="pl-PL" dirty="0" smtClean="0">
                <a:latin typeface="+mn-lt"/>
              </a:rPr>
              <a:t>soulad </a:t>
            </a:r>
            <a:r>
              <a:rPr lang="pl-PL" dirty="0">
                <a:latin typeface="+mn-lt"/>
              </a:rPr>
              <a:t>projektu s územně plánovací dokumnetací, </a:t>
            </a:r>
            <a:endParaRPr lang="pl-PL" dirty="0" smtClean="0">
              <a:latin typeface="+mn-lt"/>
            </a:endParaRPr>
          </a:p>
          <a:p>
            <a:pPr marL="550863" lvl="2" indent="-342900">
              <a:lnSpc>
                <a:spcPct val="60000"/>
              </a:lnSpc>
              <a:spcBef>
                <a:spcPts val="600"/>
              </a:spcBef>
              <a:spcAft>
                <a:spcPts val="600"/>
              </a:spcAft>
            </a:pPr>
            <a:r>
              <a:rPr lang="pl-PL" dirty="0" smtClean="0">
                <a:latin typeface="+mn-lt"/>
              </a:rPr>
              <a:t>využívání </a:t>
            </a:r>
            <a:r>
              <a:rPr lang="pl-PL" dirty="0">
                <a:latin typeface="+mn-lt"/>
              </a:rPr>
              <a:t>výstupů </a:t>
            </a:r>
            <a:r>
              <a:rPr lang="pl-PL" dirty="0" smtClean="0">
                <a:latin typeface="+mn-lt"/>
              </a:rPr>
              <a:t>projektu, </a:t>
            </a:r>
          </a:p>
          <a:p>
            <a:pPr marL="550863" lvl="2" indent="-342900">
              <a:lnSpc>
                <a:spcPct val="60000"/>
              </a:lnSpc>
              <a:spcBef>
                <a:spcPts val="600"/>
              </a:spcBef>
              <a:spcAft>
                <a:spcPts val="600"/>
              </a:spcAft>
            </a:pPr>
            <a:r>
              <a:rPr lang="pl-PL" dirty="0" smtClean="0">
                <a:latin typeface="+mn-lt"/>
              </a:rPr>
              <a:t>místo realizace</a:t>
            </a:r>
            <a:endParaRPr lang="cs-CZ" dirty="0">
              <a:solidFill>
                <a:srgbClr val="002060"/>
              </a:solidFill>
              <a:latin typeface="+mn-lt"/>
            </a:endParaRPr>
          </a:p>
        </p:txBody>
      </p:sp>
      <p:sp>
        <p:nvSpPr>
          <p:cNvPr id="4"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smtClean="0">
                <a:solidFill>
                  <a:prstClr val="black"/>
                </a:solidFill>
                <a:latin typeface="+mn-lt"/>
              </a:rPr>
              <a:t>Ekologická a bezpečná doprava:</a:t>
            </a:r>
            <a:endParaRPr lang="cs-CZ" altLang="cs-CZ" sz="3200" cap="all" dirty="0" smtClean="0">
              <a:solidFill>
                <a:prstClr val="black"/>
              </a:solidFill>
              <a:latin typeface="+mn-lt"/>
            </a:endParaRPr>
          </a:p>
        </p:txBody>
      </p:sp>
      <p:sp>
        <p:nvSpPr>
          <p:cNvPr id="5" name="Obdélník 4"/>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smtClean="0">
                <a:solidFill>
                  <a:srgbClr val="92D050"/>
                </a:solidFill>
                <a:ea typeface="Arial Unicode MS" panose="020B0604020202020204" pitchFamily="34" charset="-128"/>
                <a:cs typeface="Arial Unicode MS" panose="020B0604020202020204" pitchFamily="34" charset="-128"/>
              </a:rPr>
              <a:t>INTEGROVANÝ REGIONÁLNÍ OPERAČNÍ PROGRAM </a:t>
            </a:r>
            <a:endParaRPr lang="cs-CZ" altLang="cs-CZ" sz="3200" dirty="0">
              <a:solidFill>
                <a:srgbClr val="92D050"/>
              </a:solidFill>
              <a:ea typeface="Arial Unicode MS" panose="020B0604020202020204" pitchFamily="34" charset="-128"/>
              <a:cs typeface="Arial Unicode MS" panose="020B0604020202020204" pitchFamily="34" charset="-128"/>
            </a:endParaRPr>
          </a:p>
        </p:txBody>
      </p:sp>
      <p:cxnSp>
        <p:nvCxnSpPr>
          <p:cNvPr id="6" name="Přímá spojnice 5"/>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170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Moti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iv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Template>
  <TotalTime>21812</TotalTime>
  <Words>6912</Words>
  <Application>Microsoft Office PowerPoint</Application>
  <PresentationFormat>Předvádění na obrazovce (4:3)</PresentationFormat>
  <Paragraphs>771</Paragraphs>
  <Slides>70</Slides>
  <Notes>69</Notes>
  <HiddenSlides>0</HiddenSlides>
  <MMClips>0</MMClips>
  <ScaleCrop>false</ScaleCrop>
  <HeadingPairs>
    <vt:vector size="6" baseType="variant">
      <vt:variant>
        <vt:lpstr>Použitá písma</vt:lpstr>
      </vt:variant>
      <vt:variant>
        <vt:i4>8</vt:i4>
      </vt:variant>
      <vt:variant>
        <vt:lpstr>Motiv</vt:lpstr>
      </vt:variant>
      <vt:variant>
        <vt:i4>2</vt:i4>
      </vt:variant>
      <vt:variant>
        <vt:lpstr>Nadpisy snímků</vt:lpstr>
      </vt:variant>
      <vt:variant>
        <vt:i4>70</vt:i4>
      </vt:variant>
    </vt:vector>
  </HeadingPairs>
  <TitlesOfParts>
    <vt:vector size="80" baseType="lpstr">
      <vt:lpstr>Arial Unicode MS</vt:lpstr>
      <vt:lpstr>Arial</vt:lpstr>
      <vt:lpstr>Arial Narrow</vt:lpstr>
      <vt:lpstr>Calibri</vt:lpstr>
      <vt:lpstr>Calibri Light</vt:lpstr>
      <vt:lpstr>Cambria</vt:lpstr>
      <vt:lpstr>Wingdings</vt:lpstr>
      <vt:lpstr>Wingdings 3</vt:lpstr>
      <vt:lpstr>prezentace</vt:lpstr>
      <vt:lpstr>Motiv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ROZLOŽENÍ SNÍMKŮ A TISK PREZENTACÍ</dc:title>
  <dc:creator>Murlová Kateřina Mgr. (MPSV)</dc:creator>
  <cp:lastModifiedBy>holmova.k@gmail.com</cp:lastModifiedBy>
  <cp:revision>899</cp:revision>
  <cp:lastPrinted>2018-09-12T10:04:08Z</cp:lastPrinted>
  <dcterms:created xsi:type="dcterms:W3CDTF">2015-02-20T08:23:15Z</dcterms:created>
  <dcterms:modified xsi:type="dcterms:W3CDTF">2020-05-12T10:31:52Z</dcterms:modified>
</cp:coreProperties>
</file>