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71" r:id="rId1"/>
    <p:sldMasterId id="2147483683" r:id="rId2"/>
  </p:sldMasterIdLst>
  <p:notesMasterIdLst>
    <p:notesMasterId r:id="rId59"/>
  </p:notesMasterIdLst>
  <p:handoutMasterIdLst>
    <p:handoutMasterId r:id="rId60"/>
  </p:handoutMasterIdLst>
  <p:sldIdLst>
    <p:sldId id="545" r:id="rId3"/>
    <p:sldId id="648" r:id="rId4"/>
    <p:sldId id="547" r:id="rId5"/>
    <p:sldId id="549" r:id="rId6"/>
    <p:sldId id="764" r:id="rId7"/>
    <p:sldId id="772" r:id="rId8"/>
    <p:sldId id="697" r:id="rId9"/>
    <p:sldId id="771" r:id="rId10"/>
    <p:sldId id="786" r:id="rId11"/>
    <p:sldId id="785" r:id="rId12"/>
    <p:sldId id="792" r:id="rId13"/>
    <p:sldId id="770" r:id="rId14"/>
    <p:sldId id="789" r:id="rId15"/>
    <p:sldId id="791" r:id="rId16"/>
    <p:sldId id="790" r:id="rId17"/>
    <p:sldId id="793" r:id="rId18"/>
    <p:sldId id="781" r:id="rId19"/>
    <p:sldId id="788" r:id="rId20"/>
    <p:sldId id="787" r:id="rId21"/>
    <p:sldId id="773" r:id="rId22"/>
    <p:sldId id="774" r:id="rId23"/>
    <p:sldId id="775" r:id="rId24"/>
    <p:sldId id="776" r:id="rId25"/>
    <p:sldId id="777" r:id="rId26"/>
    <p:sldId id="778" r:id="rId27"/>
    <p:sldId id="779" r:id="rId28"/>
    <p:sldId id="780" r:id="rId29"/>
    <p:sldId id="794" r:id="rId30"/>
    <p:sldId id="795" r:id="rId31"/>
    <p:sldId id="796" r:id="rId32"/>
    <p:sldId id="797" r:id="rId33"/>
    <p:sldId id="802" r:id="rId34"/>
    <p:sldId id="803" r:id="rId35"/>
    <p:sldId id="798" r:id="rId36"/>
    <p:sldId id="799" r:id="rId37"/>
    <p:sldId id="800" r:id="rId38"/>
    <p:sldId id="801" r:id="rId39"/>
    <p:sldId id="707" r:id="rId40"/>
    <p:sldId id="804" r:id="rId41"/>
    <p:sldId id="805" r:id="rId42"/>
    <p:sldId id="817" r:id="rId43"/>
    <p:sldId id="806" r:id="rId44"/>
    <p:sldId id="808" r:id="rId45"/>
    <p:sldId id="809" r:id="rId46"/>
    <p:sldId id="811" r:id="rId47"/>
    <p:sldId id="812" r:id="rId48"/>
    <p:sldId id="818" r:id="rId49"/>
    <p:sldId id="814" r:id="rId50"/>
    <p:sldId id="810" r:id="rId51"/>
    <p:sldId id="783" r:id="rId52"/>
    <p:sldId id="815" r:id="rId53"/>
    <p:sldId id="816" r:id="rId54"/>
    <p:sldId id="762" r:id="rId55"/>
    <p:sldId id="763" r:id="rId56"/>
    <p:sldId id="819" r:id="rId57"/>
    <p:sldId id="706" r:id="rId58"/>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4A97E"/>
    <a:srgbClr val="FFFF99"/>
    <a:srgbClr val="FFCC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39" autoAdjust="0"/>
    <p:restoredTop sz="82616" autoAdjust="0"/>
  </p:normalViewPr>
  <p:slideViewPr>
    <p:cSldViewPr showGuides="1">
      <p:cViewPr varScale="1">
        <p:scale>
          <a:sx n="69" d="100"/>
          <a:sy n="69" d="100"/>
        </p:scale>
        <p:origin x="-666" y="-108"/>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0F838C8-DDE3-416C-8D96-B17DB27981F3}" type="datetimeFigureOut">
              <a:rPr lang="cs-CZ" smtClean="0"/>
              <a:pPr/>
              <a:t>10.10.2017</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0BB40A2-CA55-434D-AC0F-0AE141699B4D}" type="slidenum">
              <a:rPr lang="cs-CZ" smtClean="0"/>
              <a:pPr/>
              <a:t>‹#›</a:t>
            </a:fld>
            <a:endParaRPr lang="cs-CZ"/>
          </a:p>
        </p:txBody>
      </p:sp>
    </p:spTree>
    <p:extLst>
      <p:ext uri="{BB962C8B-B14F-4D97-AF65-F5344CB8AC3E}">
        <p14:creationId xmlns="" xmlns:p14="http://schemas.microsoft.com/office/powerpoint/2010/main" val="434924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03916EA-B297-4F0B-851D-BD5704B201B7}" type="datetimeFigureOut">
              <a:rPr lang="cs-CZ" smtClean="0"/>
              <a:pPr/>
              <a:t>10.10.2017</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3FB31FA-E905-4016-9D4B-970DF0C7EE08}" type="slidenum">
              <a:rPr lang="cs-CZ" smtClean="0"/>
              <a:pPr/>
              <a:t>‹#›</a:t>
            </a:fld>
            <a:endParaRPr lang="cs-CZ" dirty="0"/>
          </a:p>
        </p:txBody>
      </p:sp>
    </p:spTree>
    <p:extLst>
      <p:ext uri="{BB962C8B-B14F-4D97-AF65-F5344CB8AC3E}">
        <p14:creationId xmlns=""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a:t>
            </a:fld>
            <a:endParaRPr lang="cs-CZ" dirty="0"/>
          </a:p>
        </p:txBody>
      </p:sp>
    </p:spTree>
    <p:extLst>
      <p:ext uri="{BB962C8B-B14F-4D97-AF65-F5344CB8AC3E}">
        <p14:creationId xmlns="" xmlns:p14="http://schemas.microsoft.com/office/powerpoint/2010/main" val="4115820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11</a:t>
            </a:fld>
            <a:endParaRPr lang="cs-CZ" dirty="0">
              <a:solidFill>
                <a:prstClr val="black"/>
              </a:solidFill>
            </a:endParaRPr>
          </a:p>
        </p:txBody>
      </p:sp>
    </p:spTree>
    <p:extLst>
      <p:ext uri="{BB962C8B-B14F-4D97-AF65-F5344CB8AC3E}">
        <p14:creationId xmlns="" xmlns:p14="http://schemas.microsoft.com/office/powerpoint/2010/main" val="3434735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12</a:t>
            </a:fld>
            <a:endParaRPr lang="cs-CZ" dirty="0"/>
          </a:p>
        </p:txBody>
      </p:sp>
    </p:spTree>
    <p:extLst>
      <p:ext uri="{BB962C8B-B14F-4D97-AF65-F5344CB8AC3E}">
        <p14:creationId xmlns="" xmlns:p14="http://schemas.microsoft.com/office/powerpoint/2010/main" val="35910285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13</a:t>
            </a:fld>
            <a:endParaRPr lang="cs-CZ" dirty="0"/>
          </a:p>
        </p:txBody>
      </p:sp>
    </p:spTree>
    <p:extLst>
      <p:ext uri="{BB962C8B-B14F-4D97-AF65-F5344CB8AC3E}">
        <p14:creationId xmlns="" xmlns:p14="http://schemas.microsoft.com/office/powerpoint/2010/main" val="3612137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14</a:t>
            </a:fld>
            <a:endParaRPr lang="cs-CZ" dirty="0"/>
          </a:p>
        </p:txBody>
      </p:sp>
    </p:spTree>
    <p:extLst>
      <p:ext uri="{BB962C8B-B14F-4D97-AF65-F5344CB8AC3E}">
        <p14:creationId xmlns="" xmlns:p14="http://schemas.microsoft.com/office/powerpoint/2010/main" val="33860841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15</a:t>
            </a:fld>
            <a:endParaRPr lang="cs-CZ" dirty="0"/>
          </a:p>
        </p:txBody>
      </p:sp>
    </p:spTree>
    <p:extLst>
      <p:ext uri="{BB962C8B-B14F-4D97-AF65-F5344CB8AC3E}">
        <p14:creationId xmlns="" xmlns:p14="http://schemas.microsoft.com/office/powerpoint/2010/main" val="3597082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16</a:t>
            </a:fld>
            <a:endParaRPr lang="cs-CZ" dirty="0">
              <a:solidFill>
                <a:prstClr val="black"/>
              </a:solidFill>
            </a:endParaRPr>
          </a:p>
        </p:txBody>
      </p:sp>
    </p:spTree>
    <p:extLst>
      <p:ext uri="{BB962C8B-B14F-4D97-AF65-F5344CB8AC3E}">
        <p14:creationId xmlns="" xmlns:p14="http://schemas.microsoft.com/office/powerpoint/2010/main" val="11508808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17</a:t>
            </a:fld>
            <a:endParaRPr lang="cs-CZ" dirty="0"/>
          </a:p>
        </p:txBody>
      </p:sp>
    </p:spTree>
    <p:extLst>
      <p:ext uri="{BB962C8B-B14F-4D97-AF65-F5344CB8AC3E}">
        <p14:creationId xmlns="" xmlns:p14="http://schemas.microsoft.com/office/powerpoint/2010/main" val="6393906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18</a:t>
            </a:fld>
            <a:endParaRPr lang="cs-CZ" dirty="0"/>
          </a:p>
        </p:txBody>
      </p:sp>
    </p:spTree>
    <p:extLst>
      <p:ext uri="{BB962C8B-B14F-4D97-AF65-F5344CB8AC3E}">
        <p14:creationId xmlns="" xmlns:p14="http://schemas.microsoft.com/office/powerpoint/2010/main" val="2415700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19</a:t>
            </a:fld>
            <a:endParaRPr lang="cs-CZ" dirty="0">
              <a:solidFill>
                <a:prstClr val="black"/>
              </a:solidFill>
            </a:endParaRPr>
          </a:p>
        </p:txBody>
      </p:sp>
    </p:spTree>
    <p:extLst>
      <p:ext uri="{BB962C8B-B14F-4D97-AF65-F5344CB8AC3E}">
        <p14:creationId xmlns="" xmlns:p14="http://schemas.microsoft.com/office/powerpoint/2010/main" val="18916836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20</a:t>
            </a:fld>
            <a:endParaRPr lang="cs-CZ" dirty="0"/>
          </a:p>
        </p:txBody>
      </p:sp>
    </p:spTree>
    <p:extLst>
      <p:ext uri="{BB962C8B-B14F-4D97-AF65-F5344CB8AC3E}">
        <p14:creationId xmlns="" xmlns:p14="http://schemas.microsoft.com/office/powerpoint/2010/main" val="2393476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a:t>
            </a:fld>
            <a:endParaRPr lang="cs-CZ" dirty="0"/>
          </a:p>
        </p:txBody>
      </p:sp>
    </p:spTree>
    <p:extLst>
      <p:ext uri="{BB962C8B-B14F-4D97-AF65-F5344CB8AC3E}">
        <p14:creationId xmlns="" xmlns:p14="http://schemas.microsoft.com/office/powerpoint/2010/main" val="16145202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21</a:t>
            </a:fld>
            <a:endParaRPr lang="cs-CZ" dirty="0"/>
          </a:p>
        </p:txBody>
      </p:sp>
    </p:spTree>
    <p:extLst>
      <p:ext uri="{BB962C8B-B14F-4D97-AF65-F5344CB8AC3E}">
        <p14:creationId xmlns="" xmlns:p14="http://schemas.microsoft.com/office/powerpoint/2010/main" val="6424918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22</a:t>
            </a:fld>
            <a:endParaRPr lang="cs-CZ" dirty="0"/>
          </a:p>
        </p:txBody>
      </p:sp>
    </p:spTree>
    <p:extLst>
      <p:ext uri="{BB962C8B-B14F-4D97-AF65-F5344CB8AC3E}">
        <p14:creationId xmlns="" xmlns:p14="http://schemas.microsoft.com/office/powerpoint/2010/main" val="33694091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23</a:t>
            </a:fld>
            <a:endParaRPr lang="cs-CZ" dirty="0"/>
          </a:p>
        </p:txBody>
      </p:sp>
    </p:spTree>
    <p:extLst>
      <p:ext uri="{BB962C8B-B14F-4D97-AF65-F5344CB8AC3E}">
        <p14:creationId xmlns="" xmlns:p14="http://schemas.microsoft.com/office/powerpoint/2010/main" val="42285614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24</a:t>
            </a:fld>
            <a:endParaRPr lang="cs-CZ" dirty="0"/>
          </a:p>
        </p:txBody>
      </p:sp>
    </p:spTree>
    <p:extLst>
      <p:ext uri="{BB962C8B-B14F-4D97-AF65-F5344CB8AC3E}">
        <p14:creationId xmlns="" xmlns:p14="http://schemas.microsoft.com/office/powerpoint/2010/main" val="33586260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25</a:t>
            </a:fld>
            <a:endParaRPr lang="cs-CZ" dirty="0"/>
          </a:p>
        </p:txBody>
      </p:sp>
    </p:spTree>
    <p:extLst>
      <p:ext uri="{BB962C8B-B14F-4D97-AF65-F5344CB8AC3E}">
        <p14:creationId xmlns="" xmlns:p14="http://schemas.microsoft.com/office/powerpoint/2010/main" val="17473041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26</a:t>
            </a:fld>
            <a:endParaRPr lang="cs-CZ" dirty="0"/>
          </a:p>
        </p:txBody>
      </p:sp>
    </p:spTree>
    <p:extLst>
      <p:ext uri="{BB962C8B-B14F-4D97-AF65-F5344CB8AC3E}">
        <p14:creationId xmlns="" xmlns:p14="http://schemas.microsoft.com/office/powerpoint/2010/main" val="25898790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27</a:t>
            </a:fld>
            <a:endParaRPr lang="cs-CZ" dirty="0"/>
          </a:p>
        </p:txBody>
      </p:sp>
    </p:spTree>
    <p:extLst>
      <p:ext uri="{BB962C8B-B14F-4D97-AF65-F5344CB8AC3E}">
        <p14:creationId xmlns="" xmlns:p14="http://schemas.microsoft.com/office/powerpoint/2010/main" val="36321250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28</a:t>
            </a:fld>
            <a:endParaRPr lang="cs-CZ" dirty="0"/>
          </a:p>
        </p:txBody>
      </p:sp>
    </p:spTree>
    <p:extLst>
      <p:ext uri="{BB962C8B-B14F-4D97-AF65-F5344CB8AC3E}">
        <p14:creationId xmlns="" xmlns:p14="http://schemas.microsoft.com/office/powerpoint/2010/main" val="30867383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29</a:t>
            </a:fld>
            <a:endParaRPr lang="cs-CZ" dirty="0"/>
          </a:p>
        </p:txBody>
      </p:sp>
    </p:spTree>
    <p:extLst>
      <p:ext uri="{BB962C8B-B14F-4D97-AF65-F5344CB8AC3E}">
        <p14:creationId xmlns="" xmlns:p14="http://schemas.microsoft.com/office/powerpoint/2010/main" val="7704431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30</a:t>
            </a:fld>
            <a:endParaRPr lang="cs-CZ" dirty="0"/>
          </a:p>
        </p:txBody>
      </p:sp>
    </p:spTree>
    <p:extLst>
      <p:ext uri="{BB962C8B-B14F-4D97-AF65-F5344CB8AC3E}">
        <p14:creationId xmlns="" xmlns:p14="http://schemas.microsoft.com/office/powerpoint/2010/main" val="64402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a:t>
            </a:fld>
            <a:endParaRPr lang="cs-CZ" dirty="0"/>
          </a:p>
        </p:txBody>
      </p:sp>
    </p:spTree>
    <p:extLst>
      <p:ext uri="{BB962C8B-B14F-4D97-AF65-F5344CB8AC3E}">
        <p14:creationId xmlns="" xmlns:p14="http://schemas.microsoft.com/office/powerpoint/2010/main" val="1277710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31</a:t>
            </a:fld>
            <a:endParaRPr lang="cs-CZ" dirty="0"/>
          </a:p>
        </p:txBody>
      </p:sp>
    </p:spTree>
    <p:extLst>
      <p:ext uri="{BB962C8B-B14F-4D97-AF65-F5344CB8AC3E}">
        <p14:creationId xmlns="" xmlns:p14="http://schemas.microsoft.com/office/powerpoint/2010/main" val="24979025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32</a:t>
            </a:fld>
            <a:endParaRPr lang="cs-CZ" dirty="0"/>
          </a:p>
        </p:txBody>
      </p:sp>
    </p:spTree>
    <p:extLst>
      <p:ext uri="{BB962C8B-B14F-4D97-AF65-F5344CB8AC3E}">
        <p14:creationId xmlns="" xmlns:p14="http://schemas.microsoft.com/office/powerpoint/2010/main" val="12726540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33</a:t>
            </a:fld>
            <a:endParaRPr lang="cs-CZ" dirty="0"/>
          </a:p>
        </p:txBody>
      </p:sp>
    </p:spTree>
    <p:extLst>
      <p:ext uri="{BB962C8B-B14F-4D97-AF65-F5344CB8AC3E}">
        <p14:creationId xmlns="" xmlns:p14="http://schemas.microsoft.com/office/powerpoint/2010/main" val="33450375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34</a:t>
            </a:fld>
            <a:endParaRPr lang="cs-CZ" dirty="0"/>
          </a:p>
        </p:txBody>
      </p:sp>
    </p:spTree>
    <p:extLst>
      <p:ext uri="{BB962C8B-B14F-4D97-AF65-F5344CB8AC3E}">
        <p14:creationId xmlns="" xmlns:p14="http://schemas.microsoft.com/office/powerpoint/2010/main" val="19751762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35</a:t>
            </a:fld>
            <a:endParaRPr lang="cs-CZ" dirty="0"/>
          </a:p>
        </p:txBody>
      </p:sp>
    </p:spTree>
    <p:extLst>
      <p:ext uri="{BB962C8B-B14F-4D97-AF65-F5344CB8AC3E}">
        <p14:creationId xmlns="" xmlns:p14="http://schemas.microsoft.com/office/powerpoint/2010/main" val="34629409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36</a:t>
            </a:fld>
            <a:endParaRPr lang="cs-CZ" dirty="0"/>
          </a:p>
        </p:txBody>
      </p:sp>
    </p:spTree>
    <p:extLst>
      <p:ext uri="{BB962C8B-B14F-4D97-AF65-F5344CB8AC3E}">
        <p14:creationId xmlns="" xmlns:p14="http://schemas.microsoft.com/office/powerpoint/2010/main" val="3774378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37</a:t>
            </a:fld>
            <a:endParaRPr lang="cs-CZ" dirty="0"/>
          </a:p>
        </p:txBody>
      </p:sp>
    </p:spTree>
    <p:extLst>
      <p:ext uri="{BB962C8B-B14F-4D97-AF65-F5344CB8AC3E}">
        <p14:creationId xmlns="" xmlns:p14="http://schemas.microsoft.com/office/powerpoint/2010/main" val="7941821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38</a:t>
            </a:fld>
            <a:endParaRPr lang="cs-CZ" dirty="0"/>
          </a:p>
        </p:txBody>
      </p:sp>
    </p:spTree>
    <p:extLst>
      <p:ext uri="{BB962C8B-B14F-4D97-AF65-F5344CB8AC3E}">
        <p14:creationId xmlns="" xmlns:p14="http://schemas.microsoft.com/office/powerpoint/2010/main" val="36807928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39</a:t>
            </a:fld>
            <a:endParaRPr lang="cs-CZ" dirty="0"/>
          </a:p>
        </p:txBody>
      </p:sp>
    </p:spTree>
    <p:extLst>
      <p:ext uri="{BB962C8B-B14F-4D97-AF65-F5344CB8AC3E}">
        <p14:creationId xmlns="" xmlns:p14="http://schemas.microsoft.com/office/powerpoint/2010/main" val="31231034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40</a:t>
            </a:fld>
            <a:endParaRPr lang="cs-CZ" dirty="0"/>
          </a:p>
        </p:txBody>
      </p:sp>
    </p:spTree>
    <p:extLst>
      <p:ext uri="{BB962C8B-B14F-4D97-AF65-F5344CB8AC3E}">
        <p14:creationId xmlns="" xmlns:p14="http://schemas.microsoft.com/office/powerpoint/2010/main" val="1470327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a:t>
            </a:fld>
            <a:endParaRPr lang="cs-CZ" dirty="0"/>
          </a:p>
        </p:txBody>
      </p:sp>
    </p:spTree>
    <p:extLst>
      <p:ext uri="{BB962C8B-B14F-4D97-AF65-F5344CB8AC3E}">
        <p14:creationId xmlns="" xmlns:p14="http://schemas.microsoft.com/office/powerpoint/2010/main" val="799959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41</a:t>
            </a:fld>
            <a:endParaRPr lang="cs-CZ" dirty="0"/>
          </a:p>
        </p:txBody>
      </p:sp>
    </p:spTree>
    <p:extLst>
      <p:ext uri="{BB962C8B-B14F-4D97-AF65-F5344CB8AC3E}">
        <p14:creationId xmlns="" xmlns:p14="http://schemas.microsoft.com/office/powerpoint/2010/main" val="314002095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42</a:t>
            </a:fld>
            <a:endParaRPr lang="cs-CZ" dirty="0"/>
          </a:p>
        </p:txBody>
      </p:sp>
    </p:spTree>
    <p:extLst>
      <p:ext uri="{BB962C8B-B14F-4D97-AF65-F5344CB8AC3E}">
        <p14:creationId xmlns="" xmlns:p14="http://schemas.microsoft.com/office/powerpoint/2010/main" val="2980253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43</a:t>
            </a:fld>
            <a:endParaRPr lang="cs-CZ" dirty="0"/>
          </a:p>
        </p:txBody>
      </p:sp>
    </p:spTree>
    <p:extLst>
      <p:ext uri="{BB962C8B-B14F-4D97-AF65-F5344CB8AC3E}">
        <p14:creationId xmlns="" xmlns:p14="http://schemas.microsoft.com/office/powerpoint/2010/main" val="41116441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44</a:t>
            </a:fld>
            <a:endParaRPr lang="cs-CZ" dirty="0"/>
          </a:p>
        </p:txBody>
      </p:sp>
    </p:spTree>
    <p:extLst>
      <p:ext uri="{BB962C8B-B14F-4D97-AF65-F5344CB8AC3E}">
        <p14:creationId xmlns="" xmlns:p14="http://schemas.microsoft.com/office/powerpoint/2010/main" val="142712383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45</a:t>
            </a:fld>
            <a:endParaRPr lang="cs-CZ" dirty="0"/>
          </a:p>
        </p:txBody>
      </p:sp>
    </p:spTree>
    <p:extLst>
      <p:ext uri="{BB962C8B-B14F-4D97-AF65-F5344CB8AC3E}">
        <p14:creationId xmlns="" xmlns:p14="http://schemas.microsoft.com/office/powerpoint/2010/main" val="411621083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46</a:t>
            </a:fld>
            <a:endParaRPr lang="cs-CZ" dirty="0"/>
          </a:p>
        </p:txBody>
      </p:sp>
    </p:spTree>
    <p:extLst>
      <p:ext uri="{BB962C8B-B14F-4D97-AF65-F5344CB8AC3E}">
        <p14:creationId xmlns="" xmlns:p14="http://schemas.microsoft.com/office/powerpoint/2010/main" val="7819706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47</a:t>
            </a:fld>
            <a:endParaRPr lang="cs-CZ" dirty="0"/>
          </a:p>
        </p:txBody>
      </p:sp>
    </p:spTree>
    <p:extLst>
      <p:ext uri="{BB962C8B-B14F-4D97-AF65-F5344CB8AC3E}">
        <p14:creationId xmlns="" xmlns:p14="http://schemas.microsoft.com/office/powerpoint/2010/main" val="24725013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48</a:t>
            </a:fld>
            <a:endParaRPr lang="cs-CZ" dirty="0"/>
          </a:p>
        </p:txBody>
      </p:sp>
    </p:spTree>
    <p:extLst>
      <p:ext uri="{BB962C8B-B14F-4D97-AF65-F5344CB8AC3E}">
        <p14:creationId xmlns="" xmlns:p14="http://schemas.microsoft.com/office/powerpoint/2010/main" val="247250138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49</a:t>
            </a:fld>
            <a:endParaRPr lang="cs-CZ" dirty="0"/>
          </a:p>
        </p:txBody>
      </p:sp>
    </p:spTree>
    <p:extLst>
      <p:ext uri="{BB962C8B-B14F-4D97-AF65-F5344CB8AC3E}">
        <p14:creationId xmlns="" xmlns:p14="http://schemas.microsoft.com/office/powerpoint/2010/main" val="16546014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50</a:t>
            </a:fld>
            <a:endParaRPr lang="cs-CZ" dirty="0"/>
          </a:p>
        </p:txBody>
      </p:sp>
    </p:spTree>
    <p:extLst>
      <p:ext uri="{BB962C8B-B14F-4D97-AF65-F5344CB8AC3E}">
        <p14:creationId xmlns="" xmlns:p14="http://schemas.microsoft.com/office/powerpoint/2010/main" val="528869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a:t>
            </a:fld>
            <a:endParaRPr lang="cs-CZ" dirty="0"/>
          </a:p>
        </p:txBody>
      </p:sp>
    </p:spTree>
    <p:extLst>
      <p:ext uri="{BB962C8B-B14F-4D97-AF65-F5344CB8AC3E}">
        <p14:creationId xmlns="" xmlns:p14="http://schemas.microsoft.com/office/powerpoint/2010/main" val="378759409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51</a:t>
            </a:fld>
            <a:endParaRPr lang="cs-CZ" dirty="0"/>
          </a:p>
        </p:txBody>
      </p:sp>
    </p:spTree>
    <p:extLst>
      <p:ext uri="{BB962C8B-B14F-4D97-AF65-F5344CB8AC3E}">
        <p14:creationId xmlns="" xmlns:p14="http://schemas.microsoft.com/office/powerpoint/2010/main" val="5049530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52</a:t>
            </a:fld>
            <a:endParaRPr lang="cs-CZ" dirty="0"/>
          </a:p>
        </p:txBody>
      </p:sp>
    </p:spTree>
    <p:extLst>
      <p:ext uri="{BB962C8B-B14F-4D97-AF65-F5344CB8AC3E}">
        <p14:creationId xmlns="" xmlns:p14="http://schemas.microsoft.com/office/powerpoint/2010/main" val="21410519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53</a:t>
            </a:fld>
            <a:endParaRPr lang="cs-CZ" dirty="0"/>
          </a:p>
        </p:txBody>
      </p:sp>
    </p:spTree>
    <p:extLst>
      <p:ext uri="{BB962C8B-B14F-4D97-AF65-F5344CB8AC3E}">
        <p14:creationId xmlns="" xmlns:p14="http://schemas.microsoft.com/office/powerpoint/2010/main" val="331303601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54</a:t>
            </a:fld>
            <a:endParaRPr lang="cs-CZ" dirty="0"/>
          </a:p>
        </p:txBody>
      </p:sp>
    </p:spTree>
    <p:extLst>
      <p:ext uri="{BB962C8B-B14F-4D97-AF65-F5344CB8AC3E}">
        <p14:creationId xmlns="" xmlns:p14="http://schemas.microsoft.com/office/powerpoint/2010/main" val="352336211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55</a:t>
            </a:fld>
            <a:endParaRPr lang="cs-CZ" dirty="0"/>
          </a:p>
        </p:txBody>
      </p:sp>
    </p:spTree>
    <p:extLst>
      <p:ext uri="{BB962C8B-B14F-4D97-AF65-F5344CB8AC3E}">
        <p14:creationId xmlns="" xmlns:p14="http://schemas.microsoft.com/office/powerpoint/2010/main" val="3523362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7</a:t>
            </a:fld>
            <a:endParaRPr lang="cs-CZ" dirty="0"/>
          </a:p>
        </p:txBody>
      </p:sp>
    </p:spTree>
    <p:extLst>
      <p:ext uri="{BB962C8B-B14F-4D97-AF65-F5344CB8AC3E}">
        <p14:creationId xmlns="" xmlns:p14="http://schemas.microsoft.com/office/powerpoint/2010/main" val="3680792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8</a:t>
            </a:fld>
            <a:endParaRPr lang="cs-CZ" dirty="0"/>
          </a:p>
        </p:txBody>
      </p:sp>
    </p:spTree>
    <p:extLst>
      <p:ext uri="{BB962C8B-B14F-4D97-AF65-F5344CB8AC3E}">
        <p14:creationId xmlns="" xmlns:p14="http://schemas.microsoft.com/office/powerpoint/2010/main" val="645099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9</a:t>
            </a:fld>
            <a:endParaRPr lang="cs-CZ" dirty="0"/>
          </a:p>
        </p:txBody>
      </p:sp>
    </p:spTree>
    <p:extLst>
      <p:ext uri="{BB962C8B-B14F-4D97-AF65-F5344CB8AC3E}">
        <p14:creationId xmlns="" xmlns:p14="http://schemas.microsoft.com/office/powerpoint/2010/main" val="2893491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10</a:t>
            </a:fld>
            <a:endParaRPr lang="cs-CZ" dirty="0">
              <a:solidFill>
                <a:prstClr val="black"/>
              </a:solidFill>
            </a:endParaRPr>
          </a:p>
        </p:txBody>
      </p:sp>
    </p:spTree>
    <p:extLst>
      <p:ext uri="{BB962C8B-B14F-4D97-AF65-F5344CB8AC3E}">
        <p14:creationId xmlns="" xmlns:p14="http://schemas.microsoft.com/office/powerpoint/2010/main" val="33830745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smtClean="0"/>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smtClean="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smtClean="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smtClean="0"/>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smtClean="0"/>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smtClean="0"/>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userDrawn="1"/>
        </p:nvPicPr>
        <p:blipFill rotWithShape="1">
          <a:blip r:embed="rId2" cstate="print">
            <a:extLst>
              <a:ext uri="{28A0092B-C50C-407E-A947-70E740481C1C}">
                <a14:useLocalDpi xmlns=""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85881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smtClean="0"/>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0"/>
              <a:t>Kliknutím lze upravit styly předlohy textu.</a:t>
            </a:r>
          </a:p>
        </p:txBody>
      </p:sp>
    </p:spTree>
    <p:extLst>
      <p:ext uri="{BB962C8B-B14F-4D97-AF65-F5344CB8AC3E}">
        <p14:creationId xmlns="" xmlns:p14="http://schemas.microsoft.com/office/powerpoint/2010/main" val="1479379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cs-CZ" smtClean="0"/>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lvl1pPr>
              <a:defRPr/>
            </a:lvl1pPr>
          </a:lstStyle>
          <a:p>
            <a:pPr>
              <a:defRPr/>
            </a:pPr>
            <a:fld id="{5F7ADBA8-964B-4AA0-AE3D-857E42B88E74}" type="datetimeFigureOut">
              <a:rPr lang="cs-CZ">
                <a:solidFill>
                  <a:prstClr val="black">
                    <a:tint val="75000"/>
                  </a:prstClr>
                </a:solidFill>
              </a:rPr>
              <a:pPr>
                <a:defRPr/>
              </a:pPr>
              <a:t>10.10.2017</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C3D6453-B3C2-4F76-A444-630CF03580E9}" type="slidenum">
              <a:rPr lang="cs-CZ" altLang="cs-CZ"/>
              <a:pPr>
                <a:defRPr/>
              </a:pPr>
              <a:t>‹#›</a:t>
            </a:fld>
            <a:endParaRPr lang="cs-CZ" altLang="cs-CZ"/>
          </a:p>
        </p:txBody>
      </p:sp>
    </p:spTree>
    <p:extLst>
      <p:ext uri="{BB962C8B-B14F-4D97-AF65-F5344CB8AC3E}">
        <p14:creationId xmlns="" xmlns:p14="http://schemas.microsoft.com/office/powerpoint/2010/main" val="1919945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59F042F8-8698-4494-92AE-0144BC8CCC08}" type="datetimeFigureOut">
              <a:rPr lang="cs-CZ">
                <a:solidFill>
                  <a:prstClr val="black">
                    <a:tint val="75000"/>
                  </a:prstClr>
                </a:solidFill>
              </a:rPr>
              <a:pPr>
                <a:defRPr/>
              </a:pPr>
              <a:t>10.10.2017</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3DCCD5F-7CD3-424F-A228-36BB83D350E4}" type="slidenum">
              <a:rPr lang="cs-CZ" altLang="cs-CZ"/>
              <a:pPr>
                <a:defRPr/>
              </a:pPr>
              <a:t>‹#›</a:t>
            </a:fld>
            <a:endParaRPr lang="cs-CZ" altLang="cs-CZ"/>
          </a:p>
        </p:txBody>
      </p:sp>
    </p:spTree>
    <p:extLst>
      <p:ext uri="{BB962C8B-B14F-4D97-AF65-F5344CB8AC3E}">
        <p14:creationId xmlns="" xmlns:p14="http://schemas.microsoft.com/office/powerpoint/2010/main" val="576427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cs-CZ" smtClean="0"/>
              <a:t>Kliknutím lze upravit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lvl1pPr>
              <a:defRPr/>
            </a:lvl1pPr>
          </a:lstStyle>
          <a:p>
            <a:pPr>
              <a:defRPr/>
            </a:pPr>
            <a:fld id="{3531C6E8-A580-40A4-82C7-C855B69B5885}" type="datetimeFigureOut">
              <a:rPr lang="cs-CZ">
                <a:solidFill>
                  <a:prstClr val="black">
                    <a:tint val="75000"/>
                  </a:prstClr>
                </a:solidFill>
              </a:rPr>
              <a:pPr>
                <a:defRPr/>
              </a:pPr>
              <a:t>10.10.2017</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7A6CC7D-C5DB-4F60-B883-22493CFE8B46}" type="slidenum">
              <a:rPr lang="cs-CZ" altLang="cs-CZ"/>
              <a:pPr>
                <a:defRPr/>
              </a:pPr>
              <a:t>‹#›</a:t>
            </a:fld>
            <a:endParaRPr lang="cs-CZ" altLang="cs-CZ"/>
          </a:p>
        </p:txBody>
      </p:sp>
    </p:spTree>
    <p:extLst>
      <p:ext uri="{BB962C8B-B14F-4D97-AF65-F5344CB8AC3E}">
        <p14:creationId xmlns="" xmlns:p14="http://schemas.microsoft.com/office/powerpoint/2010/main" val="2147402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3"/>
          <p:cNvSpPr>
            <a:spLocks noGrp="1"/>
          </p:cNvSpPr>
          <p:nvPr>
            <p:ph type="dt" sz="half" idx="10"/>
          </p:nvPr>
        </p:nvSpPr>
        <p:spPr/>
        <p:txBody>
          <a:bodyPr/>
          <a:lstStyle>
            <a:lvl1pPr>
              <a:defRPr/>
            </a:lvl1pPr>
          </a:lstStyle>
          <a:p>
            <a:pPr>
              <a:defRPr/>
            </a:pPr>
            <a:fld id="{40E39E42-D5CC-4B77-9727-82BC3B4B0BAB}" type="datetimeFigureOut">
              <a:rPr lang="cs-CZ">
                <a:solidFill>
                  <a:prstClr val="black">
                    <a:tint val="75000"/>
                  </a:prstClr>
                </a:solidFill>
              </a:rPr>
              <a:pPr>
                <a:defRPr/>
              </a:pPr>
              <a:t>10.10.2017</a:t>
            </a:fld>
            <a:endParaRPr lang="cs-CZ">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74828A0-6A7E-48F3-AEE0-D204CE2F1A55}" type="slidenum">
              <a:rPr lang="cs-CZ" altLang="cs-CZ"/>
              <a:pPr>
                <a:defRPr/>
              </a:pPr>
              <a:t>‹#›</a:t>
            </a:fld>
            <a:endParaRPr lang="cs-CZ" altLang="cs-CZ"/>
          </a:p>
        </p:txBody>
      </p:sp>
    </p:spTree>
    <p:extLst>
      <p:ext uri="{BB962C8B-B14F-4D97-AF65-F5344CB8AC3E}">
        <p14:creationId xmlns="" xmlns:p14="http://schemas.microsoft.com/office/powerpoint/2010/main" val="4057202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29842" y="2505075"/>
            <a:ext cx="3868340"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29150" y="2505075"/>
            <a:ext cx="3887391"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3"/>
          <p:cNvSpPr>
            <a:spLocks noGrp="1"/>
          </p:cNvSpPr>
          <p:nvPr>
            <p:ph type="dt" sz="half" idx="10"/>
          </p:nvPr>
        </p:nvSpPr>
        <p:spPr/>
        <p:txBody>
          <a:bodyPr/>
          <a:lstStyle>
            <a:lvl1pPr>
              <a:defRPr/>
            </a:lvl1pPr>
          </a:lstStyle>
          <a:p>
            <a:pPr>
              <a:defRPr/>
            </a:pPr>
            <a:fld id="{FA253B47-9050-440F-868E-22877588E514}" type="datetimeFigureOut">
              <a:rPr lang="cs-CZ">
                <a:solidFill>
                  <a:prstClr val="black">
                    <a:tint val="75000"/>
                  </a:prstClr>
                </a:solidFill>
              </a:rPr>
              <a:pPr>
                <a:defRPr/>
              </a:pPr>
              <a:t>10.10.2017</a:t>
            </a:fld>
            <a:endParaRPr lang="cs-CZ">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6A72951-3547-417E-A2BE-3093DBD3FEAA}" type="slidenum">
              <a:rPr lang="cs-CZ" altLang="cs-CZ"/>
              <a:pPr>
                <a:defRPr/>
              </a:pPr>
              <a:t>‹#›</a:t>
            </a:fld>
            <a:endParaRPr lang="cs-CZ" altLang="cs-CZ"/>
          </a:p>
        </p:txBody>
      </p:sp>
    </p:spTree>
    <p:extLst>
      <p:ext uri="{BB962C8B-B14F-4D97-AF65-F5344CB8AC3E}">
        <p14:creationId xmlns="" xmlns:p14="http://schemas.microsoft.com/office/powerpoint/2010/main" val="1538580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3"/>
          <p:cNvSpPr>
            <a:spLocks noGrp="1"/>
          </p:cNvSpPr>
          <p:nvPr>
            <p:ph type="dt" sz="half" idx="10"/>
          </p:nvPr>
        </p:nvSpPr>
        <p:spPr/>
        <p:txBody>
          <a:bodyPr/>
          <a:lstStyle>
            <a:lvl1pPr>
              <a:defRPr/>
            </a:lvl1pPr>
          </a:lstStyle>
          <a:p>
            <a:pPr>
              <a:defRPr/>
            </a:pPr>
            <a:fld id="{3A9E20C9-4A2D-48B5-9721-2EA78D3CA816}" type="datetimeFigureOut">
              <a:rPr lang="cs-CZ">
                <a:solidFill>
                  <a:prstClr val="black">
                    <a:tint val="75000"/>
                  </a:prstClr>
                </a:solidFill>
              </a:rPr>
              <a:pPr>
                <a:defRPr/>
              </a:pPr>
              <a:t>10.10.2017</a:t>
            </a:fld>
            <a:endParaRPr lang="cs-CZ">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C8E80BA-E93C-4FEF-960F-F9E931E96608}" type="slidenum">
              <a:rPr lang="cs-CZ" altLang="cs-CZ"/>
              <a:pPr>
                <a:defRPr/>
              </a:pPr>
              <a:t>‹#›</a:t>
            </a:fld>
            <a:endParaRPr lang="cs-CZ" altLang="cs-CZ"/>
          </a:p>
        </p:txBody>
      </p:sp>
    </p:spTree>
    <p:extLst>
      <p:ext uri="{BB962C8B-B14F-4D97-AF65-F5344CB8AC3E}">
        <p14:creationId xmlns="" xmlns:p14="http://schemas.microsoft.com/office/powerpoint/2010/main" val="3725761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E6A39E4-2127-4101-9233-E439DB08B4F2}" type="datetimeFigureOut">
              <a:rPr lang="cs-CZ">
                <a:solidFill>
                  <a:prstClr val="black">
                    <a:tint val="75000"/>
                  </a:prstClr>
                </a:solidFill>
              </a:rPr>
              <a:pPr>
                <a:defRPr/>
              </a:pPr>
              <a:t>10.10.2017</a:t>
            </a:fld>
            <a:endParaRPr lang="cs-CZ">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87F75AE-C71B-4C63-9552-17C2E86C5242}" type="slidenum">
              <a:rPr lang="cs-CZ" altLang="cs-CZ"/>
              <a:pPr>
                <a:defRPr/>
              </a:pPr>
              <a:t>‹#›</a:t>
            </a:fld>
            <a:endParaRPr lang="cs-CZ" altLang="cs-CZ"/>
          </a:p>
        </p:txBody>
      </p:sp>
    </p:spTree>
    <p:extLst>
      <p:ext uri="{BB962C8B-B14F-4D97-AF65-F5344CB8AC3E}">
        <p14:creationId xmlns="" xmlns:p14="http://schemas.microsoft.com/office/powerpoint/2010/main" val="35175511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smtClean="0"/>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AD4AE88C-53C2-40BE-A453-37855C2FEC0F}" type="datetimeFigureOut">
              <a:rPr lang="cs-CZ">
                <a:solidFill>
                  <a:prstClr val="black">
                    <a:tint val="75000"/>
                  </a:prstClr>
                </a:solidFill>
              </a:rPr>
              <a:pPr>
                <a:defRPr/>
              </a:pPr>
              <a:t>10.10.2017</a:t>
            </a:fld>
            <a:endParaRPr lang="cs-CZ">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096AB60-3D45-4A03-89CF-C9B5F687E434}" type="slidenum">
              <a:rPr lang="cs-CZ" altLang="cs-CZ"/>
              <a:pPr>
                <a:defRPr/>
              </a:pPr>
              <a:t>‹#›</a:t>
            </a:fld>
            <a:endParaRPr lang="cs-CZ" altLang="cs-CZ"/>
          </a:p>
        </p:txBody>
      </p:sp>
    </p:spTree>
    <p:extLst>
      <p:ext uri="{BB962C8B-B14F-4D97-AF65-F5344CB8AC3E}">
        <p14:creationId xmlns="" xmlns:p14="http://schemas.microsoft.com/office/powerpoint/2010/main" val="12645740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3"/>
          <p:cNvSpPr>
            <a:spLocks noGrp="1"/>
          </p:cNvSpPr>
          <p:nvPr>
            <p:ph type="dt" sz="half" idx="10"/>
          </p:nvPr>
        </p:nvSpPr>
        <p:spPr/>
        <p:txBody>
          <a:bodyPr/>
          <a:lstStyle>
            <a:lvl1pPr>
              <a:defRPr/>
            </a:lvl1pPr>
          </a:lstStyle>
          <a:p>
            <a:pPr>
              <a:defRPr/>
            </a:pPr>
            <a:fld id="{80564FE7-18A9-4F43-870D-B8A1AF3A9119}" type="datetimeFigureOut">
              <a:rPr lang="cs-CZ">
                <a:solidFill>
                  <a:prstClr val="black">
                    <a:tint val="75000"/>
                  </a:prstClr>
                </a:solidFill>
              </a:rPr>
              <a:pPr>
                <a:defRPr/>
              </a:pPr>
              <a:t>10.10.2017</a:t>
            </a:fld>
            <a:endParaRPr lang="cs-CZ">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1161DF9-7AE5-4CDB-B945-8673F63C4B96}" type="slidenum">
              <a:rPr lang="cs-CZ" altLang="cs-CZ"/>
              <a:pPr>
                <a:defRPr/>
              </a:pPr>
              <a:t>‹#›</a:t>
            </a:fld>
            <a:endParaRPr lang="cs-CZ" altLang="cs-CZ"/>
          </a:p>
        </p:txBody>
      </p:sp>
    </p:spTree>
    <p:extLst>
      <p:ext uri="{BB962C8B-B14F-4D97-AF65-F5344CB8AC3E}">
        <p14:creationId xmlns="" xmlns:p14="http://schemas.microsoft.com/office/powerpoint/2010/main" val="737617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 xmlns:p14="http://schemas.microsoft.com/office/powerpoint/2010/main" val="1812855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EEF0FCB0-62FD-4FA4-B02E-868C886B8B6F}" type="datetimeFigureOut">
              <a:rPr lang="cs-CZ">
                <a:solidFill>
                  <a:prstClr val="black">
                    <a:tint val="75000"/>
                  </a:prstClr>
                </a:solidFill>
              </a:rPr>
              <a:pPr>
                <a:defRPr/>
              </a:pPr>
              <a:t>10.10.2017</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70585AD-F118-46F3-A5D9-9062BD84C262}" type="slidenum">
              <a:rPr lang="cs-CZ" altLang="cs-CZ"/>
              <a:pPr>
                <a:defRPr/>
              </a:pPr>
              <a:t>‹#›</a:t>
            </a:fld>
            <a:endParaRPr lang="cs-CZ" altLang="cs-CZ"/>
          </a:p>
        </p:txBody>
      </p:sp>
    </p:spTree>
    <p:extLst>
      <p:ext uri="{BB962C8B-B14F-4D97-AF65-F5344CB8AC3E}">
        <p14:creationId xmlns="" xmlns:p14="http://schemas.microsoft.com/office/powerpoint/2010/main" val="15235146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lvl1pPr>
              <a:defRPr/>
            </a:lvl1pPr>
          </a:lstStyle>
          <a:p>
            <a:pPr>
              <a:defRPr/>
            </a:pPr>
            <a:fld id="{715EAD9D-B4D1-45E0-83C8-275913F37D0E}" type="datetimeFigureOut">
              <a:rPr lang="cs-CZ">
                <a:solidFill>
                  <a:prstClr val="black">
                    <a:tint val="75000"/>
                  </a:prstClr>
                </a:solidFill>
              </a:rPr>
              <a:pPr>
                <a:defRPr/>
              </a:pPr>
              <a:t>10.10.2017</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15DD97F-4B10-4B4F-8AC1-6E7DA16AF5B3}" type="slidenum">
              <a:rPr lang="cs-CZ" altLang="cs-CZ"/>
              <a:pPr>
                <a:defRPr/>
              </a:pPr>
              <a:t>‹#›</a:t>
            </a:fld>
            <a:endParaRPr lang="cs-CZ" altLang="cs-CZ"/>
          </a:p>
        </p:txBody>
      </p:sp>
    </p:spTree>
    <p:extLst>
      <p:ext uri="{BB962C8B-B14F-4D97-AF65-F5344CB8AC3E}">
        <p14:creationId xmlns="" xmlns:p14="http://schemas.microsoft.com/office/powerpoint/2010/main" val="3752629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3960000" cy="4320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 xmlns:p14="http://schemas.microsoft.com/office/powerpoint/2010/main" val="1413621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8064000" cy="2088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2"/>
          <p:cNvSpPr>
            <a:spLocks noGrp="1"/>
          </p:cNvSpPr>
          <p:nvPr>
            <p:ph idx="10"/>
          </p:nvPr>
        </p:nvSpPr>
        <p:spPr>
          <a:xfrm>
            <a:off x="540000" y="4032000"/>
            <a:ext cx="8064000" cy="2088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 xmlns:p14="http://schemas.microsoft.com/office/powerpoint/2010/main" val="6930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4" name="Zástupný symbol pro obsah 2"/>
          <p:cNvSpPr>
            <a:spLocks noGrp="1"/>
          </p:cNvSpPr>
          <p:nvPr>
            <p:ph idx="10"/>
          </p:nvPr>
        </p:nvSpPr>
        <p:spPr>
          <a:xfrm>
            <a:off x="540000" y="2412000"/>
            <a:ext cx="8064000" cy="37440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smtClean="0"/>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0"/>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 xmlns:p14="http://schemas.microsoft.com/office/powerpoint/2010/main" val="344987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smtClean="0"/>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smtClean="0"/>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8" name="Obrázek 7"/>
          <p:cNvPicPr>
            <a:picLocks noChangeAspect="1"/>
          </p:cNvPicPr>
          <p:nvPr userDrawn="1"/>
        </p:nvPicPr>
        <p:blipFill rotWithShape="1">
          <a:blip r:embed="rId2" cstate="print">
            <a:extLst>
              <a:ext uri="{28A0092B-C50C-407E-A947-70E740481C1C}">
                <a14:useLocalDpi xmlns=""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23525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 xmlns:p14="http://schemas.microsoft.com/office/powerpoint/2010/main" val="145385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 xmlns:p14="http://schemas.microsoft.com/office/powerpoint/2010/main" val="290134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Kliknutím lze upravit styl.</a:t>
            </a:r>
            <a:endParaRPr lang="en-US" altLang="cs-CZ" smtClean="0"/>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955326B-D657-469B-B1F4-828F88A54909}" type="datetimeFigureOut">
              <a:rPr lang="cs-CZ">
                <a:solidFill>
                  <a:prstClr val="black">
                    <a:tint val="75000"/>
                  </a:prstClr>
                </a:solidFill>
              </a:rPr>
              <a:pPr>
                <a:defRPr/>
              </a:pPr>
              <a:t>10.10.2017</a:t>
            </a:fld>
            <a:endParaRPr lang="cs-CZ">
              <a:solidFill>
                <a:prstClr val="black">
                  <a:tint val="75000"/>
                </a:prstClr>
              </a:solidFill>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16F68E34-388F-424E-9904-62592BF6A39E}" type="slidenum">
              <a:rPr lang="cs-CZ" altLang="cs-CZ">
                <a:cs typeface="Arial" panose="020B0604020202020204" pitchFamily="34" charset="0"/>
              </a:rPr>
              <a:pPr fontAlgn="base">
                <a:spcBef>
                  <a:spcPct val="0"/>
                </a:spcBef>
                <a:spcAft>
                  <a:spcPct val="0"/>
                </a:spcAft>
                <a:defRPr/>
              </a:pPr>
              <a:t>‹#›</a:t>
            </a:fld>
            <a:endParaRPr lang="cs-CZ" altLang="cs-CZ">
              <a:cs typeface="Arial" panose="020B0604020202020204" pitchFamily="34" charset="0"/>
            </a:endParaRPr>
          </a:p>
        </p:txBody>
      </p:sp>
    </p:spTree>
    <p:extLst>
      <p:ext uri="{BB962C8B-B14F-4D97-AF65-F5344CB8AC3E}">
        <p14:creationId xmlns="" xmlns:p14="http://schemas.microsoft.com/office/powerpoint/2010/main" val="258647245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2.xm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3.xml"/><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4.xml"/><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5.xml"/><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6.xml"/><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7.xml"/><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8.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9.xml"/><Relationship Id="rId1" Type="http://schemas.openxmlformats.org/officeDocument/2006/relationships/slideLayout" Target="../slideLayouts/slideLayout17.xml"/><Relationship Id="rId4" Type="http://schemas.openxmlformats.org/officeDocument/2006/relationships/hyperlink" Target="http://www.hzscr.cz/clanek/hzs-kraju-kontakty.aspx"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0.xml"/><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1.xml"/><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2.xml"/><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3.xml"/><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4.xml"/><Relationship Id="rId1" Type="http://schemas.openxmlformats.org/officeDocument/2006/relationships/slideLayout" Target="../slideLayouts/slideLayout17.xml"/><Relationship Id="rId6" Type="http://schemas.openxmlformats.org/officeDocument/2006/relationships/hyperlink" Target="http://www.sdruzenisplav.cz/" TargetMode="External"/><Relationship Id="rId5" Type="http://schemas.openxmlformats.org/officeDocument/2006/relationships/hyperlink" Target="http://www.strukturalni-fondy.cz/cs/Jak-na-projekt/Elektronicka-zadost/Edukacni-videa" TargetMode="External"/><Relationship Id="rId4" Type="http://schemas.openxmlformats.org/officeDocument/2006/relationships/hyperlink" Target="https://mseu.mssf.cz/"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mailto:katerina@sdruzenisplav.cz" TargetMode="External"/><Relationship Id="rId2" Type="http://schemas.openxmlformats.org/officeDocument/2006/relationships/image" Target="../media/image2.jpeg"/><Relationship Id="rId1" Type="http://schemas.openxmlformats.org/officeDocument/2006/relationships/slideLayout" Target="../slideLayouts/slideLayout11.xml"/><Relationship Id="rId5" Type="http://schemas.openxmlformats.org/officeDocument/2006/relationships/image" Target="../media/image5.jpeg"/><Relationship Id="rId4" Type="http://schemas.openxmlformats.org/officeDocument/2006/relationships/hyperlink" Target="mailto:martina@sdruzenisplav.cz"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Ovál 39"/>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prstClr val="white"/>
              </a:solidFill>
            </a:endParaRPr>
          </a:p>
        </p:txBody>
      </p:sp>
      <p:sp>
        <p:nvSpPr>
          <p:cNvPr id="32" name="Obdélník 31"/>
          <p:cNvSpPr/>
          <p:nvPr/>
        </p:nvSpPr>
        <p:spPr>
          <a:xfrm>
            <a:off x="0" y="4094163"/>
            <a:ext cx="7820025" cy="900112"/>
          </a:xfrm>
          <a:prstGeom prst="rect">
            <a:avLst/>
          </a:prstGeom>
          <a:solidFill>
            <a:srgbClr val="6EB3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prstClr val="white"/>
              </a:solidFill>
            </a:endParaRPr>
          </a:p>
        </p:txBody>
      </p:sp>
      <p:sp>
        <p:nvSpPr>
          <p:cNvPr id="18" name="Obdélník 17"/>
          <p:cNvSpPr/>
          <p:nvPr/>
        </p:nvSpPr>
        <p:spPr>
          <a:xfrm>
            <a:off x="4521200" y="5511800"/>
            <a:ext cx="4622800" cy="90011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prstClr val="white"/>
              </a:solidFill>
            </a:endParaRPr>
          </a:p>
        </p:txBody>
      </p:sp>
      <p:sp>
        <p:nvSpPr>
          <p:cNvPr id="3077" name="TextovéPole 54"/>
          <p:cNvSpPr txBox="1">
            <a:spLocks noChangeArrowheads="1"/>
          </p:cNvSpPr>
          <p:nvPr/>
        </p:nvSpPr>
        <p:spPr bwMode="auto">
          <a:xfrm>
            <a:off x="4718050" y="5691188"/>
            <a:ext cx="3408363"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80000"/>
              </a:lnSpc>
              <a:spcBef>
                <a:spcPct val="0"/>
              </a:spcBef>
              <a:spcAft>
                <a:spcPct val="0"/>
              </a:spcAft>
              <a:buFontTx/>
              <a:buNone/>
            </a:pPr>
            <a:r>
              <a:rPr lang="cs-CZ" altLang="cs-CZ" sz="5000" dirty="0" smtClean="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2016 – 22</a:t>
            </a:r>
          </a:p>
        </p:txBody>
      </p:sp>
      <p:sp>
        <p:nvSpPr>
          <p:cNvPr id="33" name="Obdélník 3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prstClr val="white"/>
              </a:solidFill>
            </a:endParaRPr>
          </a:p>
        </p:txBody>
      </p:sp>
      <p:pic>
        <p:nvPicPr>
          <p:cNvPr id="3079"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944688"/>
            <a:ext cx="990600" cy="8239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80" name="TextovéPole 54"/>
          <p:cNvSpPr txBox="1">
            <a:spLocks noChangeArrowheads="1"/>
          </p:cNvSpPr>
          <p:nvPr/>
        </p:nvSpPr>
        <p:spPr bwMode="auto">
          <a:xfrm>
            <a:off x="0" y="4249738"/>
            <a:ext cx="7861300"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80000"/>
              </a:lnSpc>
              <a:spcBef>
                <a:spcPct val="0"/>
              </a:spcBef>
              <a:spcAft>
                <a:spcPct val="0"/>
              </a:spcAft>
              <a:buFontTx/>
              <a:buNone/>
            </a:pPr>
            <a:r>
              <a:rPr lang="cs-CZ" altLang="cs-CZ" sz="5000" dirty="0" smtClean="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 SCLLD v MAS Sdružení SPLAV</a:t>
            </a:r>
          </a:p>
        </p:txBody>
      </p:sp>
      <p:pic>
        <p:nvPicPr>
          <p:cNvPr id="3081"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896938" y="5535613"/>
            <a:ext cx="990600" cy="8239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2"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20750" y="2767013"/>
            <a:ext cx="990600" cy="8239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2" name="Obrázek 11" descr="C:\Users\Splav\Desktop\IROP_CZ_RO_B_C-RGB.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907704" y="29546"/>
            <a:ext cx="4865687" cy="8016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530401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277446" y="1247776"/>
            <a:ext cx="864002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solidFill>
                  <a:prstClr val="black"/>
                </a:solidFill>
                <a:latin typeface="Arial Narrow" pitchFamily="34" charset="0"/>
              </a:rPr>
              <a:t>EKOLOGICKÁ A BEZPEČNÁ DOPRAVA – </a:t>
            </a:r>
            <a:r>
              <a:rPr lang="cs-CZ" altLang="cs-CZ" sz="2400" b="1" dirty="0" smtClean="0">
                <a:solidFill>
                  <a:srgbClr val="C00000"/>
                </a:solidFill>
                <a:latin typeface="Arial Narrow" pitchFamily="34" charset="0"/>
              </a:rPr>
              <a:t>bezpečnost dopravy</a:t>
            </a:r>
            <a:endParaRPr lang="cs-CZ" altLang="cs-CZ" sz="2400" cap="all" dirty="0">
              <a:solidFill>
                <a:srgbClr val="C00000"/>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smtClean="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a:t>
            </a: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IROP </a:t>
            </a:r>
            <a:r>
              <a:rPr lang="cs-CZ" altLang="cs-CZ" sz="2400" b="1" cap="all" dirty="0">
                <a:solidFill>
                  <a:prstClr val="black"/>
                </a:solidFill>
                <a:latin typeface="Arial Narrow" panose="020B0606020202030204" pitchFamily="34" charset="0"/>
              </a:rPr>
              <a:t>Rozvoj venkovských obcí</a:t>
            </a:r>
            <a:endPar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5" name="Obdélník 4"/>
          <p:cNvSpPr/>
          <p:nvPr/>
        </p:nvSpPr>
        <p:spPr>
          <a:xfrm>
            <a:off x="336550" y="-1341536"/>
            <a:ext cx="6521450" cy="3139321"/>
          </a:xfrm>
          <a:prstGeom prst="rect">
            <a:avLst/>
          </a:prstGeom>
        </p:spPr>
        <p:txBody>
          <a:bodyPr wrap="square">
            <a:spAutoFit/>
          </a:bodyPr>
          <a:lstStyle/>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277446" y="1754070"/>
            <a:ext cx="8471018" cy="4662815"/>
          </a:xfrm>
          <a:prstGeom prst="rect">
            <a:avLst/>
          </a:prstGeom>
        </p:spPr>
        <p:txBody>
          <a:bodyPr wrap="square">
            <a:spAutoFit/>
          </a:bodyPr>
          <a:lstStyle/>
          <a:p>
            <a:pPr lvl="0"/>
            <a:r>
              <a:rPr lang="cs-CZ" sz="1400" b="1" dirty="0" smtClean="0">
                <a:solidFill>
                  <a:srgbClr val="000000"/>
                </a:solidFill>
                <a:latin typeface="Arial Narrow" panose="020B0606020202030204" pitchFamily="34" charset="0"/>
              </a:rPr>
              <a:t>Způsobilé </a:t>
            </a:r>
            <a:r>
              <a:rPr lang="cs-CZ" sz="1400" b="1" dirty="0">
                <a:solidFill>
                  <a:srgbClr val="000000"/>
                </a:solidFill>
                <a:latin typeface="Arial Narrow" panose="020B0606020202030204" pitchFamily="34" charset="0"/>
              </a:rPr>
              <a:t>výdaje na vedlejší aktivity projektu </a:t>
            </a:r>
            <a:endParaRPr lang="cs-CZ" sz="1400" dirty="0">
              <a:solidFill>
                <a:srgbClr val="000000"/>
              </a:solidFill>
              <a:latin typeface="Arial Narrow" panose="020B0606020202030204" pitchFamily="34" charset="0"/>
            </a:endParaRPr>
          </a:p>
          <a:p>
            <a:pPr marL="285750" lvl="0" indent="-285750">
              <a:buFont typeface="Arial" panose="020B0604020202020204" pitchFamily="34" charset="0"/>
              <a:buChar char="•"/>
            </a:pPr>
            <a:r>
              <a:rPr lang="cs-CZ" sz="1600" u="sng" dirty="0" smtClean="0">
                <a:solidFill>
                  <a:srgbClr val="000000"/>
                </a:solidFill>
                <a:latin typeface="Arial Narrow" panose="020B0606020202030204" pitchFamily="34" charset="0"/>
              </a:rPr>
              <a:t>Výdaje </a:t>
            </a:r>
            <a:r>
              <a:rPr lang="cs-CZ" sz="1600" u="sng" dirty="0">
                <a:solidFill>
                  <a:srgbClr val="000000"/>
                </a:solidFill>
                <a:latin typeface="Arial Narrow" panose="020B0606020202030204" pitchFamily="34" charset="0"/>
              </a:rPr>
              <a:t>související s komunikací pro pěší</a:t>
            </a:r>
            <a:r>
              <a:rPr lang="cs-CZ" sz="1600" dirty="0">
                <a:solidFill>
                  <a:srgbClr val="000000"/>
                </a:solidFill>
                <a:latin typeface="Arial Narrow" panose="020B0606020202030204" pitchFamily="34" charset="0"/>
              </a:rPr>
              <a:t>: přístřešky a čekárny autobusových, trolejbusových a tramvajových zastávek, související volně dostupné pevné stojany a uzamykatelné boxy na jízdní kola, detekce jejich obsazenosti, lavičky, osvětlení a informační tabule, zálivy autobusových a trolejbusových zastávek, </a:t>
            </a:r>
          </a:p>
          <a:p>
            <a:pPr marL="285750" lvl="0" indent="-285750">
              <a:buFont typeface="Arial" panose="020B0604020202020204" pitchFamily="34" charset="0"/>
              <a:buChar char="•"/>
            </a:pPr>
            <a:r>
              <a:rPr lang="cs-CZ" sz="1600" u="sng" dirty="0" smtClean="0">
                <a:solidFill>
                  <a:srgbClr val="000000"/>
                </a:solidFill>
                <a:latin typeface="Arial Narrow" panose="020B0606020202030204" pitchFamily="34" charset="0"/>
              </a:rPr>
              <a:t>Výdaje </a:t>
            </a:r>
            <a:r>
              <a:rPr lang="cs-CZ" sz="1600" u="sng" dirty="0">
                <a:solidFill>
                  <a:srgbClr val="000000"/>
                </a:solidFill>
                <a:latin typeface="Arial Narrow" panose="020B0606020202030204" pitchFamily="34" charset="0"/>
              </a:rPr>
              <a:t>na stavbou vyvolané investice</a:t>
            </a:r>
            <a:r>
              <a:rPr lang="cs-CZ" sz="1600" dirty="0">
                <a:solidFill>
                  <a:srgbClr val="000000"/>
                </a:solidFill>
                <a:latin typeface="Arial Narrow" panose="020B0606020202030204" pitchFamily="34" charset="0"/>
              </a:rPr>
              <a:t>: stavbou vyvolané ostatní úpravy a přeložky stávajících pozemních komunikací a připojení sousedních nemovitostí, stavbou vyvolané ostatní úpravy a přeložky stávajících inženýrských sítí, drážních objektů a oplocení, provizorní komunikace a lávky pro pěší a cyklisty a přechodné dopravní značení, </a:t>
            </a:r>
          </a:p>
          <a:p>
            <a:pPr marL="285750" lvl="0" indent="-285750">
              <a:buFont typeface="Arial" panose="020B0604020202020204" pitchFamily="34" charset="0"/>
              <a:buChar char="•"/>
            </a:pPr>
            <a:r>
              <a:rPr lang="cs-CZ" sz="1600" u="sng" dirty="0" smtClean="0">
                <a:solidFill>
                  <a:srgbClr val="000000"/>
                </a:solidFill>
                <a:latin typeface="Arial Narrow" panose="020B0606020202030204" pitchFamily="34" charset="0"/>
              </a:rPr>
              <a:t>Projektová dokumentace</a:t>
            </a:r>
            <a:r>
              <a:rPr lang="cs-CZ" sz="1600" dirty="0" smtClean="0">
                <a:solidFill>
                  <a:srgbClr val="000000"/>
                </a:solidFill>
                <a:latin typeface="Arial Narrow" panose="020B0606020202030204" pitchFamily="34" charset="0"/>
              </a:rPr>
              <a:t>: výdaje </a:t>
            </a:r>
            <a:r>
              <a:rPr lang="cs-CZ" sz="1600" dirty="0">
                <a:solidFill>
                  <a:srgbClr val="000000"/>
                </a:solidFill>
                <a:latin typeface="Arial Narrow" panose="020B0606020202030204" pitchFamily="34" charset="0"/>
              </a:rPr>
              <a:t>na </a:t>
            </a:r>
            <a:r>
              <a:rPr lang="cs-CZ" sz="1600" dirty="0" smtClean="0">
                <a:solidFill>
                  <a:srgbClr val="000000"/>
                </a:solidFill>
                <a:latin typeface="Arial Narrow" panose="020B0606020202030204" pitchFamily="34" charset="0"/>
              </a:rPr>
              <a:t>zpracování dokumentací </a:t>
            </a:r>
            <a:r>
              <a:rPr lang="cs-CZ" sz="1600" dirty="0">
                <a:solidFill>
                  <a:srgbClr val="000000"/>
                </a:solidFill>
                <a:latin typeface="Arial Narrow" panose="020B0606020202030204" pitchFamily="34" charset="0"/>
              </a:rPr>
              <a:t>v procesu </a:t>
            </a:r>
            <a:r>
              <a:rPr lang="cs-CZ" sz="1600" dirty="0" smtClean="0">
                <a:solidFill>
                  <a:srgbClr val="000000"/>
                </a:solidFill>
                <a:latin typeface="Arial Narrow" panose="020B0606020202030204" pitchFamily="34" charset="0"/>
              </a:rPr>
              <a:t>EIA, dokumentace </a:t>
            </a:r>
            <a:r>
              <a:rPr lang="cs-CZ" sz="1600" dirty="0">
                <a:solidFill>
                  <a:srgbClr val="000000"/>
                </a:solidFill>
                <a:latin typeface="Arial Narrow" panose="020B0606020202030204" pitchFamily="34" charset="0"/>
              </a:rPr>
              <a:t>pro vydání územního </a:t>
            </a:r>
            <a:r>
              <a:rPr lang="cs-CZ" sz="1600" dirty="0" smtClean="0">
                <a:solidFill>
                  <a:srgbClr val="000000"/>
                </a:solidFill>
                <a:latin typeface="Arial Narrow" panose="020B0606020202030204" pitchFamily="34" charset="0"/>
              </a:rPr>
              <a:t>rozhodnutí,  </a:t>
            </a:r>
            <a:r>
              <a:rPr lang="cs-CZ" sz="1600" dirty="0">
                <a:solidFill>
                  <a:srgbClr val="000000"/>
                </a:solidFill>
                <a:latin typeface="Arial Narrow" panose="020B0606020202030204" pitchFamily="34" charset="0"/>
              </a:rPr>
              <a:t>dokumentace k oznámení o záměru v </a:t>
            </a:r>
            <a:r>
              <a:rPr lang="cs-CZ" sz="1600" dirty="0" smtClean="0">
                <a:solidFill>
                  <a:srgbClr val="000000"/>
                </a:solidFill>
                <a:latin typeface="Arial Narrow" panose="020B0606020202030204" pitchFamily="34" charset="0"/>
              </a:rPr>
              <a:t>území,  projektové dokumentace, </a:t>
            </a:r>
            <a:r>
              <a:rPr lang="cs-CZ" sz="1600" dirty="0">
                <a:solidFill>
                  <a:srgbClr val="000000"/>
                </a:solidFill>
                <a:latin typeface="Arial Narrow" panose="020B0606020202030204" pitchFamily="34" charset="0"/>
              </a:rPr>
              <a:t>zadávací </a:t>
            </a:r>
            <a:r>
              <a:rPr lang="cs-CZ" sz="1600" dirty="0" smtClean="0">
                <a:solidFill>
                  <a:srgbClr val="000000"/>
                </a:solidFill>
                <a:latin typeface="Arial Narrow" panose="020B0606020202030204" pitchFamily="34" charset="0"/>
              </a:rPr>
              <a:t>a realizační dokumentace stavby, dokumentace </a:t>
            </a:r>
            <a:r>
              <a:rPr lang="cs-CZ" sz="1600" dirty="0">
                <a:solidFill>
                  <a:srgbClr val="000000"/>
                </a:solidFill>
                <a:latin typeface="Arial Narrow" panose="020B0606020202030204" pitchFamily="34" charset="0"/>
              </a:rPr>
              <a:t>skutečného provedení </a:t>
            </a:r>
            <a:r>
              <a:rPr lang="cs-CZ" sz="1600" dirty="0" smtClean="0">
                <a:solidFill>
                  <a:srgbClr val="000000"/>
                </a:solidFill>
                <a:latin typeface="Arial Narrow" panose="020B0606020202030204" pitchFamily="34" charset="0"/>
              </a:rPr>
              <a:t>stavby, dokumentace </a:t>
            </a:r>
            <a:r>
              <a:rPr lang="cs-CZ" sz="1600" dirty="0">
                <a:solidFill>
                  <a:srgbClr val="000000"/>
                </a:solidFill>
                <a:latin typeface="Arial Narrow" panose="020B0606020202030204" pitchFamily="34" charset="0"/>
              </a:rPr>
              <a:t>návrhu dopravního značení, </a:t>
            </a:r>
            <a:r>
              <a:rPr lang="cs-CZ" sz="1600" dirty="0" smtClean="0">
                <a:solidFill>
                  <a:srgbClr val="000000"/>
                </a:solidFill>
                <a:latin typeface="Arial Narrow" panose="020B0606020202030204" pitchFamily="34" charset="0"/>
              </a:rPr>
              <a:t>souvisejících </a:t>
            </a:r>
            <a:r>
              <a:rPr lang="cs-CZ" sz="1600" dirty="0">
                <a:solidFill>
                  <a:srgbClr val="000000"/>
                </a:solidFill>
                <a:latin typeface="Arial Narrow" panose="020B0606020202030204" pitchFamily="34" charset="0"/>
              </a:rPr>
              <a:t>průzkumů, geodetických zaměření, studií a posouzení. </a:t>
            </a:r>
            <a:endParaRPr lang="cs-CZ" sz="1600" dirty="0" smtClean="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u="sng" dirty="0" smtClean="0">
                <a:solidFill>
                  <a:srgbClr val="000000"/>
                </a:solidFill>
                <a:latin typeface="Arial Narrow" panose="020B0606020202030204" pitchFamily="34" charset="0"/>
              </a:rPr>
              <a:t>Zabezpečení výstavby</a:t>
            </a:r>
            <a:r>
              <a:rPr lang="cs-CZ" sz="1600" dirty="0" smtClean="0">
                <a:solidFill>
                  <a:srgbClr val="000000"/>
                </a:solidFill>
                <a:latin typeface="Arial Narrow" panose="020B0606020202030204" pitchFamily="34" charset="0"/>
              </a:rPr>
              <a:t>: technický </a:t>
            </a:r>
            <a:r>
              <a:rPr lang="cs-CZ" sz="1600" dirty="0">
                <a:solidFill>
                  <a:srgbClr val="000000"/>
                </a:solidFill>
                <a:latin typeface="Arial Narrow" panose="020B0606020202030204" pitchFamily="34" charset="0"/>
              </a:rPr>
              <a:t>dozor </a:t>
            </a:r>
            <a:r>
              <a:rPr lang="cs-CZ" sz="1600" dirty="0" smtClean="0">
                <a:solidFill>
                  <a:srgbClr val="000000"/>
                </a:solidFill>
                <a:latin typeface="Arial Narrow" panose="020B0606020202030204" pitchFamily="34" charset="0"/>
              </a:rPr>
              <a:t>investora, autorský dozor, zajištění </a:t>
            </a:r>
            <a:r>
              <a:rPr lang="cs-CZ" sz="1600" dirty="0">
                <a:solidFill>
                  <a:srgbClr val="000000"/>
                </a:solidFill>
                <a:latin typeface="Arial Narrow" panose="020B0606020202030204" pitchFamily="34" charset="0"/>
              </a:rPr>
              <a:t>bezpečnosti a ochrany zdraví při </a:t>
            </a:r>
            <a:r>
              <a:rPr lang="cs-CZ" sz="1600" dirty="0" smtClean="0">
                <a:solidFill>
                  <a:srgbClr val="000000"/>
                </a:solidFill>
                <a:latin typeface="Arial Narrow" panose="020B0606020202030204" pitchFamily="34" charset="0"/>
              </a:rPr>
              <a:t>práci, geodetické </a:t>
            </a:r>
            <a:r>
              <a:rPr lang="cs-CZ" sz="1600" dirty="0">
                <a:solidFill>
                  <a:srgbClr val="000000"/>
                </a:solidFill>
                <a:latin typeface="Arial Narrow" panose="020B0606020202030204" pitchFamily="34" charset="0"/>
              </a:rPr>
              <a:t>práce, zkoušky materiálů a konstrukcí na staveništi, </a:t>
            </a:r>
            <a:r>
              <a:rPr lang="cs-CZ" sz="1600" dirty="0" smtClean="0">
                <a:solidFill>
                  <a:srgbClr val="000000"/>
                </a:solidFill>
                <a:latin typeface="Arial Narrow" panose="020B0606020202030204" pitchFamily="34" charset="0"/>
              </a:rPr>
              <a:t>výdaje </a:t>
            </a:r>
            <a:r>
              <a:rPr lang="cs-CZ" sz="1600" dirty="0">
                <a:solidFill>
                  <a:srgbClr val="000000"/>
                </a:solidFill>
                <a:latin typeface="Arial Narrow" panose="020B0606020202030204" pitchFamily="34" charset="0"/>
              </a:rPr>
              <a:t>na </a:t>
            </a:r>
            <a:r>
              <a:rPr lang="cs-CZ" sz="1600" dirty="0" err="1">
                <a:solidFill>
                  <a:srgbClr val="000000"/>
                </a:solidFill>
                <a:latin typeface="Arial Narrow" panose="020B0606020202030204" pitchFamily="34" charset="0"/>
              </a:rPr>
              <a:t>inženýring</a:t>
            </a:r>
            <a:r>
              <a:rPr lang="cs-CZ" sz="1600" dirty="0">
                <a:solidFill>
                  <a:srgbClr val="000000"/>
                </a:solidFill>
                <a:latin typeface="Arial Narrow" panose="020B0606020202030204" pitchFamily="34" charset="0"/>
              </a:rPr>
              <a:t> </a:t>
            </a:r>
            <a:r>
              <a:rPr lang="cs-CZ" sz="1600" dirty="0" smtClean="0">
                <a:solidFill>
                  <a:srgbClr val="000000"/>
                </a:solidFill>
                <a:latin typeface="Arial Narrow" panose="020B0606020202030204" pitchFamily="34" charset="0"/>
              </a:rPr>
              <a:t>projektu</a:t>
            </a:r>
            <a:endParaRPr lang="cs-CZ" sz="1600" dirty="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u="sng" dirty="0" smtClean="0">
                <a:solidFill>
                  <a:srgbClr val="000000"/>
                </a:solidFill>
                <a:latin typeface="Arial Narrow" panose="020B0606020202030204" pitchFamily="34" charset="0"/>
              </a:rPr>
              <a:t>Pořízení </a:t>
            </a:r>
            <a:r>
              <a:rPr lang="cs-CZ" sz="1600" u="sng" dirty="0">
                <a:solidFill>
                  <a:srgbClr val="000000"/>
                </a:solidFill>
                <a:latin typeface="Arial Narrow" panose="020B0606020202030204" pitchFamily="34" charset="0"/>
              </a:rPr>
              <a:t>služeb bezprostředně souvisejících s realizací </a:t>
            </a:r>
            <a:r>
              <a:rPr lang="cs-CZ" sz="1600" u="sng" dirty="0" smtClean="0">
                <a:solidFill>
                  <a:srgbClr val="000000"/>
                </a:solidFill>
                <a:latin typeface="Arial Narrow" panose="020B0606020202030204" pitchFamily="34" charset="0"/>
              </a:rPr>
              <a:t>projektu</a:t>
            </a:r>
            <a:r>
              <a:rPr lang="cs-CZ" sz="1600" dirty="0" smtClean="0">
                <a:solidFill>
                  <a:srgbClr val="000000"/>
                </a:solidFill>
                <a:latin typeface="Arial Narrow" panose="020B0606020202030204" pitchFamily="34" charset="0"/>
              </a:rPr>
              <a:t>: výdaje </a:t>
            </a:r>
            <a:r>
              <a:rPr lang="cs-CZ" sz="1600" dirty="0">
                <a:solidFill>
                  <a:srgbClr val="000000"/>
                </a:solidFill>
                <a:latin typeface="Arial Narrow" panose="020B0606020202030204" pitchFamily="34" charset="0"/>
              </a:rPr>
              <a:t>na zpracování studie proveditelnosti (podle </a:t>
            </a:r>
            <a:r>
              <a:rPr lang="cs-CZ" sz="1600" dirty="0" smtClean="0">
                <a:solidFill>
                  <a:srgbClr val="000000"/>
                </a:solidFill>
                <a:latin typeface="Arial Narrow" panose="020B0606020202030204" pitchFamily="34" charset="0"/>
              </a:rPr>
              <a:t>závazné osnovy). </a:t>
            </a:r>
            <a:endParaRPr lang="cs-CZ" sz="1600" dirty="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u="sng" dirty="0" smtClean="0">
                <a:solidFill>
                  <a:srgbClr val="000000"/>
                </a:solidFill>
                <a:latin typeface="Arial Narrow" panose="020B0606020202030204" pitchFamily="34" charset="0"/>
              </a:rPr>
              <a:t>Povinná publicita</a:t>
            </a:r>
            <a:r>
              <a:rPr lang="cs-CZ" sz="1600" dirty="0" smtClean="0">
                <a:solidFill>
                  <a:srgbClr val="000000"/>
                </a:solidFill>
                <a:latin typeface="Arial Narrow" panose="020B0606020202030204" pitchFamily="34" charset="0"/>
              </a:rPr>
              <a:t>: výdaje </a:t>
            </a:r>
            <a:r>
              <a:rPr lang="cs-CZ" sz="1600" dirty="0">
                <a:solidFill>
                  <a:srgbClr val="000000"/>
                </a:solidFill>
                <a:latin typeface="Arial Narrow" panose="020B0606020202030204" pitchFamily="34" charset="0"/>
              </a:rPr>
              <a:t>na povinné informační a propagační </a:t>
            </a:r>
            <a:r>
              <a:rPr lang="cs-CZ" sz="1600" dirty="0" smtClean="0">
                <a:solidFill>
                  <a:srgbClr val="000000"/>
                </a:solidFill>
                <a:latin typeface="Arial Narrow" panose="020B0606020202030204" pitchFamily="34" charset="0"/>
              </a:rPr>
              <a:t>nástroje</a:t>
            </a:r>
            <a:endParaRPr lang="cs-CZ" sz="1600" dirty="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u="sng" dirty="0">
                <a:solidFill>
                  <a:srgbClr val="000000"/>
                </a:solidFill>
                <a:latin typeface="Arial Narrow" panose="020B0606020202030204" pitchFamily="34" charset="0"/>
              </a:rPr>
              <a:t>DPH</a:t>
            </a:r>
            <a:r>
              <a:rPr lang="cs-CZ" sz="1600" dirty="0">
                <a:solidFill>
                  <a:srgbClr val="000000"/>
                </a:solidFill>
                <a:latin typeface="Arial Narrow" panose="020B0606020202030204" pitchFamily="34" charset="0"/>
              </a:rPr>
              <a:t> </a:t>
            </a:r>
            <a:r>
              <a:rPr lang="cs-CZ" sz="1600" dirty="0" smtClean="0">
                <a:solidFill>
                  <a:srgbClr val="000000"/>
                </a:solidFill>
                <a:latin typeface="Arial Narrow" panose="020B0606020202030204" pitchFamily="34" charset="0"/>
              </a:rPr>
              <a:t>pokud </a:t>
            </a:r>
            <a:r>
              <a:rPr lang="cs-CZ" sz="1600" dirty="0">
                <a:solidFill>
                  <a:srgbClr val="000000"/>
                </a:solidFill>
                <a:latin typeface="Arial Narrow" panose="020B0606020202030204" pitchFamily="34" charset="0"/>
              </a:rPr>
              <a:t>je žadatel neplátce DPH, </a:t>
            </a:r>
          </a:p>
          <a:p>
            <a:pPr lvl="0"/>
            <a:endParaRPr lang="cs-CZ" sz="1100" dirty="0">
              <a:solidFill>
                <a:srgbClr val="000000"/>
              </a:solidFill>
              <a:latin typeface="Cambria" panose="02040503050406030204" pitchFamily="18" charset="0"/>
            </a:endParaRPr>
          </a:p>
        </p:txBody>
      </p:sp>
    </p:spTree>
    <p:extLst>
      <p:ext uri="{BB962C8B-B14F-4D97-AF65-F5344CB8AC3E}">
        <p14:creationId xmlns="" xmlns:p14="http://schemas.microsoft.com/office/powerpoint/2010/main" val="2570467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277446" y="1247776"/>
            <a:ext cx="864002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solidFill>
                  <a:prstClr val="black"/>
                </a:solidFill>
                <a:latin typeface="Arial Narrow" pitchFamily="34" charset="0"/>
              </a:rPr>
              <a:t>EKOLOGICKÁ A BEZPEČNÁ DOPRAVA – </a:t>
            </a:r>
            <a:r>
              <a:rPr lang="cs-CZ" altLang="cs-CZ" sz="2400" b="1" dirty="0" smtClean="0">
                <a:solidFill>
                  <a:srgbClr val="C00000"/>
                </a:solidFill>
                <a:latin typeface="Arial Narrow" pitchFamily="34" charset="0"/>
              </a:rPr>
              <a:t>bezpečnost dopravy</a:t>
            </a:r>
            <a:endParaRPr lang="cs-CZ" altLang="cs-CZ" sz="2400" cap="all" dirty="0">
              <a:solidFill>
                <a:srgbClr val="C00000"/>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smtClean="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a:t>
            </a: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IROP </a:t>
            </a:r>
            <a:r>
              <a:rPr lang="cs-CZ" altLang="cs-CZ" sz="2400" b="1" cap="all" dirty="0">
                <a:solidFill>
                  <a:prstClr val="black"/>
                </a:solidFill>
                <a:latin typeface="Arial Narrow" panose="020B0606020202030204" pitchFamily="34" charset="0"/>
              </a:rPr>
              <a:t>Rozvoj venkovských obcí</a:t>
            </a:r>
            <a:endPar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5" name="Obdélník 4"/>
          <p:cNvSpPr/>
          <p:nvPr/>
        </p:nvSpPr>
        <p:spPr>
          <a:xfrm>
            <a:off x="336550" y="-1341536"/>
            <a:ext cx="6521450" cy="3139321"/>
          </a:xfrm>
          <a:prstGeom prst="rect">
            <a:avLst/>
          </a:prstGeom>
        </p:spPr>
        <p:txBody>
          <a:bodyPr wrap="square">
            <a:spAutoFit/>
          </a:bodyPr>
          <a:lstStyle/>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277446" y="1700808"/>
            <a:ext cx="8471018" cy="4195919"/>
          </a:xfrm>
          <a:prstGeom prst="rect">
            <a:avLst/>
          </a:prstGeom>
        </p:spPr>
        <p:txBody>
          <a:bodyPr wrap="square">
            <a:spAutoFit/>
          </a:bodyPr>
          <a:lstStyle/>
          <a:p>
            <a:pPr lvl="0"/>
            <a:r>
              <a:rPr lang="cs-CZ" b="1" dirty="0" smtClean="0">
                <a:solidFill>
                  <a:srgbClr val="000000"/>
                </a:solidFill>
                <a:latin typeface="Arial Narrow" panose="020B0606020202030204" pitchFamily="34" charset="0"/>
              </a:rPr>
              <a:t>Nezpůsobilé </a:t>
            </a:r>
            <a:r>
              <a:rPr lang="cs-CZ" b="1" dirty="0">
                <a:solidFill>
                  <a:srgbClr val="000000"/>
                </a:solidFill>
                <a:latin typeface="Arial Narrow" panose="020B0606020202030204" pitchFamily="34" charset="0"/>
              </a:rPr>
              <a:t>výdaje </a:t>
            </a:r>
            <a:endParaRPr lang="cs-CZ" b="1" dirty="0" smtClean="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veškeré </a:t>
            </a:r>
            <a:r>
              <a:rPr lang="cs-CZ" sz="1600" dirty="0">
                <a:latin typeface="Arial Narrow" panose="020B0606020202030204" pitchFamily="34" charset="0"/>
              </a:rPr>
              <a:t>výdaje spojené s realizací části projektu, která zasahuje mimo území vymezené v integrované strategii CLLD,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b="1" dirty="0" smtClean="0">
                <a:latin typeface="Arial Narrow" panose="020B0606020202030204" pitchFamily="34" charset="0"/>
              </a:rPr>
              <a:t>výdaje </a:t>
            </a:r>
            <a:r>
              <a:rPr lang="cs-CZ" sz="1600" b="1" dirty="0">
                <a:latin typeface="Arial Narrow" panose="020B0606020202030204" pitchFamily="34" charset="0"/>
              </a:rPr>
              <a:t>na výstavbu, rekonstrukci nebo modernizaci, údržbu nebo opravu silnic a místních komunikací přístupných automobilové dopravě </a:t>
            </a:r>
            <a:r>
              <a:rPr lang="cs-CZ" sz="1600" dirty="0">
                <a:latin typeface="Arial Narrow" panose="020B0606020202030204" pitchFamily="34" charset="0"/>
              </a:rPr>
              <a:t>s výjimkou výdajů uvedených mezi způsobilými výdaji na hlavní a vedlejší aktivity projektu, </a:t>
            </a:r>
            <a:r>
              <a:rPr lang="cs-CZ" sz="1600" dirty="0" smtClean="0">
                <a:latin typeface="Arial Narrow" panose="020B0606020202030204" pitchFamily="34" charset="0"/>
              </a:rPr>
              <a:t> </a:t>
            </a:r>
          </a:p>
          <a:p>
            <a:pPr marL="285750" indent="-285750">
              <a:buFont typeface="Arial" panose="020B0604020202020204" pitchFamily="34" charset="0"/>
              <a:buChar char="•"/>
            </a:pPr>
            <a:r>
              <a:rPr lang="cs-CZ" sz="1600" b="1" dirty="0" smtClean="0">
                <a:latin typeface="Arial Narrow" panose="020B0606020202030204" pitchFamily="34" charset="0"/>
              </a:rPr>
              <a:t>výdaje </a:t>
            </a:r>
            <a:r>
              <a:rPr lang="cs-CZ" sz="1600" b="1" dirty="0">
                <a:latin typeface="Arial Narrow" panose="020B0606020202030204" pitchFamily="34" charset="0"/>
              </a:rPr>
              <a:t>na výstavbu, rekonstrukci nebo modernizaci polních a lesních cest, </a:t>
            </a:r>
            <a:endParaRPr lang="cs-CZ" sz="1600" b="1"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běžnou údržbu, souvislou údržbu a opravu pozemních komunikací včetně chodníků,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práce zahrnuté do údržby mostů podle technických podmínek, včetně prací pro zajištění funkčního stavu mostu nebo propustku (údržba a opravy),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realizaci nástupišť, přístřešků a čekáren železničních zastávek a zastávek vodní dopravy,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bezbariérové úpravy vstupů do budov, </a:t>
            </a:r>
            <a:endParaRPr lang="cs-CZ" sz="1600" dirty="0" smtClean="0">
              <a:latin typeface="Arial Narrow" panose="020B0606020202030204" pitchFamily="34" charset="0"/>
            </a:endParaRPr>
          </a:p>
          <a:p>
            <a:pPr marL="285750" indent="-285750">
              <a:buFont typeface="Arial" panose="020B0604020202020204" pitchFamily="34" charset="0"/>
              <a:buChar char="•"/>
            </a:pPr>
            <a:r>
              <a:rPr lang="pl-PL" sz="1600" b="1" dirty="0" smtClean="0">
                <a:latin typeface="Arial Narrow" panose="020B0606020202030204" pitchFamily="34" charset="0"/>
              </a:rPr>
              <a:t>výdaje </a:t>
            </a:r>
            <a:r>
              <a:rPr lang="pl-PL" sz="1600" b="1" dirty="0">
                <a:latin typeface="Arial Narrow" panose="020B0606020202030204" pitchFamily="34" charset="0"/>
              </a:rPr>
              <a:t>na realizaci parkovišť pro automobily</a:t>
            </a:r>
            <a:r>
              <a:rPr lang="pl-PL" sz="1600" dirty="0">
                <a:latin typeface="Arial Narrow" panose="020B0606020202030204" pitchFamily="34" charset="0"/>
              </a:rPr>
              <a:t>, </a:t>
            </a:r>
            <a:endParaRPr lang="pl-PL"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zřízení, provoz a odstranění zařízení staveniště,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přípravu a zpracování žádosti o podporu, s výjimkou zpracování studie proveditelnosti, </a:t>
            </a:r>
            <a:endParaRPr lang="cs-CZ" sz="1600" dirty="0" smtClean="0">
              <a:latin typeface="Arial Narrow" panose="020B0606020202030204" pitchFamily="34" charset="0"/>
            </a:endParaRPr>
          </a:p>
          <a:p>
            <a:pPr marL="285750" indent="-285750">
              <a:buFont typeface="Arial" panose="020B0604020202020204" pitchFamily="34" charset="0"/>
              <a:buChar char="•"/>
            </a:pPr>
            <a:r>
              <a:rPr lang="pl-PL" sz="1600" dirty="0" smtClean="0">
                <a:latin typeface="Arial Narrow" panose="020B0606020202030204" pitchFamily="34" charset="0"/>
              </a:rPr>
              <a:t>výdaje </a:t>
            </a:r>
            <a:r>
              <a:rPr lang="pl-PL" sz="1600" dirty="0">
                <a:latin typeface="Arial Narrow" panose="020B0606020202030204" pitchFamily="34" charset="0"/>
              </a:rPr>
              <a:t>spojené s řízením a administrací projektu, </a:t>
            </a:r>
          </a:p>
        </p:txBody>
      </p:sp>
    </p:spTree>
    <p:extLst>
      <p:ext uri="{BB962C8B-B14F-4D97-AF65-F5344CB8AC3E}">
        <p14:creationId xmlns="" xmlns:p14="http://schemas.microsoft.com/office/powerpoint/2010/main" val="26079797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69378" y="1790932"/>
            <a:ext cx="8247063" cy="4757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2000" b="1" dirty="0" smtClean="0">
                <a:solidFill>
                  <a:srgbClr val="C00000"/>
                </a:solidFill>
                <a:latin typeface="Arial Narrow" pitchFamily="34" charset="0"/>
              </a:rPr>
              <a:t>2)   </a:t>
            </a:r>
            <a:r>
              <a:rPr lang="cs-CZ" sz="2000" b="1" dirty="0" err="1" smtClean="0">
                <a:solidFill>
                  <a:srgbClr val="C00000"/>
                </a:solidFill>
                <a:latin typeface="Arial Narrow" pitchFamily="34" charset="0"/>
              </a:rPr>
              <a:t>cyklodoprava</a:t>
            </a:r>
            <a:r>
              <a:rPr lang="cs-CZ" sz="2000" b="1" dirty="0" smtClean="0">
                <a:solidFill>
                  <a:srgbClr val="C00000"/>
                </a:solidFill>
                <a:latin typeface="Arial Narrow" pitchFamily="34" charset="0"/>
              </a:rPr>
              <a:t> </a:t>
            </a:r>
          </a:p>
          <a:p>
            <a:pPr>
              <a:buNone/>
            </a:pPr>
            <a:r>
              <a:rPr lang="cs-CZ" sz="2000" b="1" dirty="0">
                <a:latin typeface="Arial Narrow" pitchFamily="34" charset="0"/>
              </a:rPr>
              <a:t>HLAVNÍ AKTIVITY </a:t>
            </a:r>
            <a:r>
              <a:rPr lang="cs-CZ" sz="2000" dirty="0">
                <a:latin typeface="Arial Narrow" pitchFamily="34" charset="0"/>
              </a:rPr>
              <a:t>nad 85% celkových nákladů projektu</a:t>
            </a:r>
          </a:p>
          <a:p>
            <a:pPr marL="438150" lvl="1"/>
            <a:r>
              <a:rPr lang="cs-CZ" sz="2000" dirty="0" smtClean="0">
                <a:latin typeface="Arial Narrow" panose="020B0606020202030204" pitchFamily="34" charset="0"/>
              </a:rPr>
              <a:t>Rekonstrukce, modernizace a výstavba</a:t>
            </a:r>
          </a:p>
          <a:p>
            <a:pPr marL="512763" lvl="2" indent="0">
              <a:buNone/>
            </a:pPr>
            <a:r>
              <a:rPr lang="cs-CZ" dirty="0" smtClean="0">
                <a:latin typeface="Arial Narrow" pitchFamily="34" charset="0"/>
              </a:rPr>
              <a:t>- samostatných stezek sloužících k dopravě do zaměstnání, škol a za službami</a:t>
            </a:r>
          </a:p>
          <a:p>
            <a:pPr marL="512763" lvl="2" indent="0">
              <a:buNone/>
            </a:pPr>
            <a:r>
              <a:rPr lang="cs-CZ" dirty="0" smtClean="0">
                <a:latin typeface="Arial Narrow" pitchFamily="34" charset="0"/>
              </a:rPr>
              <a:t>- jízdních pruhů, společných pásů s chodci v přidruženém prostoru silnic a místních komunikací, stojany, boxy, zábradlí, mostky</a:t>
            </a:r>
          </a:p>
          <a:p>
            <a:pPr marL="438150" lvl="1"/>
            <a:r>
              <a:rPr lang="cs-CZ" sz="2000" dirty="0" smtClean="0">
                <a:latin typeface="Arial Narrow" pitchFamily="34" charset="0"/>
              </a:rPr>
              <a:t>Úprava a realizace liniových opatření pro cyklisty – piktogramy, dopravní značení</a:t>
            </a:r>
          </a:p>
          <a:p>
            <a:pPr marL="438150" lvl="1"/>
            <a:r>
              <a:rPr lang="cs-CZ" sz="2000" dirty="0" smtClean="0">
                <a:latin typeface="Arial Narrow" pitchFamily="34" charset="0"/>
              </a:rPr>
              <a:t>Realizace </a:t>
            </a:r>
            <a:r>
              <a:rPr lang="cs-CZ" sz="2000" dirty="0">
                <a:latin typeface="Arial Narrow" panose="020B0606020202030204" pitchFamily="34" charset="0"/>
              </a:rPr>
              <a:t>související doprovodné infrastruktury pro cyklisty </a:t>
            </a:r>
            <a:r>
              <a:rPr lang="cs-CZ" sz="2000" dirty="0" smtClean="0">
                <a:latin typeface="Arial Narrow" panose="020B0606020202030204" pitchFamily="34" charset="0"/>
              </a:rPr>
              <a:t>stojany </a:t>
            </a:r>
            <a:r>
              <a:rPr lang="cs-CZ" sz="2000" dirty="0">
                <a:latin typeface="Arial Narrow" panose="020B0606020202030204" pitchFamily="34" charset="0"/>
              </a:rPr>
              <a:t>na jízdní </a:t>
            </a:r>
            <a:r>
              <a:rPr lang="cs-CZ" sz="2000" dirty="0" smtClean="0">
                <a:latin typeface="Arial Narrow" panose="020B0606020202030204" pitchFamily="34" charset="0"/>
              </a:rPr>
              <a:t>kola, výsadba </a:t>
            </a:r>
            <a:r>
              <a:rPr lang="cs-CZ" sz="2000" dirty="0">
                <a:latin typeface="Arial Narrow" panose="020B0606020202030204" pitchFamily="34" charset="0"/>
              </a:rPr>
              <a:t>doprovodné </a:t>
            </a:r>
            <a:r>
              <a:rPr lang="cs-CZ" sz="2000" dirty="0" smtClean="0">
                <a:latin typeface="Arial Narrow" panose="020B0606020202030204" pitchFamily="34" charset="0"/>
              </a:rPr>
              <a:t>zeleně, veřejné </a:t>
            </a:r>
            <a:r>
              <a:rPr lang="cs-CZ" sz="2000" dirty="0">
                <a:latin typeface="Arial Narrow" panose="020B0606020202030204" pitchFamily="34" charset="0"/>
              </a:rPr>
              <a:t>osvětlení, prvky inteligentních dopravních </a:t>
            </a:r>
            <a:r>
              <a:rPr lang="cs-CZ" sz="2000" dirty="0" smtClean="0">
                <a:latin typeface="Arial Narrow" panose="020B0606020202030204" pitchFamily="34" charset="0"/>
              </a:rPr>
              <a:t>systémů </a:t>
            </a:r>
            <a:endParaRPr lang="cs-CZ" sz="2000" dirty="0">
              <a:latin typeface="Arial Narrow" panose="020B0606020202030204" pitchFamily="34" charset="0"/>
            </a:endParaRPr>
          </a:p>
          <a:p>
            <a:pPr lvl="0">
              <a:lnSpc>
                <a:spcPct val="100000"/>
              </a:lnSpc>
              <a:spcBef>
                <a:spcPts val="0"/>
              </a:spcBef>
              <a:buNone/>
            </a:pPr>
            <a:endParaRPr lang="cs-CZ" sz="2000" b="1" dirty="0" smtClean="0">
              <a:solidFill>
                <a:prstClr val="black"/>
              </a:solidFill>
              <a:latin typeface="Arial Narrow" pitchFamily="34" charset="0"/>
            </a:endParaRPr>
          </a:p>
          <a:p>
            <a:pPr lvl="0">
              <a:lnSpc>
                <a:spcPct val="100000"/>
              </a:lnSpc>
              <a:spcBef>
                <a:spcPts val="0"/>
              </a:spcBef>
              <a:buNone/>
            </a:pPr>
            <a:r>
              <a:rPr lang="cs-CZ" sz="2000" b="1" dirty="0" smtClean="0">
                <a:solidFill>
                  <a:prstClr val="black"/>
                </a:solidFill>
                <a:latin typeface="Arial Narrow" pitchFamily="34" charset="0"/>
              </a:rPr>
              <a:t>VEDLEJŠÍ </a:t>
            </a:r>
            <a:r>
              <a:rPr lang="cs-CZ" sz="2000" b="1" dirty="0">
                <a:solidFill>
                  <a:prstClr val="black"/>
                </a:solidFill>
                <a:latin typeface="Arial Narrow" pitchFamily="34" charset="0"/>
              </a:rPr>
              <a:t>AKTIVITY</a:t>
            </a:r>
            <a:r>
              <a:rPr lang="cs-CZ" sz="2000" dirty="0">
                <a:solidFill>
                  <a:prstClr val="black"/>
                </a:solidFill>
                <a:latin typeface="Arial Narrow" pitchFamily="34" charset="0"/>
              </a:rPr>
              <a:t> do 15% celkových nákladů projektu</a:t>
            </a:r>
          </a:p>
          <a:p>
            <a:pPr lvl="0">
              <a:lnSpc>
                <a:spcPct val="100000"/>
              </a:lnSpc>
              <a:spcBef>
                <a:spcPts val="0"/>
              </a:spcBef>
              <a:buNone/>
            </a:pPr>
            <a:r>
              <a:rPr lang="cs-CZ" sz="1800" dirty="0">
                <a:solidFill>
                  <a:srgbClr val="000000"/>
                </a:solidFill>
                <a:latin typeface="Arial Narrow" panose="020B0606020202030204" pitchFamily="34" charset="0"/>
              </a:rPr>
              <a:t>realizace stavbou vyvolaných investic, zpracování projektových dokumentací, zpracování studie proveditelnosti, výkup nemovitostí podmiňujících výstavbu, </a:t>
            </a:r>
            <a:r>
              <a:rPr lang="cs-CZ" sz="1800" dirty="0">
                <a:solidFill>
                  <a:prstClr val="black"/>
                </a:solidFill>
                <a:latin typeface="Arial Narrow" panose="020B0606020202030204" pitchFamily="34" charset="0"/>
              </a:rPr>
              <a:t>provádění inženýrské činnosti ve výstavbě, povinná publicita. </a:t>
            </a:r>
          </a:p>
        </p:txBody>
      </p:sp>
      <p:sp>
        <p:nvSpPr>
          <p:cNvPr id="8" name="Obdélník 1"/>
          <p:cNvSpPr>
            <a:spLocks noChangeArrowheads="1"/>
          </p:cNvSpPr>
          <p:nvPr/>
        </p:nvSpPr>
        <p:spPr bwMode="auto">
          <a:xfrm>
            <a:off x="336550" y="1263650"/>
            <a:ext cx="864002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EKOLOGICKÁ A BEZPEČNÁ DOPRAVA I. - </a:t>
            </a:r>
            <a:r>
              <a:rPr lang="cs-CZ" altLang="cs-CZ" sz="2400" b="1" dirty="0" err="1" smtClean="0">
                <a:solidFill>
                  <a:srgbClr val="C00000"/>
                </a:solidFill>
                <a:latin typeface="Arial Narrow" pitchFamily="34" charset="0"/>
              </a:rPr>
              <a:t>cyklodoprava</a:t>
            </a:r>
            <a:endParaRPr lang="cs-CZ" altLang="cs-CZ" sz="2400" b="1" cap="all" dirty="0">
              <a:solidFill>
                <a:srgbClr val="C00000"/>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25629158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EKOLOGICKÁ A BEZPEČNÁ DOPRAVA I. - </a:t>
            </a:r>
            <a:r>
              <a:rPr lang="cs-CZ" altLang="cs-CZ" sz="2400" b="1" dirty="0" err="1" smtClean="0">
                <a:solidFill>
                  <a:srgbClr val="C00000"/>
                </a:solidFill>
                <a:latin typeface="Arial Narrow" pitchFamily="34" charset="0"/>
              </a:rPr>
              <a:t>cyklodoprava</a:t>
            </a:r>
            <a:endParaRPr lang="cs-CZ" altLang="cs-CZ" sz="2400" cap="all" dirty="0">
              <a:solidFill>
                <a:srgbClr val="C00000"/>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4" name="Obdélník 3"/>
          <p:cNvSpPr/>
          <p:nvPr/>
        </p:nvSpPr>
        <p:spPr>
          <a:xfrm>
            <a:off x="336550" y="1844824"/>
            <a:ext cx="8411914" cy="6124754"/>
          </a:xfrm>
          <a:prstGeom prst="rect">
            <a:avLst/>
          </a:prstGeom>
        </p:spPr>
        <p:txBody>
          <a:bodyPr wrap="square">
            <a:spAutoFit/>
          </a:bodyPr>
          <a:lstStyle/>
          <a:p>
            <a:r>
              <a:rPr lang="pl-PL" sz="1600" b="1" dirty="0">
                <a:solidFill>
                  <a:srgbClr val="000000"/>
                </a:solidFill>
                <a:latin typeface="Arial Narrow" panose="020B0606020202030204" pitchFamily="34" charset="0"/>
              </a:rPr>
              <a:t>Způsobilé výdaje na hlavní aktivity </a:t>
            </a:r>
            <a:r>
              <a:rPr lang="pl-PL" sz="1600" b="1" dirty="0" smtClean="0">
                <a:solidFill>
                  <a:srgbClr val="000000"/>
                </a:solidFill>
                <a:latin typeface="Arial Narrow" panose="020B0606020202030204" pitchFamily="34" charset="0"/>
              </a:rPr>
              <a:t>projektu</a:t>
            </a:r>
          </a:p>
          <a:p>
            <a:pPr marL="285750" indent="-285750">
              <a:buFont typeface="Arial" panose="020B0604020202020204" pitchFamily="34" charset="0"/>
              <a:buChar char="•"/>
            </a:pPr>
            <a:r>
              <a:rPr lang="cs-CZ" sz="1600" u="sng" dirty="0" smtClean="0">
                <a:latin typeface="Arial Narrow" panose="020B0606020202030204" pitchFamily="34" charset="0"/>
              </a:rPr>
              <a:t>výdaje </a:t>
            </a:r>
            <a:r>
              <a:rPr lang="cs-CZ" sz="1600" u="sng" dirty="0">
                <a:latin typeface="Arial Narrow" panose="020B0606020202030204" pitchFamily="34" charset="0"/>
              </a:rPr>
              <a:t>na realizaci samostatných stezek pro cyklisty</a:t>
            </a:r>
            <a:r>
              <a:rPr lang="cs-CZ" sz="1600" dirty="0">
                <a:latin typeface="Arial Narrow" panose="020B0606020202030204" pitchFamily="34" charset="0"/>
              </a:rPr>
              <a:t>, stezek pro cyklisty a chodce, jízdních pruhů pro cyklisty nebo společných pásů pro cyklisty a chodce v přidruženém prostoru silnic a místních komunikací včetně všech konstrukčních vrstev a opatření pro osoby s omezenou schopností pohybu a orientace,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u="sng" dirty="0" smtClean="0">
                <a:latin typeface="Arial Narrow" panose="020B0606020202030204" pitchFamily="34" charset="0"/>
              </a:rPr>
              <a:t>výdaje </a:t>
            </a:r>
            <a:r>
              <a:rPr lang="cs-CZ" sz="1600" u="sng" dirty="0">
                <a:latin typeface="Arial Narrow" panose="020B0606020202030204" pitchFamily="34" charset="0"/>
              </a:rPr>
              <a:t>související s komunikací pro cyklisty</a:t>
            </a:r>
            <a:r>
              <a:rPr lang="cs-CZ" sz="1600" dirty="0">
                <a:latin typeface="Arial Narrow" panose="020B0606020202030204" pitchFamily="34" charset="0"/>
              </a:rPr>
              <a:t>: </a:t>
            </a:r>
            <a:r>
              <a:rPr lang="cs-CZ" sz="1600" dirty="0" smtClean="0">
                <a:latin typeface="Arial Narrow" panose="020B0606020202030204" pitchFamily="34" charset="0"/>
              </a:rPr>
              <a:t>volně </a:t>
            </a:r>
            <a:r>
              <a:rPr lang="cs-CZ" sz="1600" dirty="0">
                <a:latin typeface="Arial Narrow" panose="020B0606020202030204" pitchFamily="34" charset="0"/>
              </a:rPr>
              <a:t>dostupné pevné stojany a uzamykatelných boxů na jízdní kola, detekce jejich obsazenosti, jejich zastřešení, osvětlení a přímé napojení na komunikaci pro cyklisty, </a:t>
            </a:r>
            <a:r>
              <a:rPr lang="cs-CZ" sz="1600" dirty="0" smtClean="0">
                <a:latin typeface="Arial Narrow" panose="020B0606020202030204" pitchFamily="34" charset="0"/>
              </a:rPr>
              <a:t>podchody</a:t>
            </a:r>
            <a:r>
              <a:rPr lang="cs-CZ" sz="1600" dirty="0">
                <a:latin typeface="Arial Narrow" panose="020B0606020202030204" pitchFamily="34" charset="0"/>
              </a:rPr>
              <a:t>, lávky, části mostních objektů a propustků, na kterých je komunikace pro cyklisty vedena, </a:t>
            </a:r>
            <a:r>
              <a:rPr lang="cs-CZ" sz="1600" dirty="0" smtClean="0">
                <a:latin typeface="Arial Narrow" panose="020B0606020202030204" pitchFamily="34" charset="0"/>
              </a:rPr>
              <a:t>opěrné </a:t>
            </a:r>
            <a:r>
              <a:rPr lang="cs-CZ" sz="1600" dirty="0">
                <a:latin typeface="Arial Narrow" panose="020B0606020202030204" pitchFamily="34" charset="0"/>
              </a:rPr>
              <a:t>zdi, násypy, svahy a příkopy, </a:t>
            </a:r>
            <a:r>
              <a:rPr lang="cs-CZ" sz="1600" dirty="0" smtClean="0">
                <a:latin typeface="Arial Narrow" panose="020B0606020202030204" pitchFamily="34" charset="0"/>
              </a:rPr>
              <a:t> přejezdy </a:t>
            </a:r>
            <a:r>
              <a:rPr lang="cs-CZ" sz="1600" dirty="0">
                <a:latin typeface="Arial Narrow" panose="020B0606020202030204" pitchFamily="34" charset="0"/>
              </a:rPr>
              <a:t>pro cyklisty, místa pro přecházení a přechody pro chodce, jejich nasvětlení a ochranné ostrůvky, </a:t>
            </a:r>
            <a:r>
              <a:rPr lang="cs-CZ" sz="1600" dirty="0" smtClean="0">
                <a:latin typeface="Arial Narrow" panose="020B0606020202030204" pitchFamily="34" charset="0"/>
              </a:rPr>
              <a:t>pásy </a:t>
            </a:r>
            <a:r>
              <a:rPr lang="cs-CZ" sz="1600" dirty="0">
                <a:latin typeface="Arial Narrow" panose="020B0606020202030204" pitchFamily="34" charset="0"/>
              </a:rPr>
              <a:t>pro chodce umístěné podél jízdních pruhů pro cyklisty v přidruženém prostoru silnic a místních komunikací, </a:t>
            </a:r>
            <a:r>
              <a:rPr lang="cs-CZ" sz="1600" dirty="0" smtClean="0">
                <a:latin typeface="Arial Narrow" panose="020B0606020202030204" pitchFamily="34" charset="0"/>
              </a:rPr>
              <a:t>zábradlí </a:t>
            </a:r>
            <a:r>
              <a:rPr lang="cs-CZ" sz="1600" dirty="0">
                <a:latin typeface="Arial Narrow" panose="020B0606020202030204" pitchFamily="34" charset="0"/>
              </a:rPr>
              <a:t>na mostech a zábradlí jako bezpečnostní opatření, </a:t>
            </a:r>
            <a:r>
              <a:rPr lang="cs-CZ" sz="1600" dirty="0" smtClean="0">
                <a:latin typeface="Arial Narrow" panose="020B0606020202030204" pitchFamily="34" charset="0"/>
              </a:rPr>
              <a:t>svislé </a:t>
            </a:r>
            <a:r>
              <a:rPr lang="cs-CZ" sz="1600" dirty="0">
                <a:latin typeface="Arial Narrow" panose="020B0606020202030204" pitchFamily="34" charset="0"/>
              </a:rPr>
              <a:t>a vodorovné dopravní značení včetně zvýrazňujících prvků, </a:t>
            </a:r>
            <a:r>
              <a:rPr lang="cs-CZ" sz="1600" dirty="0" smtClean="0">
                <a:latin typeface="Arial Narrow" panose="020B0606020202030204" pitchFamily="34" charset="0"/>
              </a:rPr>
              <a:t>světelné </a:t>
            </a:r>
            <a:r>
              <a:rPr lang="cs-CZ" sz="1600" dirty="0">
                <a:latin typeface="Arial Narrow" panose="020B0606020202030204" pitchFamily="34" charset="0"/>
              </a:rPr>
              <a:t>signalizační zařízení řídící provoz samostatného přejezdu pro cyklisty nebo samostatného přechodu pro chodce s přejezdem pro cyklisty, </a:t>
            </a:r>
            <a:r>
              <a:rPr lang="cs-CZ" sz="1600" dirty="0" smtClean="0">
                <a:latin typeface="Arial Narrow" panose="020B0606020202030204" pitchFamily="34" charset="0"/>
              </a:rPr>
              <a:t>dešťové </a:t>
            </a:r>
            <a:r>
              <a:rPr lang="cs-CZ" sz="1600" dirty="0">
                <a:latin typeface="Arial Narrow" panose="020B0606020202030204" pitchFamily="34" charset="0"/>
              </a:rPr>
              <a:t>vpusti, šachty a přípojky k odvodu vod z povrchu komunikace do kanalizace, </a:t>
            </a:r>
            <a:r>
              <a:rPr lang="cs-CZ" sz="1600" dirty="0" smtClean="0">
                <a:latin typeface="Arial Narrow" panose="020B0606020202030204" pitchFamily="34" charset="0"/>
              </a:rPr>
              <a:t>vegetační </a:t>
            </a:r>
            <a:r>
              <a:rPr lang="cs-CZ" sz="1600" dirty="0">
                <a:latin typeface="Arial Narrow" panose="020B0606020202030204" pitchFamily="34" charset="0"/>
              </a:rPr>
              <a:t>úpravy nezpevněných pozemků dotčených stavbou, </a:t>
            </a:r>
            <a:r>
              <a:rPr lang="cs-CZ" sz="1600" dirty="0" smtClean="0">
                <a:latin typeface="Arial Narrow" panose="020B0606020202030204" pitchFamily="34" charset="0"/>
              </a:rPr>
              <a:t>veřejné </a:t>
            </a:r>
            <a:r>
              <a:rPr lang="cs-CZ" sz="1600" dirty="0">
                <a:latin typeface="Arial Narrow" panose="020B0606020202030204" pitchFamily="34" charset="0"/>
              </a:rPr>
              <a:t>osvětlení komunikace pro cyklisty a hlavního dopravního prostoru pozemní komunikace v zastavěném území obce, </a:t>
            </a:r>
            <a:r>
              <a:rPr lang="cs-CZ" sz="1600" dirty="0" smtClean="0">
                <a:latin typeface="Arial Narrow" panose="020B0606020202030204" pitchFamily="34" charset="0"/>
              </a:rPr>
              <a:t>bezpečnostní </a:t>
            </a:r>
            <a:r>
              <a:rPr lang="cs-CZ" sz="1600" dirty="0">
                <a:latin typeface="Arial Narrow" panose="020B0606020202030204" pitchFamily="34" charset="0"/>
              </a:rPr>
              <a:t>opatření realizovaná na silnici, místní komunikaci nebo dráze (vychýlení jízdního pruhu, zúžení komunikace, zvýšení protismykových vlastností krytu vozovky, zvýrazňující dopravní značení, dopravní zařízení a optické prvky, svodidla v nebezpečných úsecích, prvky aktivní bezpečnosti v blízkosti přejezdů pro cyklisty a související telematika), </a:t>
            </a:r>
            <a:endParaRPr lang="cs-CZ" sz="1600" dirty="0" smtClean="0">
              <a:latin typeface="Arial Narrow" panose="020B0606020202030204" pitchFamily="34" charset="0"/>
            </a:endParaRPr>
          </a:p>
          <a:p>
            <a:endParaRPr lang="pl-PL" sz="1600" b="1" dirty="0">
              <a:solidFill>
                <a:srgbClr val="000000"/>
              </a:solidFill>
              <a:latin typeface="Cambria" panose="02040503050406030204" pitchFamily="18" charset="0"/>
            </a:endParaRPr>
          </a:p>
          <a:p>
            <a:endParaRPr lang="pl-PL" b="1" dirty="0" smtClean="0">
              <a:solidFill>
                <a:srgbClr val="000000"/>
              </a:solidFill>
              <a:latin typeface="Cambria" panose="02040503050406030204" pitchFamily="18" charset="0"/>
            </a:endParaRPr>
          </a:p>
          <a:p>
            <a:endParaRPr lang="pl-PL" b="1" dirty="0">
              <a:solidFill>
                <a:srgbClr val="000000"/>
              </a:solidFill>
              <a:latin typeface="Cambria" panose="02040503050406030204" pitchFamily="18" charset="0"/>
            </a:endParaRPr>
          </a:p>
          <a:p>
            <a:endParaRPr lang="pl-PL" b="1" dirty="0" smtClean="0">
              <a:solidFill>
                <a:srgbClr val="000000"/>
              </a:solidFill>
              <a:latin typeface="Cambria" panose="02040503050406030204" pitchFamily="18" charset="0"/>
            </a:endParaRPr>
          </a:p>
          <a:p>
            <a:r>
              <a:rPr lang="pl-PL" b="1" dirty="0" smtClean="0">
                <a:solidFill>
                  <a:srgbClr val="000000"/>
                </a:solidFill>
                <a:latin typeface="Cambria" panose="02040503050406030204" pitchFamily="18" charset="0"/>
              </a:rPr>
              <a:t> </a:t>
            </a:r>
            <a:endParaRPr lang="cs-CZ" dirty="0"/>
          </a:p>
        </p:txBody>
      </p:sp>
    </p:spTree>
    <p:extLst>
      <p:ext uri="{BB962C8B-B14F-4D97-AF65-F5344CB8AC3E}">
        <p14:creationId xmlns="" xmlns:p14="http://schemas.microsoft.com/office/powerpoint/2010/main" val="3559296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EKOLOGICKÁ A BEZPEČNÁ DOPRAVA I.- </a:t>
            </a:r>
            <a:r>
              <a:rPr lang="cs-CZ" altLang="cs-CZ" sz="2400" b="1" dirty="0" err="1" smtClean="0">
                <a:solidFill>
                  <a:srgbClr val="C00000"/>
                </a:solidFill>
                <a:latin typeface="Arial Narrow" pitchFamily="34" charset="0"/>
              </a:rPr>
              <a:t>cyklodoprava</a:t>
            </a:r>
            <a:endParaRPr lang="cs-CZ" altLang="cs-CZ" sz="2400" cap="all" dirty="0">
              <a:solidFill>
                <a:srgbClr val="C00000"/>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4" name="Obdélník 3"/>
          <p:cNvSpPr/>
          <p:nvPr/>
        </p:nvSpPr>
        <p:spPr>
          <a:xfrm>
            <a:off x="336550" y="1844824"/>
            <a:ext cx="8411914" cy="5447645"/>
          </a:xfrm>
          <a:prstGeom prst="rect">
            <a:avLst/>
          </a:prstGeom>
        </p:spPr>
        <p:txBody>
          <a:bodyPr wrap="square">
            <a:spAutoFit/>
          </a:bodyPr>
          <a:lstStyle/>
          <a:p>
            <a:pPr marL="285750" indent="-285750">
              <a:buFont typeface="Arial" panose="020B0604020202020204" pitchFamily="34" charset="0"/>
              <a:buChar char="•"/>
            </a:pPr>
            <a:r>
              <a:rPr lang="cs-CZ" sz="1600" u="sng" dirty="0" smtClean="0">
                <a:latin typeface="Arial Narrow" panose="020B0606020202030204" pitchFamily="34" charset="0"/>
              </a:rPr>
              <a:t>další </a:t>
            </a:r>
            <a:r>
              <a:rPr lang="cs-CZ" sz="1600" u="sng" dirty="0">
                <a:latin typeface="Arial Narrow" panose="020B0606020202030204" pitchFamily="34" charset="0"/>
              </a:rPr>
              <a:t>související výdaje</a:t>
            </a:r>
            <a:r>
              <a:rPr lang="cs-CZ" sz="1600" dirty="0">
                <a:latin typeface="Arial Narrow" panose="020B0606020202030204" pitchFamily="34" charset="0"/>
              </a:rPr>
              <a:t>: </a:t>
            </a:r>
            <a:r>
              <a:rPr lang="cs-CZ" sz="1600" dirty="0" smtClean="0">
                <a:latin typeface="Arial Narrow" panose="020B0606020202030204" pitchFamily="34" charset="0"/>
              </a:rPr>
              <a:t>příprava </a:t>
            </a:r>
            <a:r>
              <a:rPr lang="cs-CZ" sz="1600" dirty="0">
                <a:latin typeface="Arial Narrow" panose="020B0606020202030204" pitchFamily="34" charset="0"/>
              </a:rPr>
              <a:t>staveniště, </a:t>
            </a:r>
            <a:r>
              <a:rPr lang="cs-CZ" sz="1600" dirty="0" smtClean="0">
                <a:latin typeface="Arial Narrow" panose="020B0606020202030204" pitchFamily="34" charset="0"/>
              </a:rPr>
              <a:t>demolice </a:t>
            </a:r>
            <a:r>
              <a:rPr lang="cs-CZ" sz="1600" dirty="0">
                <a:latin typeface="Arial Narrow" panose="020B0606020202030204" pitchFamily="34" charset="0"/>
              </a:rPr>
              <a:t>objektů podmiňujících výstavbu, </a:t>
            </a:r>
            <a:r>
              <a:rPr lang="pl-PL" sz="1600" dirty="0" smtClean="0">
                <a:latin typeface="Arial Narrow" panose="020B0606020202030204" pitchFamily="34" charset="0"/>
              </a:rPr>
              <a:t>manipulace </a:t>
            </a:r>
            <a:r>
              <a:rPr lang="pl-PL" sz="1600" dirty="0">
                <a:latin typeface="Arial Narrow" panose="020B0606020202030204" pitchFamily="34" charset="0"/>
              </a:rPr>
              <a:t>s kulturními vrstvami zeminy, </a:t>
            </a:r>
            <a:r>
              <a:rPr lang="cs-CZ" sz="1600" dirty="0" smtClean="0">
                <a:latin typeface="Arial Narrow" panose="020B0606020202030204" pitchFamily="34" charset="0"/>
              </a:rPr>
              <a:t>rekultivace </a:t>
            </a:r>
            <a:r>
              <a:rPr lang="cs-CZ" sz="1600" dirty="0">
                <a:latin typeface="Arial Narrow" panose="020B0606020202030204" pitchFamily="34" charset="0"/>
              </a:rPr>
              <a:t>ploch původně zastavěných pozemků, </a:t>
            </a:r>
            <a:r>
              <a:rPr lang="cs-CZ" sz="1600" dirty="0" smtClean="0">
                <a:latin typeface="Arial Narrow" panose="020B0606020202030204" pitchFamily="34" charset="0"/>
              </a:rPr>
              <a:t>výdaje </a:t>
            </a:r>
            <a:r>
              <a:rPr lang="cs-CZ" sz="1600" dirty="0">
                <a:latin typeface="Arial Narrow" panose="020B0606020202030204" pitchFamily="34" charset="0"/>
              </a:rPr>
              <a:t>na realizaci svislého a vodorovného dopravního značení vyhrazených jízdních pruhů pro cyklisty, piktogramových koridorů pro cyklisty, vyhrazených jízdních pruhů pro autobusy a jízdní kola v hlavním dopravním prostoru silnic a místních komunikací a na související úpravu svislého a vodorovného dopravního značení těchto pozemních komunikací, </a:t>
            </a:r>
            <a:endParaRPr lang="pl-PL" sz="1600" b="1" dirty="0">
              <a:solidFill>
                <a:srgbClr val="000000"/>
              </a:solidFill>
              <a:latin typeface="Cambria" panose="02040503050406030204" pitchFamily="18" charset="0"/>
            </a:endParaRPr>
          </a:p>
          <a:p>
            <a:r>
              <a:rPr lang="cs-CZ" sz="1200" dirty="0">
                <a:solidFill>
                  <a:prstClr val="black"/>
                </a:solidFill>
                <a:latin typeface="Arial Narrow" panose="020B0606020202030204" pitchFamily="34" charset="0"/>
              </a:rPr>
              <a:t>Musí být součástí položkového rozpočtu stavby podle předložené projektové dokumentace; projektová dokumentace musí všechny položky zahrnovat v rámci stavebních objektů nebo provozních souborů stavby; příjemce bude se žádostí o platbu předkládat přehled čerpání z jednotlivých položek rozpočtu stavby. </a:t>
            </a:r>
            <a:endParaRPr lang="cs-CZ" sz="1200" dirty="0" smtClean="0">
              <a:solidFill>
                <a:prstClr val="black"/>
              </a:solidFill>
              <a:latin typeface="Arial Narrow" panose="020B0606020202030204" pitchFamily="34" charset="0"/>
            </a:endParaRPr>
          </a:p>
          <a:p>
            <a:endParaRPr lang="cs-CZ" sz="1600" b="1" dirty="0" smtClean="0">
              <a:latin typeface="Arial Narrow" panose="020B0606020202030204" pitchFamily="34" charset="0"/>
            </a:endParaRPr>
          </a:p>
          <a:p>
            <a:r>
              <a:rPr lang="cs-CZ" sz="1600" b="1" dirty="0" smtClean="0">
                <a:latin typeface="Arial Narrow" panose="020B0606020202030204" pitchFamily="34" charset="0"/>
              </a:rPr>
              <a:t>Způsobilé </a:t>
            </a:r>
            <a:r>
              <a:rPr lang="cs-CZ" sz="1600" b="1" dirty="0">
                <a:latin typeface="Arial Narrow" panose="020B0606020202030204" pitchFamily="34" charset="0"/>
              </a:rPr>
              <a:t>výdaje na vedlejší aktivity projektu </a:t>
            </a:r>
            <a:endParaRPr lang="cs-CZ" sz="1600" dirty="0">
              <a:latin typeface="Arial Narrow" panose="020B0606020202030204" pitchFamily="34" charset="0"/>
            </a:endParaRPr>
          </a:p>
          <a:p>
            <a:pPr marL="285750" indent="-285750">
              <a:buFont typeface="Arial" panose="020B0604020202020204" pitchFamily="34" charset="0"/>
              <a:buChar char="•"/>
            </a:pPr>
            <a:r>
              <a:rPr lang="cs-CZ" sz="1600" u="sng" dirty="0">
                <a:latin typeface="Arial Narrow" panose="020B0606020202030204" pitchFamily="34" charset="0"/>
              </a:rPr>
              <a:t>výdaje související s komunikací pro cyklisty</a:t>
            </a:r>
            <a:r>
              <a:rPr lang="cs-CZ" sz="1600" dirty="0">
                <a:latin typeface="Arial Narrow" panose="020B0606020202030204" pitchFamily="34" charset="0"/>
              </a:rPr>
              <a:t>: odpočívadla a jejich vybavení lavičkami, stolky, osvětlením, informačními tabulemi a přístřešky, připojení sousedních nemovitostí maximálně v délce odpovídající šířce komunikace pro pěší souběžné s komunikací pro cyklisty, </a:t>
            </a:r>
          </a:p>
          <a:p>
            <a:pPr marL="285750" indent="-285750">
              <a:buFont typeface="Arial" panose="020B0604020202020204" pitchFamily="34" charset="0"/>
              <a:buChar char="•"/>
            </a:pPr>
            <a:r>
              <a:rPr lang="cs-CZ" sz="1600" u="sng" dirty="0">
                <a:latin typeface="Arial Narrow" panose="020B0606020202030204" pitchFamily="34" charset="0"/>
              </a:rPr>
              <a:t>výdaje na stavbou vyvolané investice</a:t>
            </a:r>
            <a:r>
              <a:rPr lang="cs-CZ" sz="1600" dirty="0">
                <a:latin typeface="Arial Narrow" panose="020B0606020202030204" pitchFamily="34" charset="0"/>
              </a:rPr>
              <a:t>: stavbou vyvolané ostatní úpravy a přeložky stávajících pozemních komunikací a připojení sousedních nemovitostí, stavbou vyvolané ostatní úpravy a přeložky stávajících inženýrských sítí, drážních objektů a oplocení, provizorní komunikace a lávky pro pěší a cyklisty a přechodné dopravní značení, </a:t>
            </a:r>
          </a:p>
          <a:p>
            <a:endParaRPr lang="pl-PL" b="1" dirty="0" smtClean="0">
              <a:solidFill>
                <a:srgbClr val="000000"/>
              </a:solidFill>
              <a:latin typeface="Cambria" panose="02040503050406030204" pitchFamily="18" charset="0"/>
            </a:endParaRPr>
          </a:p>
          <a:p>
            <a:endParaRPr lang="pl-PL" b="1" dirty="0">
              <a:solidFill>
                <a:srgbClr val="000000"/>
              </a:solidFill>
              <a:latin typeface="Cambria" panose="02040503050406030204" pitchFamily="18" charset="0"/>
            </a:endParaRPr>
          </a:p>
          <a:p>
            <a:endParaRPr lang="pl-PL" b="1" dirty="0" smtClean="0">
              <a:solidFill>
                <a:srgbClr val="000000"/>
              </a:solidFill>
              <a:latin typeface="Cambria" panose="02040503050406030204" pitchFamily="18" charset="0"/>
            </a:endParaRPr>
          </a:p>
          <a:p>
            <a:r>
              <a:rPr lang="pl-PL" b="1" dirty="0" smtClean="0">
                <a:solidFill>
                  <a:srgbClr val="000000"/>
                </a:solidFill>
                <a:latin typeface="Cambria" panose="02040503050406030204" pitchFamily="18" charset="0"/>
              </a:rPr>
              <a:t> </a:t>
            </a:r>
            <a:endParaRPr lang="cs-CZ" dirty="0"/>
          </a:p>
        </p:txBody>
      </p:sp>
    </p:spTree>
    <p:extLst>
      <p:ext uri="{BB962C8B-B14F-4D97-AF65-F5344CB8AC3E}">
        <p14:creationId xmlns="" xmlns:p14="http://schemas.microsoft.com/office/powerpoint/2010/main" val="41328933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EKOLOGICKÁ A BEZPEČNÁ DOPRAVA I. - </a:t>
            </a:r>
            <a:r>
              <a:rPr lang="cs-CZ" altLang="cs-CZ" sz="2400" b="1" dirty="0" err="1" smtClean="0">
                <a:solidFill>
                  <a:srgbClr val="C00000"/>
                </a:solidFill>
                <a:latin typeface="Arial Narrow" pitchFamily="34" charset="0"/>
              </a:rPr>
              <a:t>cyklodoprava</a:t>
            </a:r>
            <a:endParaRPr lang="cs-CZ" altLang="cs-CZ" sz="2400" cap="all" dirty="0">
              <a:solidFill>
                <a:srgbClr val="C00000"/>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4" name="Obdélník 3"/>
          <p:cNvSpPr/>
          <p:nvPr/>
        </p:nvSpPr>
        <p:spPr>
          <a:xfrm>
            <a:off x="336550" y="1844824"/>
            <a:ext cx="8411914" cy="5878532"/>
          </a:xfrm>
          <a:prstGeom prst="rect">
            <a:avLst/>
          </a:prstGeom>
        </p:spPr>
        <p:txBody>
          <a:bodyPr wrap="square">
            <a:spAutoFit/>
          </a:bodyPr>
          <a:lstStyle/>
          <a:p>
            <a:pPr marL="285750" lvl="0" indent="-285750"/>
            <a:r>
              <a:rPr lang="cs-CZ" sz="1400" dirty="0" smtClean="0">
                <a:solidFill>
                  <a:srgbClr val="000000"/>
                </a:solidFill>
                <a:latin typeface="Arial Narrow" panose="020B0606020202030204" pitchFamily="34" charset="0"/>
              </a:rPr>
              <a:t>      </a:t>
            </a:r>
            <a:r>
              <a:rPr lang="cs-CZ" sz="1400" u="sng" dirty="0" smtClean="0">
                <a:solidFill>
                  <a:srgbClr val="000000"/>
                </a:solidFill>
                <a:latin typeface="Arial Narrow" panose="020B0606020202030204" pitchFamily="34" charset="0"/>
              </a:rPr>
              <a:t> </a:t>
            </a:r>
            <a:r>
              <a:rPr lang="cs-CZ" sz="1600" dirty="0" smtClean="0">
                <a:latin typeface="Arial Narrow" panose="020B0606020202030204" pitchFamily="34" charset="0"/>
              </a:rPr>
              <a:t>výdaje na stavební úpravy a opravy hlavního dopravního prostoru silnic a místních komunikací v části vymezené upravovaným nebo realizovaným vodorovným dopravním značením vyhrazených jízdních pruhů pro cyklisty, piktogramových koridorů pro cyklisty a vyhrazených jízdních pruhů pro autobusy a jízdní kola,</a:t>
            </a:r>
            <a:endParaRPr lang="cs-CZ" sz="1600" u="sng" dirty="0" smtClean="0">
              <a:solidFill>
                <a:srgbClr val="000000"/>
              </a:solidFill>
              <a:latin typeface="Arial Narrow" panose="020B0606020202030204" pitchFamily="34" charset="0"/>
            </a:endParaRPr>
          </a:p>
          <a:p>
            <a:pPr marL="285750" lvl="0" indent="-285750">
              <a:buFont typeface="Arial" panose="020B0604020202020204" pitchFamily="34" charset="0"/>
              <a:buChar char="•"/>
            </a:pPr>
            <a:r>
              <a:rPr lang="cs-CZ" sz="1600" u="sng" dirty="0" smtClean="0">
                <a:solidFill>
                  <a:srgbClr val="000000"/>
                </a:solidFill>
                <a:latin typeface="Arial Narrow" panose="020B0606020202030204" pitchFamily="34" charset="0"/>
              </a:rPr>
              <a:t>Projektová </a:t>
            </a:r>
            <a:r>
              <a:rPr lang="cs-CZ" sz="1600" u="sng" dirty="0">
                <a:solidFill>
                  <a:srgbClr val="000000"/>
                </a:solidFill>
                <a:latin typeface="Arial Narrow" panose="020B0606020202030204" pitchFamily="34" charset="0"/>
              </a:rPr>
              <a:t>dokumentace</a:t>
            </a:r>
            <a:r>
              <a:rPr lang="cs-CZ" sz="1600" dirty="0">
                <a:solidFill>
                  <a:srgbClr val="000000"/>
                </a:solidFill>
                <a:latin typeface="Arial Narrow" panose="020B0606020202030204" pitchFamily="34" charset="0"/>
              </a:rPr>
              <a:t>: výdaje na zpracování dokumentací v procesu </a:t>
            </a:r>
            <a:r>
              <a:rPr lang="cs-CZ" sz="1600" dirty="0" smtClean="0">
                <a:solidFill>
                  <a:srgbClr val="000000"/>
                </a:solidFill>
                <a:latin typeface="Arial Narrow" panose="020B0606020202030204" pitchFamily="34" charset="0"/>
              </a:rPr>
              <a:t>EIA, dokumentace </a:t>
            </a:r>
            <a:r>
              <a:rPr lang="cs-CZ" sz="1600" dirty="0">
                <a:solidFill>
                  <a:srgbClr val="000000"/>
                </a:solidFill>
                <a:latin typeface="Arial Narrow" panose="020B0606020202030204" pitchFamily="34" charset="0"/>
              </a:rPr>
              <a:t>pro vydání územního </a:t>
            </a:r>
            <a:r>
              <a:rPr lang="cs-CZ" sz="1600" dirty="0" smtClean="0">
                <a:solidFill>
                  <a:srgbClr val="000000"/>
                </a:solidFill>
                <a:latin typeface="Arial Narrow" panose="020B0606020202030204" pitchFamily="34" charset="0"/>
              </a:rPr>
              <a:t>rozhodnutí, </a:t>
            </a:r>
            <a:r>
              <a:rPr lang="cs-CZ" sz="1600" dirty="0">
                <a:solidFill>
                  <a:srgbClr val="000000"/>
                </a:solidFill>
                <a:latin typeface="Arial Narrow" panose="020B0606020202030204" pitchFamily="34" charset="0"/>
              </a:rPr>
              <a:t>dokumentace k oznámení o záměru v </a:t>
            </a:r>
            <a:r>
              <a:rPr lang="cs-CZ" sz="1600" dirty="0" smtClean="0">
                <a:solidFill>
                  <a:srgbClr val="000000"/>
                </a:solidFill>
                <a:latin typeface="Arial Narrow" panose="020B0606020202030204" pitchFamily="34" charset="0"/>
              </a:rPr>
              <a:t>území, </a:t>
            </a:r>
            <a:r>
              <a:rPr lang="cs-CZ" sz="1600" dirty="0">
                <a:solidFill>
                  <a:srgbClr val="000000"/>
                </a:solidFill>
                <a:latin typeface="Arial Narrow" panose="020B0606020202030204" pitchFamily="34" charset="0"/>
              </a:rPr>
              <a:t>projektové dokumentace pro vydání stavebního </a:t>
            </a:r>
            <a:r>
              <a:rPr lang="cs-CZ" sz="1600" dirty="0" smtClean="0">
                <a:solidFill>
                  <a:srgbClr val="000000"/>
                </a:solidFill>
                <a:latin typeface="Arial Narrow" panose="020B0606020202030204" pitchFamily="34" charset="0"/>
              </a:rPr>
              <a:t>povolení, </a:t>
            </a:r>
            <a:r>
              <a:rPr lang="cs-CZ" sz="1600" dirty="0">
                <a:solidFill>
                  <a:srgbClr val="000000"/>
                </a:solidFill>
                <a:latin typeface="Arial Narrow" panose="020B0606020202030204" pitchFamily="34" charset="0"/>
              </a:rPr>
              <a:t>projektové dokumentace pro ohlášení </a:t>
            </a:r>
            <a:r>
              <a:rPr lang="cs-CZ" sz="1600" dirty="0" smtClean="0">
                <a:solidFill>
                  <a:srgbClr val="000000"/>
                </a:solidFill>
                <a:latin typeface="Arial Narrow" panose="020B0606020202030204" pitchFamily="34" charset="0"/>
              </a:rPr>
              <a:t>stavby, </a:t>
            </a:r>
            <a:r>
              <a:rPr lang="cs-CZ" sz="1600" dirty="0">
                <a:solidFill>
                  <a:srgbClr val="000000"/>
                </a:solidFill>
                <a:latin typeface="Arial Narrow" panose="020B0606020202030204" pitchFamily="34" charset="0"/>
              </a:rPr>
              <a:t>projektové dokumentace pro provádění </a:t>
            </a:r>
            <a:r>
              <a:rPr lang="cs-CZ" sz="1600" dirty="0" smtClean="0">
                <a:solidFill>
                  <a:srgbClr val="000000"/>
                </a:solidFill>
                <a:latin typeface="Arial Narrow" panose="020B0606020202030204" pitchFamily="34" charset="0"/>
              </a:rPr>
              <a:t>stavby, </a:t>
            </a:r>
            <a:r>
              <a:rPr lang="cs-CZ" sz="1600" dirty="0">
                <a:solidFill>
                  <a:srgbClr val="000000"/>
                </a:solidFill>
                <a:latin typeface="Arial Narrow" panose="020B0606020202030204" pitchFamily="34" charset="0"/>
              </a:rPr>
              <a:t>zadávací dokumentace </a:t>
            </a:r>
            <a:r>
              <a:rPr lang="cs-CZ" sz="1600" dirty="0" smtClean="0">
                <a:solidFill>
                  <a:srgbClr val="000000"/>
                </a:solidFill>
                <a:latin typeface="Arial Narrow" panose="020B0606020202030204" pitchFamily="34" charset="0"/>
              </a:rPr>
              <a:t>stavby, </a:t>
            </a:r>
            <a:r>
              <a:rPr lang="cs-CZ" sz="1600" dirty="0">
                <a:solidFill>
                  <a:srgbClr val="000000"/>
                </a:solidFill>
                <a:latin typeface="Arial Narrow" panose="020B0606020202030204" pitchFamily="34" charset="0"/>
              </a:rPr>
              <a:t>realizační dokumentace </a:t>
            </a:r>
            <a:r>
              <a:rPr lang="cs-CZ" sz="1600" dirty="0" smtClean="0">
                <a:solidFill>
                  <a:srgbClr val="000000"/>
                </a:solidFill>
                <a:latin typeface="Arial Narrow" panose="020B0606020202030204" pitchFamily="34" charset="0"/>
              </a:rPr>
              <a:t>stavby, </a:t>
            </a:r>
            <a:r>
              <a:rPr lang="cs-CZ" sz="1600" dirty="0">
                <a:solidFill>
                  <a:srgbClr val="000000"/>
                </a:solidFill>
                <a:latin typeface="Arial Narrow" panose="020B0606020202030204" pitchFamily="34" charset="0"/>
              </a:rPr>
              <a:t>dokumentace skutečného provedení </a:t>
            </a:r>
            <a:r>
              <a:rPr lang="cs-CZ" sz="1600" dirty="0" smtClean="0">
                <a:solidFill>
                  <a:srgbClr val="000000"/>
                </a:solidFill>
                <a:latin typeface="Arial Narrow" panose="020B0606020202030204" pitchFamily="34" charset="0"/>
              </a:rPr>
              <a:t>stavby, </a:t>
            </a:r>
            <a:r>
              <a:rPr lang="cs-CZ" sz="1600" dirty="0">
                <a:solidFill>
                  <a:srgbClr val="000000"/>
                </a:solidFill>
                <a:latin typeface="Arial Narrow" panose="020B0606020202030204" pitchFamily="34" charset="0"/>
              </a:rPr>
              <a:t>dokumentace návrhu dopravního značení, souvisejících průzkumů, geodetických zaměření, studií a posouzení. </a:t>
            </a:r>
          </a:p>
          <a:p>
            <a:pPr marL="285750" indent="-285750">
              <a:buFont typeface="Arial" panose="020B0604020202020204" pitchFamily="34" charset="0"/>
              <a:buChar char="•"/>
            </a:pPr>
            <a:r>
              <a:rPr lang="cs-CZ" sz="1600" u="sng" dirty="0">
                <a:solidFill>
                  <a:srgbClr val="000000"/>
                </a:solidFill>
                <a:latin typeface="Arial Narrow" panose="020B0606020202030204" pitchFamily="34" charset="0"/>
              </a:rPr>
              <a:t>Zabezpečení výstavby</a:t>
            </a:r>
            <a:r>
              <a:rPr lang="cs-CZ" sz="1600" dirty="0">
                <a:solidFill>
                  <a:srgbClr val="000000"/>
                </a:solidFill>
                <a:latin typeface="Arial Narrow" panose="020B0606020202030204" pitchFamily="34" charset="0"/>
              </a:rPr>
              <a:t>: technický dozor </a:t>
            </a:r>
            <a:r>
              <a:rPr lang="cs-CZ" sz="1600" dirty="0" smtClean="0">
                <a:solidFill>
                  <a:srgbClr val="000000"/>
                </a:solidFill>
                <a:latin typeface="Arial Narrow" panose="020B0606020202030204" pitchFamily="34" charset="0"/>
              </a:rPr>
              <a:t>investora, </a:t>
            </a:r>
            <a:r>
              <a:rPr lang="cs-CZ" sz="1600" dirty="0">
                <a:solidFill>
                  <a:srgbClr val="000000"/>
                </a:solidFill>
                <a:latin typeface="Arial Narrow" panose="020B0606020202030204" pitchFamily="34" charset="0"/>
              </a:rPr>
              <a:t>autorský </a:t>
            </a:r>
            <a:r>
              <a:rPr lang="cs-CZ" sz="1600" dirty="0" smtClean="0">
                <a:solidFill>
                  <a:srgbClr val="000000"/>
                </a:solidFill>
                <a:latin typeface="Arial Narrow" panose="020B0606020202030204" pitchFamily="34" charset="0"/>
              </a:rPr>
              <a:t>dozor, </a:t>
            </a:r>
            <a:r>
              <a:rPr lang="cs-CZ" sz="1600" dirty="0">
                <a:solidFill>
                  <a:srgbClr val="000000"/>
                </a:solidFill>
                <a:latin typeface="Arial Narrow" panose="020B0606020202030204" pitchFamily="34" charset="0"/>
              </a:rPr>
              <a:t>zajištění bezpečnosti a ochrany zdraví při </a:t>
            </a:r>
            <a:r>
              <a:rPr lang="cs-CZ" sz="1600" dirty="0" smtClean="0">
                <a:solidFill>
                  <a:srgbClr val="000000"/>
                </a:solidFill>
                <a:latin typeface="Arial Narrow" panose="020B0606020202030204" pitchFamily="34" charset="0"/>
              </a:rPr>
              <a:t>práci, </a:t>
            </a:r>
            <a:r>
              <a:rPr lang="cs-CZ" sz="1600" dirty="0">
                <a:solidFill>
                  <a:srgbClr val="000000"/>
                </a:solidFill>
                <a:latin typeface="Arial Narrow" panose="020B0606020202030204" pitchFamily="34" charset="0"/>
              </a:rPr>
              <a:t>geodetické práce, zkoušky materiálů a konstrukcí na staveništi, výdaje na </a:t>
            </a:r>
            <a:r>
              <a:rPr lang="cs-CZ" sz="1600" dirty="0" err="1">
                <a:solidFill>
                  <a:srgbClr val="000000"/>
                </a:solidFill>
                <a:latin typeface="Arial Narrow" panose="020B0606020202030204" pitchFamily="34" charset="0"/>
              </a:rPr>
              <a:t>inženýring</a:t>
            </a:r>
            <a:r>
              <a:rPr lang="cs-CZ" sz="1600" dirty="0">
                <a:solidFill>
                  <a:srgbClr val="000000"/>
                </a:solidFill>
                <a:latin typeface="Arial Narrow" panose="020B0606020202030204" pitchFamily="34" charset="0"/>
              </a:rPr>
              <a:t> </a:t>
            </a:r>
            <a:r>
              <a:rPr lang="cs-CZ" sz="1600" dirty="0" smtClean="0">
                <a:solidFill>
                  <a:srgbClr val="000000"/>
                </a:solidFill>
                <a:latin typeface="Arial Narrow" panose="020B0606020202030204" pitchFamily="34" charset="0"/>
              </a:rPr>
              <a:t>projektu. </a:t>
            </a:r>
            <a:endParaRPr lang="cs-CZ" sz="1600" dirty="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u="sng" dirty="0">
                <a:solidFill>
                  <a:srgbClr val="000000"/>
                </a:solidFill>
                <a:latin typeface="Arial Narrow" panose="020B0606020202030204" pitchFamily="34" charset="0"/>
              </a:rPr>
              <a:t>Pořízení služeb bezprostředně souvisejících s realizací projektu</a:t>
            </a:r>
            <a:r>
              <a:rPr lang="cs-CZ" sz="1600" dirty="0">
                <a:solidFill>
                  <a:srgbClr val="000000"/>
                </a:solidFill>
                <a:latin typeface="Arial Narrow" panose="020B0606020202030204" pitchFamily="34" charset="0"/>
              </a:rPr>
              <a:t>: výdaje na zpracování studie proveditelnosti (podle závazné osnovy). </a:t>
            </a:r>
          </a:p>
          <a:p>
            <a:pPr marL="285750" indent="-285750">
              <a:buFont typeface="Arial" panose="020B0604020202020204" pitchFamily="34" charset="0"/>
              <a:buChar char="•"/>
            </a:pPr>
            <a:r>
              <a:rPr lang="cs-CZ" sz="1600" u="sng" dirty="0">
                <a:solidFill>
                  <a:srgbClr val="000000"/>
                </a:solidFill>
                <a:latin typeface="Arial Narrow" panose="020B0606020202030204" pitchFamily="34" charset="0"/>
              </a:rPr>
              <a:t>Povinná publicita</a:t>
            </a:r>
            <a:r>
              <a:rPr lang="cs-CZ" sz="1600" dirty="0">
                <a:solidFill>
                  <a:srgbClr val="000000"/>
                </a:solidFill>
                <a:latin typeface="Arial Narrow" panose="020B0606020202030204" pitchFamily="34" charset="0"/>
              </a:rPr>
              <a:t>: výdaje na povinné informační a propagační nástroje</a:t>
            </a:r>
          </a:p>
          <a:p>
            <a:pPr marL="285750" indent="-285750">
              <a:buFont typeface="Arial" panose="020B0604020202020204" pitchFamily="34" charset="0"/>
              <a:buChar char="•"/>
            </a:pPr>
            <a:r>
              <a:rPr lang="cs-CZ" sz="1600" u="sng" dirty="0">
                <a:solidFill>
                  <a:srgbClr val="000000"/>
                </a:solidFill>
                <a:latin typeface="Arial Narrow" panose="020B0606020202030204" pitchFamily="34" charset="0"/>
              </a:rPr>
              <a:t>DPH</a:t>
            </a:r>
            <a:r>
              <a:rPr lang="cs-CZ" sz="1600" dirty="0">
                <a:solidFill>
                  <a:srgbClr val="000000"/>
                </a:solidFill>
                <a:latin typeface="Arial Narrow" panose="020B0606020202030204" pitchFamily="34" charset="0"/>
              </a:rPr>
              <a:t> pokud je žadatel neplátce DPH,</a:t>
            </a:r>
            <a:r>
              <a:rPr lang="cs-CZ" sz="1400" dirty="0">
                <a:solidFill>
                  <a:srgbClr val="000000"/>
                </a:solidFill>
                <a:latin typeface="Arial Narrow" panose="020B0606020202030204" pitchFamily="34" charset="0"/>
              </a:rPr>
              <a:t> </a:t>
            </a:r>
          </a:p>
          <a:p>
            <a:pPr marL="285750" indent="-285750">
              <a:buFont typeface="Arial" panose="020B0604020202020204" pitchFamily="34" charset="0"/>
              <a:buChar char="•"/>
            </a:pPr>
            <a:endParaRPr lang="cs-CZ" sz="1600" dirty="0" smtClean="0">
              <a:latin typeface="Arial Narrow" panose="020B0606020202030204" pitchFamily="34" charset="0"/>
            </a:endParaRPr>
          </a:p>
          <a:p>
            <a:pPr marL="285750" indent="-285750">
              <a:buFont typeface="Arial" panose="020B0604020202020204" pitchFamily="34" charset="0"/>
              <a:buChar char="•"/>
            </a:pPr>
            <a:endParaRPr lang="cs-CZ" sz="1600" dirty="0">
              <a:latin typeface="Arial Narrow" panose="020B0606020202030204" pitchFamily="34" charset="0"/>
            </a:endParaRPr>
          </a:p>
          <a:p>
            <a:endParaRPr lang="pl-PL" b="1" dirty="0">
              <a:solidFill>
                <a:srgbClr val="000000"/>
              </a:solidFill>
              <a:latin typeface="Cambria" panose="02040503050406030204" pitchFamily="18" charset="0"/>
            </a:endParaRPr>
          </a:p>
          <a:p>
            <a:endParaRPr lang="pl-PL" b="1" dirty="0" smtClean="0">
              <a:solidFill>
                <a:srgbClr val="000000"/>
              </a:solidFill>
              <a:latin typeface="Cambria" panose="02040503050406030204" pitchFamily="18" charset="0"/>
            </a:endParaRPr>
          </a:p>
          <a:p>
            <a:endParaRPr lang="pl-PL" b="1" dirty="0">
              <a:solidFill>
                <a:srgbClr val="000000"/>
              </a:solidFill>
              <a:latin typeface="Cambria" panose="02040503050406030204" pitchFamily="18" charset="0"/>
            </a:endParaRPr>
          </a:p>
          <a:p>
            <a:endParaRPr lang="pl-PL" b="1" dirty="0" smtClean="0">
              <a:solidFill>
                <a:srgbClr val="000000"/>
              </a:solidFill>
              <a:latin typeface="Cambria" panose="02040503050406030204" pitchFamily="18" charset="0"/>
            </a:endParaRPr>
          </a:p>
          <a:p>
            <a:r>
              <a:rPr lang="pl-PL" b="1" dirty="0" smtClean="0">
                <a:solidFill>
                  <a:srgbClr val="000000"/>
                </a:solidFill>
                <a:latin typeface="Cambria" panose="02040503050406030204" pitchFamily="18" charset="0"/>
              </a:rPr>
              <a:t> </a:t>
            </a:r>
            <a:endParaRPr lang="cs-CZ" dirty="0"/>
          </a:p>
        </p:txBody>
      </p:sp>
    </p:spTree>
    <p:extLst>
      <p:ext uri="{BB962C8B-B14F-4D97-AF65-F5344CB8AC3E}">
        <p14:creationId xmlns="" xmlns:p14="http://schemas.microsoft.com/office/powerpoint/2010/main" val="4222402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277446" y="1247776"/>
            <a:ext cx="864002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solidFill>
                  <a:prstClr val="black"/>
                </a:solidFill>
                <a:latin typeface="Arial Narrow" pitchFamily="34" charset="0"/>
              </a:rPr>
              <a:t>EKOLOGICKÁ A BEZPEČNÁ DOPRAVA - </a:t>
            </a:r>
            <a:r>
              <a:rPr lang="cs-CZ" altLang="cs-CZ" sz="2400" b="1" dirty="0" err="1" smtClean="0">
                <a:solidFill>
                  <a:srgbClr val="C00000"/>
                </a:solidFill>
                <a:latin typeface="Arial Narrow" pitchFamily="34" charset="0"/>
              </a:rPr>
              <a:t>cyklodoprava</a:t>
            </a:r>
            <a:endParaRPr lang="cs-CZ" altLang="cs-CZ" sz="2400" cap="all" dirty="0">
              <a:solidFill>
                <a:srgbClr val="C00000"/>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smtClean="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a:t>
            </a: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IROP </a:t>
            </a:r>
            <a:r>
              <a:rPr lang="cs-CZ" altLang="cs-CZ" sz="2400" b="1" cap="all" dirty="0">
                <a:solidFill>
                  <a:prstClr val="black"/>
                </a:solidFill>
                <a:latin typeface="Arial Narrow" panose="020B0606020202030204" pitchFamily="34" charset="0"/>
              </a:rPr>
              <a:t>Rozvoj venkovských obcí</a:t>
            </a:r>
            <a:endPar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5" name="Obdélník 4"/>
          <p:cNvSpPr/>
          <p:nvPr/>
        </p:nvSpPr>
        <p:spPr>
          <a:xfrm>
            <a:off x="251520" y="-1323528"/>
            <a:ext cx="6521450" cy="3139321"/>
          </a:xfrm>
          <a:prstGeom prst="rect">
            <a:avLst/>
          </a:prstGeom>
        </p:spPr>
        <p:txBody>
          <a:bodyPr wrap="square">
            <a:spAutoFit/>
          </a:bodyPr>
          <a:lstStyle/>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p:txBody>
      </p:sp>
      <p:sp>
        <p:nvSpPr>
          <p:cNvPr id="4" name="Obdélník 3"/>
          <p:cNvSpPr/>
          <p:nvPr/>
        </p:nvSpPr>
        <p:spPr>
          <a:xfrm rot="10800000" flipH="1" flipV="1">
            <a:off x="277446" y="1844824"/>
            <a:ext cx="8471018" cy="4395089"/>
          </a:xfrm>
          <a:prstGeom prst="rect">
            <a:avLst/>
          </a:prstGeom>
        </p:spPr>
        <p:txBody>
          <a:bodyPr wrap="square">
            <a:spAutoFit/>
          </a:bodyPr>
          <a:lstStyle/>
          <a:p>
            <a:pPr lvl="0"/>
            <a:r>
              <a:rPr lang="cs-CZ" b="1" dirty="0" smtClean="0">
                <a:solidFill>
                  <a:srgbClr val="000000"/>
                </a:solidFill>
                <a:latin typeface="Arial Narrow" panose="020B0606020202030204" pitchFamily="34" charset="0"/>
              </a:rPr>
              <a:t>Nezpůsobilé </a:t>
            </a:r>
            <a:r>
              <a:rPr lang="cs-CZ" b="1" dirty="0">
                <a:solidFill>
                  <a:srgbClr val="000000"/>
                </a:solidFill>
                <a:latin typeface="Arial Narrow" panose="020B0606020202030204" pitchFamily="34" charset="0"/>
              </a:rPr>
              <a:t>výdaje </a:t>
            </a:r>
            <a:endParaRPr lang="cs-CZ" b="1" dirty="0" smtClean="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veškeré </a:t>
            </a:r>
            <a:r>
              <a:rPr lang="cs-CZ" sz="1600" dirty="0">
                <a:latin typeface="Arial Narrow" panose="020B0606020202030204" pitchFamily="34" charset="0"/>
              </a:rPr>
              <a:t>výdaje spojené s realizací části projektu, která zasahuje mimo území vymezené v integrované strategii CLLD,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výstavbu, rekonstrukci nebo modernizaci, údržbu nebo opravu silnic a místních komunikací přístupných automobilové dopravě s výjimkou výdajů uvedených mezi způsobilými výdaji na hlavní a vedlejší aktivity projektu, </a:t>
            </a:r>
            <a:r>
              <a:rPr lang="cs-CZ" sz="1600" dirty="0" smtClean="0">
                <a:latin typeface="Arial Narrow" panose="020B0606020202030204" pitchFamily="34" charset="0"/>
              </a:rPr>
              <a:t> </a:t>
            </a: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výstavbu, rekonstrukci nebo modernizaci polních a lesních cest,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běžnou údržbu, souvislou údržbu a opravu pozemních komunikací včetně chodníků,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práce zahrnuté do údržby mostů podle technických podmínek, včetně prací pro zajištění funkčního stavu mostu nebo propustku (údržba a opravy), </a:t>
            </a: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realizaci úschoven, parkovacích domů a parkovacích věží pro jízdní kola a jiných zařízení ke zpoplatněnému parkování jízdních kol, </a:t>
            </a: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realizaci nástupišť, přístřešků a čekáren železničních zastávek a zastávek vodní dopravy,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bezbariérové úpravy vstupů do budov,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zřízení, provoz a odstranění zařízení staveniště,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přípravu a zpracování žádosti o podporu, s výjimkou zpracování studie proveditelnosti, </a:t>
            </a:r>
            <a:endParaRPr lang="cs-CZ" sz="1600" dirty="0" smtClean="0">
              <a:latin typeface="Arial Narrow" panose="020B0606020202030204" pitchFamily="34" charset="0"/>
            </a:endParaRPr>
          </a:p>
          <a:p>
            <a:pPr marL="285750" indent="-285750">
              <a:buFont typeface="Arial" panose="020B0604020202020204" pitchFamily="34" charset="0"/>
              <a:buChar char="•"/>
            </a:pPr>
            <a:r>
              <a:rPr lang="pl-PL" sz="1600" dirty="0" smtClean="0">
                <a:latin typeface="Arial Narrow" panose="020B0606020202030204" pitchFamily="34" charset="0"/>
              </a:rPr>
              <a:t>výdaje </a:t>
            </a:r>
            <a:r>
              <a:rPr lang="pl-PL" sz="1600" dirty="0">
                <a:latin typeface="Arial Narrow" panose="020B0606020202030204" pitchFamily="34" charset="0"/>
              </a:rPr>
              <a:t>spojené s řízením a administrací projektu, </a:t>
            </a:r>
          </a:p>
        </p:txBody>
      </p:sp>
    </p:spTree>
    <p:extLst>
      <p:ext uri="{BB962C8B-B14F-4D97-AF65-F5344CB8AC3E}">
        <p14:creationId xmlns="" xmlns:p14="http://schemas.microsoft.com/office/powerpoint/2010/main" val="36078283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53799" y="1844824"/>
            <a:ext cx="8247063" cy="45537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63525">
              <a:lnSpc>
                <a:spcPct val="100000"/>
              </a:lnSpc>
              <a:spcBef>
                <a:spcPts val="600"/>
              </a:spcBef>
              <a:spcAft>
                <a:spcPts val="600"/>
              </a:spcAft>
              <a:buNone/>
            </a:pPr>
            <a:r>
              <a:rPr lang="cs-CZ" sz="2000" u="sng" dirty="0" smtClean="0">
                <a:latin typeface="Arial Narrow" pitchFamily="34" charset="0"/>
              </a:rPr>
              <a:t>Žadatelé</a:t>
            </a:r>
            <a:r>
              <a:rPr lang="cs-CZ" sz="2000" dirty="0" smtClean="0">
                <a:latin typeface="Arial Narrow" pitchFamily="34" charset="0"/>
              </a:rPr>
              <a:t>: obce a jejich organizace, DSO a jejich organizace, provozovatelé dráhy nebo drážní dopravy (v případě bezpečnosti dopravy)</a:t>
            </a:r>
          </a:p>
          <a:p>
            <a:pPr marL="263525">
              <a:lnSpc>
                <a:spcPct val="100000"/>
              </a:lnSpc>
              <a:spcBef>
                <a:spcPts val="600"/>
              </a:spcBef>
              <a:spcAft>
                <a:spcPts val="600"/>
              </a:spcAft>
              <a:buNone/>
            </a:pPr>
            <a:r>
              <a:rPr lang="cs-CZ" sz="2000" u="sng" dirty="0" smtClean="0">
                <a:latin typeface="Arial Narrow" pitchFamily="34" charset="0"/>
              </a:rPr>
              <a:t>Přijatelné výdaje</a:t>
            </a:r>
            <a:r>
              <a:rPr lang="cs-CZ" sz="2000" dirty="0" smtClean="0">
                <a:latin typeface="Arial Narrow" pitchFamily="34" charset="0"/>
              </a:rPr>
              <a:t>: 250 000 Kč - 1 500 000 Kč</a:t>
            </a:r>
          </a:p>
          <a:p>
            <a:pPr marL="263525">
              <a:lnSpc>
                <a:spcPct val="100000"/>
              </a:lnSpc>
              <a:spcBef>
                <a:spcPts val="600"/>
              </a:spcBef>
              <a:spcAft>
                <a:spcPts val="600"/>
              </a:spcAft>
              <a:buNone/>
            </a:pPr>
            <a:r>
              <a:rPr lang="cs-CZ" sz="2000" u="sng" dirty="0" smtClean="0">
                <a:latin typeface="Arial Narrow" pitchFamily="34" charset="0"/>
              </a:rPr>
              <a:t>Dotace</a:t>
            </a:r>
            <a:r>
              <a:rPr lang="cs-CZ" sz="2000" dirty="0" smtClean="0">
                <a:latin typeface="Arial Narrow" pitchFamily="34" charset="0"/>
              </a:rPr>
              <a:t>: 95%, financování ex-post</a:t>
            </a:r>
          </a:p>
          <a:p>
            <a:pPr marL="263525">
              <a:lnSpc>
                <a:spcPct val="100000"/>
              </a:lnSpc>
              <a:spcBef>
                <a:spcPts val="600"/>
              </a:spcBef>
              <a:spcAft>
                <a:spcPts val="600"/>
              </a:spcAft>
              <a:buNone/>
            </a:pPr>
            <a:r>
              <a:rPr lang="cs-CZ" sz="2000" u="sng" dirty="0" smtClean="0">
                <a:latin typeface="Arial Narrow" pitchFamily="34" charset="0"/>
              </a:rPr>
              <a:t>Povinné přílohy</a:t>
            </a:r>
            <a:r>
              <a:rPr lang="cs-CZ" sz="2000" dirty="0" smtClean="0">
                <a:latin typeface="Arial Narrow" pitchFamily="34" charset="0"/>
              </a:rPr>
              <a:t>: plná moc, zadávací a výběrová řízení, doklady o právní subjektivitě žadatele, čestné prohlášení o skutečném majiteli, </a:t>
            </a:r>
            <a:r>
              <a:rPr lang="cs-CZ" sz="2000" b="1" dirty="0" smtClean="0">
                <a:latin typeface="Arial Narrow" pitchFamily="34" charset="0"/>
              </a:rPr>
              <a:t>studie proveditelnosti, karta souladu s principy udržitelné mobility</a:t>
            </a:r>
            <a:endParaRPr lang="cs-CZ" sz="2000" b="1" dirty="0">
              <a:latin typeface="Arial Narrow" pitchFamily="34" charset="0"/>
            </a:endParaRPr>
          </a:p>
          <a:p>
            <a:pPr marL="207963" lvl="2" indent="0">
              <a:lnSpc>
                <a:spcPct val="100000"/>
              </a:lnSpc>
              <a:spcBef>
                <a:spcPts val="600"/>
              </a:spcBef>
              <a:spcAft>
                <a:spcPts val="600"/>
              </a:spcAft>
              <a:buNone/>
            </a:pPr>
            <a:r>
              <a:rPr lang="cs-CZ" sz="1800" u="sng" dirty="0" smtClean="0">
                <a:latin typeface="Arial Narrow" pitchFamily="34" charset="0"/>
              </a:rPr>
              <a:t>Hodnotící kritéria</a:t>
            </a:r>
            <a:r>
              <a:rPr lang="cs-CZ" sz="1800" dirty="0" smtClean="0">
                <a:latin typeface="Arial Narrow" pitchFamily="34" charset="0"/>
              </a:rPr>
              <a:t>: splnění formálních náležitostí, soulad se SCLLD a výzvou, trestní bezúhonnost, přijatelnost výdajů, zvýšení bezpečnosti a zlepšení životního prostředí, partnerství, místní význam, bezbariérovost, chodníky, </a:t>
            </a:r>
            <a:r>
              <a:rPr lang="cs-CZ" sz="1800" dirty="0" err="1" smtClean="0">
                <a:latin typeface="Arial Narrow" pitchFamily="34" charset="0"/>
              </a:rPr>
              <a:t>intravilán</a:t>
            </a:r>
            <a:r>
              <a:rPr lang="cs-CZ" sz="1800" dirty="0" smtClean="0">
                <a:latin typeface="Arial Narrow" pitchFamily="34" charset="0"/>
              </a:rPr>
              <a:t> obce, délka realizace, výše dotace</a:t>
            </a:r>
          </a:p>
          <a:p>
            <a:pPr marL="436563" lvl="2">
              <a:lnSpc>
                <a:spcPct val="100000"/>
              </a:lnSpc>
              <a:spcBef>
                <a:spcPts val="600"/>
              </a:spcBef>
              <a:spcAft>
                <a:spcPts val="600"/>
              </a:spcAft>
            </a:pPr>
            <a:endParaRPr lang="cs-CZ" sz="1800" dirty="0">
              <a:solidFill>
                <a:srgbClr val="002060"/>
              </a:solidFill>
              <a:latin typeface="Arial Narrow"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EKOLOGICKÁ A BEZPEČNÁ DOPRAVA I.</a:t>
            </a:r>
            <a:endParaRPr lang="cs-CZ" altLang="cs-CZ" sz="2400"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341515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336550" y="1263650"/>
            <a:ext cx="8640024" cy="830997"/>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0"/>
            <a:r>
              <a:rPr lang="cs-CZ" altLang="cs-CZ" sz="2400" b="1" dirty="0" smtClean="0">
                <a:latin typeface="Arial Narrow" pitchFamily="34" charset="0"/>
              </a:rPr>
              <a:t>VÝZVA EKOLOGICKÁ A BEZPEČNÁ DOPRAVA I. – přílohy</a:t>
            </a:r>
            <a:endParaRPr lang="cs-CZ" dirty="0">
              <a:solidFill>
                <a:prstClr val="black"/>
              </a:solidFill>
              <a:latin typeface="Calibri"/>
              <a:cs typeface="+mn-cs"/>
            </a:endParaRPr>
          </a:p>
          <a:p>
            <a:pPr>
              <a:defRPr/>
            </a:pPr>
            <a:r>
              <a:rPr lang="cs-CZ" altLang="cs-CZ" sz="2400" b="1" dirty="0" smtClean="0">
                <a:latin typeface="Arial Narrow" pitchFamily="34" charset="0"/>
              </a:rPr>
              <a:t>   </a:t>
            </a:r>
            <a:endParaRPr lang="cs-CZ" altLang="cs-CZ" sz="2400"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7" name="Rectangle 1"/>
          <p:cNvSpPr>
            <a:spLocks noChangeArrowheads="1"/>
          </p:cNvSpPr>
          <p:nvPr/>
        </p:nvSpPr>
        <p:spPr bwMode="auto">
          <a:xfrm>
            <a:off x="251520" y="-3790083"/>
            <a:ext cx="8577891" cy="809452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9100" algn="l"/>
                <a:tab pos="5754688" algn="r"/>
              </a:tabLst>
              <a:defRPr>
                <a:solidFill>
                  <a:schemeClr val="tx1"/>
                </a:solidFill>
                <a:latin typeface="Arial" panose="020B0604020202020204" pitchFamily="34" charset="0"/>
              </a:defRPr>
            </a:lvl1pPr>
            <a:lvl2pPr eaLnBrk="0" fontAlgn="base" hangingPunct="0">
              <a:spcBef>
                <a:spcPct val="0"/>
              </a:spcBef>
              <a:spcAft>
                <a:spcPct val="0"/>
              </a:spcAft>
              <a:tabLst>
                <a:tab pos="419100" algn="l"/>
                <a:tab pos="5754688" algn="r"/>
              </a:tabLst>
              <a:defRPr>
                <a:solidFill>
                  <a:schemeClr val="tx1"/>
                </a:solidFill>
                <a:latin typeface="Arial" panose="020B0604020202020204" pitchFamily="34" charset="0"/>
              </a:defRPr>
            </a:lvl2pPr>
            <a:lvl3pPr eaLnBrk="0" fontAlgn="base" hangingPunct="0">
              <a:spcBef>
                <a:spcPct val="0"/>
              </a:spcBef>
              <a:spcAft>
                <a:spcPct val="0"/>
              </a:spcAft>
              <a:tabLst>
                <a:tab pos="419100" algn="l"/>
                <a:tab pos="5754688" algn="r"/>
              </a:tabLst>
              <a:defRPr>
                <a:solidFill>
                  <a:schemeClr val="tx1"/>
                </a:solidFill>
                <a:latin typeface="Arial" panose="020B0604020202020204" pitchFamily="34" charset="0"/>
              </a:defRPr>
            </a:lvl3pPr>
            <a:lvl4pPr eaLnBrk="0" fontAlgn="base" hangingPunct="0">
              <a:spcBef>
                <a:spcPct val="0"/>
              </a:spcBef>
              <a:spcAft>
                <a:spcPct val="0"/>
              </a:spcAft>
              <a:tabLst>
                <a:tab pos="419100" algn="l"/>
                <a:tab pos="5754688" algn="r"/>
              </a:tabLst>
              <a:defRPr>
                <a:solidFill>
                  <a:schemeClr val="tx1"/>
                </a:solidFill>
                <a:latin typeface="Arial" panose="020B0604020202020204" pitchFamily="34" charset="0"/>
              </a:defRPr>
            </a:lvl4pPr>
            <a:lvl5pPr eaLnBrk="0" fontAlgn="base" hangingPunct="0">
              <a:spcBef>
                <a:spcPct val="0"/>
              </a:spcBef>
              <a:spcAft>
                <a:spcPct val="0"/>
              </a:spcAft>
              <a:tabLst>
                <a:tab pos="419100" algn="l"/>
                <a:tab pos="5754688" algn="r"/>
              </a:tabLst>
              <a:defRPr>
                <a:solidFill>
                  <a:schemeClr val="tx1"/>
                </a:solidFill>
                <a:latin typeface="Arial" panose="020B0604020202020204" pitchFamily="34" charset="0"/>
              </a:defRPr>
            </a:lvl5pPr>
            <a:lvl6pPr eaLnBrk="0" fontAlgn="base" hangingPunct="0">
              <a:spcBef>
                <a:spcPct val="0"/>
              </a:spcBef>
              <a:spcAft>
                <a:spcPct val="0"/>
              </a:spcAft>
              <a:tabLst>
                <a:tab pos="419100" algn="l"/>
                <a:tab pos="5754688" algn="r"/>
              </a:tabLst>
              <a:defRPr>
                <a:solidFill>
                  <a:schemeClr val="tx1"/>
                </a:solidFill>
                <a:latin typeface="Arial" panose="020B0604020202020204" pitchFamily="34" charset="0"/>
              </a:defRPr>
            </a:lvl6pPr>
            <a:lvl7pPr eaLnBrk="0" fontAlgn="base" hangingPunct="0">
              <a:spcBef>
                <a:spcPct val="0"/>
              </a:spcBef>
              <a:spcAft>
                <a:spcPct val="0"/>
              </a:spcAft>
              <a:tabLst>
                <a:tab pos="419100" algn="l"/>
                <a:tab pos="5754688" algn="r"/>
              </a:tabLst>
              <a:defRPr>
                <a:solidFill>
                  <a:schemeClr val="tx1"/>
                </a:solidFill>
                <a:latin typeface="Arial" panose="020B0604020202020204" pitchFamily="34" charset="0"/>
              </a:defRPr>
            </a:lvl7pPr>
            <a:lvl8pPr eaLnBrk="0" fontAlgn="base" hangingPunct="0">
              <a:spcBef>
                <a:spcPct val="0"/>
              </a:spcBef>
              <a:spcAft>
                <a:spcPct val="0"/>
              </a:spcAft>
              <a:tabLst>
                <a:tab pos="419100" algn="l"/>
                <a:tab pos="5754688" algn="r"/>
              </a:tabLst>
              <a:defRPr>
                <a:solidFill>
                  <a:schemeClr val="tx1"/>
                </a:solidFill>
                <a:latin typeface="Arial" panose="020B0604020202020204" pitchFamily="34" charset="0"/>
              </a:defRPr>
            </a:lvl8pPr>
            <a:lvl9pPr eaLnBrk="0" fontAlgn="base" hangingPunct="0">
              <a:spcBef>
                <a:spcPct val="0"/>
              </a:spcBef>
              <a:spcAft>
                <a:spcPct val="0"/>
              </a:spcAft>
              <a:tabLst>
                <a:tab pos="419100" algn="l"/>
                <a:tab pos="575468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lang="cs-CZ" altLang="cs-CZ" dirty="0"/>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lang="cs-CZ" altLang="cs-CZ" dirty="0"/>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lang="cs-CZ" altLang="cs-CZ" dirty="0"/>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lang="cs-CZ" altLang="cs-CZ" dirty="0"/>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lang="cs-CZ" altLang="cs-CZ" dirty="0"/>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lang="cs-CZ" altLang="cs-CZ" dirty="0"/>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lang="cs-CZ" altLang="cs-CZ" dirty="0"/>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lang="cs-CZ" altLang="cs-CZ" dirty="0"/>
          </a:p>
          <a:p>
            <a:pPr lvl="0"/>
            <a:endParaRPr lang="cs-CZ" altLang="cs-CZ" b="1" dirty="0" smtClean="0">
              <a:latin typeface="Arial Narrow" panose="020B0606020202030204" pitchFamily="34" charset="0"/>
            </a:endParaRPr>
          </a:p>
          <a:p>
            <a:pPr lvl="0"/>
            <a:endParaRPr lang="cs-CZ" altLang="cs-CZ" b="1" dirty="0" smtClean="0">
              <a:latin typeface="Arial Narrow" panose="020B0606020202030204" pitchFamily="34" charset="0"/>
            </a:endParaRPr>
          </a:p>
          <a:p>
            <a:pPr lvl="0"/>
            <a:endParaRPr lang="cs-CZ" altLang="cs-CZ" b="1" dirty="0" smtClean="0">
              <a:latin typeface="Arial Narrow" panose="020B0606020202030204" pitchFamily="34" charset="0"/>
            </a:endParaRPr>
          </a:p>
          <a:p>
            <a:pPr lvl="0"/>
            <a:endParaRPr lang="cs-CZ" altLang="cs-CZ" b="1" dirty="0" smtClean="0">
              <a:latin typeface="Arial Narrow" panose="020B0606020202030204" pitchFamily="34" charset="0"/>
            </a:endParaRPr>
          </a:p>
          <a:p>
            <a:pPr lvl="0"/>
            <a:r>
              <a:rPr lang="cs-CZ" altLang="cs-CZ" b="1" dirty="0" smtClean="0">
                <a:latin typeface="Arial Narrow" panose="020B0606020202030204" pitchFamily="34" charset="0"/>
              </a:rPr>
              <a:t>Studie </a:t>
            </a:r>
            <a:r>
              <a:rPr lang="cs-CZ" altLang="cs-CZ" b="1" dirty="0">
                <a:latin typeface="Arial Narrow" panose="020B0606020202030204" pitchFamily="34" charset="0"/>
              </a:rPr>
              <a:t>proveditelnosti </a:t>
            </a:r>
            <a:r>
              <a:rPr lang="cs-CZ" altLang="cs-CZ" dirty="0">
                <a:latin typeface="Arial Narrow" panose="020B0606020202030204" pitchFamily="34" charset="0"/>
              </a:rPr>
              <a:t>musí být zpracována podle </a:t>
            </a:r>
            <a:r>
              <a:rPr lang="cs-CZ" altLang="cs-CZ" dirty="0" smtClean="0">
                <a:latin typeface="Arial Narrow" panose="020B0606020202030204" pitchFamily="34" charset="0"/>
              </a:rPr>
              <a:t>závazné osnovy. </a:t>
            </a:r>
            <a:r>
              <a:rPr lang="cs-CZ" altLang="cs-CZ" dirty="0">
                <a:latin typeface="Arial Narrow" panose="020B0606020202030204" pitchFamily="34" charset="0"/>
              </a:rPr>
              <a:t>Slouží k posouzení potřebnosti a realizovatelnosti projektu a usnadňuje podání žádosti o podporu v MS2014+, neboť mnoho údajů, uváděných ve studii, bude využito při vyplňování elektronického formuláře žádosti</a:t>
            </a:r>
            <a:r>
              <a:rPr lang="cs-CZ" altLang="cs-CZ" dirty="0" smtClean="0">
                <a:latin typeface="Arial Narrow" panose="020B0606020202030204" pitchFamily="34" charset="0"/>
              </a:rPr>
              <a:t>. Její součástí je finanční a ekonomická analýza projektu.</a:t>
            </a:r>
          </a:p>
          <a:p>
            <a:pPr lvl="0"/>
            <a:endParaRPr lang="cs-CZ" altLang="cs-CZ" b="1" dirty="0" smtClean="0">
              <a:latin typeface="Arial Narrow" panose="020B0606020202030204" pitchFamily="34" charset="0"/>
            </a:endParaRPr>
          </a:p>
          <a:p>
            <a:pPr lvl="0"/>
            <a:r>
              <a:rPr lang="cs-CZ" altLang="cs-CZ" b="1" dirty="0" smtClean="0">
                <a:latin typeface="Arial Narrow" panose="020B0606020202030204" pitchFamily="34" charset="0"/>
              </a:rPr>
              <a:t>Karta souladu s principy udržitelné mobility</a:t>
            </a:r>
          </a:p>
          <a:p>
            <a:pPr lvl="0"/>
            <a:endParaRPr lang="cs-CZ" altLang="cs-CZ" dirty="0" smtClean="0">
              <a:latin typeface="Arial Narrow" panose="020B0606020202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kumimoji="0" lang="cs-CZ" altLang="cs-CZ" sz="1600" b="1" i="0" u="none" strike="noStrike" cap="none" normalizeH="0" baseline="0" dirty="0" smtClean="0">
              <a:ln>
                <a:noFill/>
              </a:ln>
              <a:solidFill>
                <a:schemeClr val="tx1"/>
              </a:solidFill>
              <a:effectLst/>
              <a:latin typeface="Arial Narrow" panose="020B0606020202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9100" algn="l"/>
                <a:tab pos="5754688" algn="r"/>
              </a:tabLst>
            </a:pPr>
            <a:endParaRPr kumimoji="0" lang="cs-CZ" altLang="cs-CZ" b="0" i="0" u="none" strike="noStrike" cap="none" normalizeH="0" baseline="0" dirty="0" smtClean="0">
              <a:ln>
                <a:noFill/>
              </a:ln>
              <a:solidFill>
                <a:schemeClr val="tx1"/>
              </a:solidFill>
              <a:effectLst/>
            </a:endParaRPr>
          </a:p>
        </p:txBody>
      </p:sp>
      <p:sp>
        <p:nvSpPr>
          <p:cNvPr id="10" name="Obdélník 9"/>
          <p:cNvSpPr/>
          <p:nvPr/>
        </p:nvSpPr>
        <p:spPr>
          <a:xfrm>
            <a:off x="251520" y="3429000"/>
            <a:ext cx="8496944" cy="3118803"/>
          </a:xfrm>
          <a:prstGeom prst="rect">
            <a:avLst/>
          </a:prstGeom>
        </p:spPr>
        <p:txBody>
          <a:bodyPr wrap="square">
            <a:spAutoFit/>
          </a:bodyPr>
          <a:lstStyle/>
          <a:p>
            <a:pPr lvl="0" algn="just">
              <a:spcAft>
                <a:spcPts val="1000"/>
              </a:spcAft>
            </a:pPr>
            <a:r>
              <a:rPr lang="cs-CZ" u="sng" dirty="0" smtClean="0">
                <a:latin typeface="Arial Narrow" panose="020B0606020202030204" pitchFamily="34" charset="0"/>
                <a:ea typeface="Calibri" panose="020F0502020204030204" pitchFamily="34" charset="0"/>
                <a:cs typeface="Arial" panose="020B0604020202020204" pitchFamily="34" charset="0"/>
              </a:rPr>
              <a:t>Podává se v případě, že projekt se realizuje v obci, která má méně než 50 tis. obyvatel</a:t>
            </a:r>
            <a:endParaRPr lang="cs-CZ" dirty="0" smtClean="0">
              <a:latin typeface="Arial Narrow" panose="020B0606020202030204" pitchFamily="34" charset="0"/>
              <a:ea typeface="Calibri" panose="020F0502020204030204" pitchFamily="34" charset="0"/>
              <a:cs typeface="Arial" panose="020B0604020202020204" pitchFamily="34" charset="0"/>
            </a:endParaRPr>
          </a:p>
          <a:p>
            <a:pPr marL="30480" algn="just">
              <a:spcAft>
                <a:spcPts val="1000"/>
              </a:spcAft>
            </a:pPr>
            <a:r>
              <a:rPr lang="cs-CZ" dirty="0" smtClean="0">
                <a:latin typeface="Arial Narrow" panose="020B0606020202030204" pitchFamily="34" charset="0"/>
                <a:ea typeface="Calibri" panose="020F0502020204030204" pitchFamily="34" charset="0"/>
                <a:cs typeface="Arial" panose="020B0604020202020204" pitchFamily="34" charset="0"/>
              </a:rPr>
              <a:t>Účelem Karty je doložit, že projekt je připraven v souladu s principy udržitelné mobility.</a:t>
            </a:r>
            <a:r>
              <a:rPr lang="cs-CZ" dirty="0" smtClean="0">
                <a:latin typeface="Arial Narrow" panose="020B0606020202030204" pitchFamily="34" charset="0"/>
                <a:ea typeface="Calibri" panose="020F0502020204030204" pitchFamily="34" charset="0"/>
                <a:cs typeface="Times New Roman" panose="02020603050405020304" pitchFamily="18" charset="0"/>
              </a:rPr>
              <a:t> </a:t>
            </a:r>
            <a:r>
              <a:rPr lang="cs-CZ" dirty="0" smtClean="0">
                <a:latin typeface="Arial Narrow" panose="020B0606020202030204" pitchFamily="34" charset="0"/>
                <a:ea typeface="Calibri" panose="020F0502020204030204" pitchFamily="34" charset="0"/>
                <a:cs typeface="Arial" panose="020B0604020202020204" pitchFamily="34" charset="0"/>
              </a:rPr>
              <a:t>Při závěrečném ověření způsobilosti projektu bude CRR na podkladě Karty vyplněné žadatelem ověřovat, zda předložený projekt je:</a:t>
            </a:r>
            <a:endParaRPr lang="cs-CZ" dirty="0" smtClean="0">
              <a:latin typeface="Arial Narrow" panose="020B0606020202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mj-lt"/>
              <a:buAutoNum type="arabicParenR"/>
            </a:pPr>
            <a:r>
              <a:rPr lang="cs-CZ" dirty="0" smtClean="0">
                <a:latin typeface="Arial Narrow" panose="020B0606020202030204" pitchFamily="34" charset="0"/>
                <a:ea typeface="Calibri" panose="020F0502020204030204" pitchFamily="34" charset="0"/>
                <a:cs typeface="Arial" panose="020B0604020202020204" pitchFamily="34" charset="0"/>
              </a:rPr>
              <a:t>v souladu se  strategií udržitelné mobility – je v souladu s existujícím strategickým dokumentem a přispívá k naplnění principů udržitelné mobility;</a:t>
            </a:r>
            <a:endParaRPr lang="cs-CZ" dirty="0" smtClean="0">
              <a:latin typeface="Arial Narrow" panose="020B0606020202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mj-lt"/>
              <a:buAutoNum type="arabicParenR"/>
            </a:pPr>
            <a:r>
              <a:rPr lang="cs-CZ" dirty="0" smtClean="0">
                <a:latin typeface="Arial Narrow" panose="020B0606020202030204" pitchFamily="34" charset="0"/>
                <a:ea typeface="Calibri" panose="020F0502020204030204" pitchFamily="34" charset="0"/>
                <a:cs typeface="Arial" panose="020B0604020202020204" pitchFamily="34" charset="0"/>
              </a:rPr>
              <a:t>integrován – navazuje na obdobné projekty, síť v okolí, nebo má potenciál synergicky působit s jinými projekty;</a:t>
            </a:r>
            <a:endParaRPr lang="cs-CZ" dirty="0" smtClean="0">
              <a:latin typeface="Arial Narrow" panose="020B0606020202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mj-lt"/>
              <a:buAutoNum type="arabicParenR"/>
            </a:pPr>
            <a:r>
              <a:rPr lang="cs-CZ" dirty="0" smtClean="0">
                <a:latin typeface="Arial Narrow" panose="020B0606020202030204" pitchFamily="34" charset="0"/>
                <a:ea typeface="Calibri" panose="020F0502020204030204" pitchFamily="34" charset="0"/>
                <a:cs typeface="Arial" panose="020B0604020202020204" pitchFamily="34" charset="0"/>
              </a:rPr>
              <a:t>je připravován v participativním duchu – byl projednán s veřejností, s užší cílovou skupinou, nebo byl zveřejněn v médiích.</a:t>
            </a:r>
          </a:p>
        </p:txBody>
      </p:sp>
    </p:spTree>
    <p:extLst>
      <p:ext uri="{BB962C8B-B14F-4D97-AF65-F5344CB8AC3E}">
        <p14:creationId xmlns="" xmlns:p14="http://schemas.microsoft.com/office/powerpoint/2010/main" val="23707394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336550" y="1263650"/>
            <a:ext cx="864002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solidFill>
                  <a:prstClr val="black"/>
                </a:solidFill>
                <a:latin typeface="Arial Narrow" pitchFamily="34" charset="0"/>
              </a:rPr>
              <a:t>VÝZVA EKOLOGICKÁ A BEZPEČNÁ DOPRAVA I. – </a:t>
            </a:r>
            <a:r>
              <a:rPr lang="cs-CZ" altLang="cs-CZ" sz="2400" dirty="0" smtClean="0">
                <a:solidFill>
                  <a:prstClr val="black"/>
                </a:solidFill>
                <a:latin typeface="Arial Narrow" pitchFamily="34" charset="0"/>
              </a:rPr>
              <a:t>příklady projektů</a:t>
            </a:r>
            <a:endParaRPr lang="cs-CZ" altLang="cs-CZ" sz="2400" cap="all" dirty="0">
              <a:solidFill>
                <a:prstClr val="black"/>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5" name="Obdélník 4"/>
          <p:cNvSpPr/>
          <p:nvPr/>
        </p:nvSpPr>
        <p:spPr>
          <a:xfrm>
            <a:off x="395536" y="1916832"/>
            <a:ext cx="8352928" cy="4258089"/>
          </a:xfrm>
          <a:prstGeom prst="rect">
            <a:avLst/>
          </a:prstGeom>
        </p:spPr>
        <p:txBody>
          <a:bodyPr wrap="square">
            <a:spAutoFit/>
          </a:bodyPr>
          <a:lstStyle/>
          <a:p>
            <a:pPr>
              <a:lnSpc>
                <a:spcPct val="115000"/>
              </a:lnSpc>
              <a:spcAft>
                <a:spcPts val="1000"/>
              </a:spcAft>
              <a:buFont typeface="Wingdings" pitchFamily="2" charset="2"/>
              <a:buChar char="Ø"/>
            </a:pPr>
            <a:r>
              <a:rPr lang="cs-CZ" b="1" dirty="0">
                <a:latin typeface="Arial Narrow" panose="020B0606020202030204" pitchFamily="34" charset="0"/>
                <a:ea typeface="Calibri" panose="020F0502020204030204" pitchFamily="34" charset="0"/>
                <a:cs typeface="Times New Roman" panose="02020603050405020304" pitchFamily="18" charset="0"/>
              </a:rPr>
              <a:t>Zvýšení bezpečnosti v dopravě</a:t>
            </a:r>
            <a:r>
              <a:rPr lang="cs-CZ" dirty="0">
                <a:latin typeface="Arial Narrow" panose="020B0606020202030204" pitchFamily="34" charset="0"/>
                <a:ea typeface="Calibri" panose="020F0502020204030204" pitchFamily="34" charset="0"/>
                <a:cs typeface="Times New Roman" panose="02020603050405020304" pitchFamily="18" charset="0"/>
              </a:rPr>
              <a:t> - Cílem projektu je vybudování dvou přechodů pro chodce v obci a oprava pravostranného chodníku podél uvedené komunikace v úseku km 0,152 - 0,545 tak, aby byla zajištěna větší bezpečnost pěší dopravy.</a:t>
            </a:r>
          </a:p>
          <a:p>
            <a:pPr>
              <a:lnSpc>
                <a:spcPct val="115000"/>
              </a:lnSpc>
              <a:spcAft>
                <a:spcPts val="1000"/>
              </a:spcAft>
              <a:buFont typeface="Wingdings" pitchFamily="2" charset="2"/>
              <a:buChar char="Ø"/>
            </a:pPr>
            <a:r>
              <a:rPr lang="cs-CZ" b="1" dirty="0">
                <a:latin typeface="Arial Narrow" panose="020B0606020202030204" pitchFamily="34" charset="0"/>
                <a:ea typeface="Calibri" panose="020F0502020204030204" pitchFamily="34" charset="0"/>
                <a:cs typeface="Times New Roman" panose="02020603050405020304" pitchFamily="18" charset="0"/>
              </a:rPr>
              <a:t>Zvýšení bezpečnosti pěších komunikací</a:t>
            </a:r>
            <a:r>
              <a:rPr lang="cs-CZ" dirty="0">
                <a:latin typeface="Arial Narrow" panose="020B0606020202030204" pitchFamily="34" charset="0"/>
                <a:ea typeface="Calibri" panose="020F0502020204030204" pitchFamily="34" charset="0"/>
                <a:cs typeface="Times New Roman" panose="02020603050405020304" pitchFamily="18" charset="0"/>
              </a:rPr>
              <a:t> - V rámci realizace projektu dojde k opravě pěších komunikací, které výrazně zvýší bezpečnost a kvalitu provozu v obci. </a:t>
            </a:r>
            <a:endParaRPr lang="cs-CZ" dirty="0" smtClean="0">
              <a:latin typeface="Arial Narrow" panose="020B0606020202030204" pitchFamily="34" charset="0"/>
              <a:ea typeface="Calibri" panose="020F0502020204030204" pitchFamily="34" charset="0"/>
              <a:cs typeface="Times New Roman" panose="02020603050405020304" pitchFamily="18" charset="0"/>
            </a:endParaRPr>
          </a:p>
          <a:p>
            <a:pPr>
              <a:lnSpc>
                <a:spcPct val="115000"/>
              </a:lnSpc>
              <a:spcAft>
                <a:spcPts val="1000"/>
              </a:spcAft>
              <a:buFont typeface="Wingdings" pitchFamily="2" charset="2"/>
              <a:buChar char="Ø"/>
            </a:pPr>
            <a:r>
              <a:rPr lang="cs-CZ" b="1" dirty="0" smtClean="0">
                <a:latin typeface="Arial Narrow" panose="020B0606020202030204" pitchFamily="34" charset="0"/>
              </a:rPr>
              <a:t>Společná </a:t>
            </a:r>
            <a:r>
              <a:rPr lang="cs-CZ" b="1" dirty="0">
                <a:latin typeface="Arial Narrow" panose="020B0606020202030204" pitchFamily="34" charset="0"/>
              </a:rPr>
              <a:t>stezka pro pěší a cyklisty, </a:t>
            </a:r>
            <a:r>
              <a:rPr lang="cs-CZ" b="1" dirty="0" smtClean="0">
                <a:latin typeface="Arial Narrow" panose="020B0606020202030204" pitchFamily="34" charset="0"/>
              </a:rPr>
              <a:t> Stezka </a:t>
            </a:r>
            <a:r>
              <a:rPr lang="cs-CZ" b="1" dirty="0">
                <a:latin typeface="Arial Narrow" panose="020B0606020202030204" pitchFamily="34" charset="0"/>
              </a:rPr>
              <a:t>pro chodce a cyklisty se společným </a:t>
            </a:r>
            <a:r>
              <a:rPr lang="cs-CZ" b="1" dirty="0" smtClean="0">
                <a:latin typeface="Arial Narrow" panose="020B0606020202030204" pitchFamily="34" charset="0"/>
              </a:rPr>
              <a:t>provozem</a:t>
            </a:r>
            <a:r>
              <a:rPr lang="cs-CZ" dirty="0" smtClean="0">
                <a:latin typeface="Arial Narrow" panose="020B0606020202030204" pitchFamily="34" charset="0"/>
              </a:rPr>
              <a:t>, </a:t>
            </a:r>
            <a:r>
              <a:rPr lang="cs-CZ" b="1" dirty="0" smtClean="0">
                <a:latin typeface="Arial Narrow" panose="020B0606020202030204" pitchFamily="34" charset="0"/>
              </a:rPr>
              <a:t>Zvýšení </a:t>
            </a:r>
            <a:r>
              <a:rPr lang="cs-CZ" b="1" dirty="0">
                <a:latin typeface="Arial Narrow" panose="020B0606020202030204" pitchFamily="34" charset="0"/>
              </a:rPr>
              <a:t>bezpečnosti pro </a:t>
            </a:r>
            <a:r>
              <a:rPr lang="cs-CZ" b="1" dirty="0" smtClean="0">
                <a:latin typeface="Arial Narrow" panose="020B0606020202030204" pitchFamily="34" charset="0"/>
              </a:rPr>
              <a:t>pěší </a:t>
            </a:r>
            <a:r>
              <a:rPr lang="cs-CZ" b="1" dirty="0">
                <a:latin typeface="Arial Narrow" panose="020B0606020202030204" pitchFamily="34" charset="0"/>
              </a:rPr>
              <a:t>Komunikace pro pěší, Prodloužení chodníku pro pěší, Rekonstrukce chodníků podél </a:t>
            </a:r>
            <a:r>
              <a:rPr lang="cs-CZ" b="1" dirty="0" smtClean="0">
                <a:latin typeface="Arial Narrow" panose="020B0606020202030204" pitchFamily="34" charset="0"/>
              </a:rPr>
              <a:t>komunikace</a:t>
            </a:r>
            <a:r>
              <a:rPr lang="cs-CZ" dirty="0" smtClean="0">
                <a:latin typeface="Arial Narrow" panose="020B0606020202030204" pitchFamily="34" charset="0"/>
              </a:rPr>
              <a:t>, </a:t>
            </a:r>
            <a:r>
              <a:rPr lang="cs-CZ" b="1" dirty="0" smtClean="0">
                <a:latin typeface="Arial Narrow" panose="020B0606020202030204" pitchFamily="34" charset="0"/>
              </a:rPr>
              <a:t>Bezpečnost </a:t>
            </a:r>
            <a:r>
              <a:rPr lang="cs-CZ" b="1" dirty="0">
                <a:latin typeface="Arial Narrow" panose="020B0606020202030204" pitchFamily="34" charset="0"/>
              </a:rPr>
              <a:t>pohybu chodců v </a:t>
            </a:r>
            <a:r>
              <a:rPr lang="cs-CZ" b="1" dirty="0" smtClean="0">
                <a:latin typeface="Arial Narrow" panose="020B0606020202030204" pitchFamily="34" charset="0"/>
              </a:rPr>
              <a:t>obci</a:t>
            </a:r>
            <a:r>
              <a:rPr lang="cs-CZ" dirty="0" smtClean="0">
                <a:latin typeface="Arial Narrow" panose="020B0606020202030204" pitchFamily="34" charset="0"/>
              </a:rPr>
              <a:t>, </a:t>
            </a:r>
            <a:r>
              <a:rPr lang="cs-CZ" b="1" dirty="0" smtClean="0">
                <a:latin typeface="Arial Narrow" panose="020B0606020202030204" pitchFamily="34" charset="0"/>
              </a:rPr>
              <a:t>Chodník </a:t>
            </a:r>
            <a:r>
              <a:rPr lang="cs-CZ" b="1" dirty="0">
                <a:latin typeface="Arial Narrow" panose="020B0606020202030204" pitchFamily="34" charset="0"/>
              </a:rPr>
              <a:t>a veřejné osvětlení podél silnice </a:t>
            </a:r>
            <a:r>
              <a:rPr lang="cs-CZ" b="1" dirty="0" smtClean="0">
                <a:latin typeface="Arial Narrow" panose="020B0606020202030204" pitchFamily="34" charset="0"/>
              </a:rPr>
              <a:t>II</a:t>
            </a:r>
            <a:r>
              <a:rPr lang="cs-CZ" dirty="0" smtClean="0">
                <a:latin typeface="Arial Narrow" panose="020B0606020202030204" pitchFamily="34" charset="0"/>
              </a:rPr>
              <a:t>, </a:t>
            </a:r>
            <a:r>
              <a:rPr lang="cs-CZ" b="1" dirty="0" smtClean="0">
                <a:latin typeface="Arial Narrow" panose="020B0606020202030204" pitchFamily="34" charset="0"/>
              </a:rPr>
              <a:t>Chodníky </a:t>
            </a:r>
            <a:r>
              <a:rPr lang="cs-CZ" b="1" dirty="0">
                <a:latin typeface="Arial Narrow" panose="020B0606020202030204" pitchFamily="34" charset="0"/>
              </a:rPr>
              <a:t>a autobusová </a:t>
            </a:r>
            <a:r>
              <a:rPr lang="cs-CZ" b="1" dirty="0" smtClean="0">
                <a:latin typeface="Arial Narrow" panose="020B0606020202030204" pitchFamily="34" charset="0"/>
              </a:rPr>
              <a:t>zastávka</a:t>
            </a:r>
            <a:r>
              <a:rPr lang="cs-CZ" dirty="0" smtClean="0">
                <a:latin typeface="Arial Narrow" panose="020B0606020202030204" pitchFamily="34" charset="0"/>
              </a:rPr>
              <a:t>, </a:t>
            </a:r>
            <a:r>
              <a:rPr lang="cs-CZ" b="1" dirty="0" smtClean="0">
                <a:latin typeface="Arial Narrow" panose="020B0606020202030204" pitchFamily="34" charset="0"/>
              </a:rPr>
              <a:t>Výstavba </a:t>
            </a:r>
            <a:r>
              <a:rPr lang="cs-CZ" b="1" dirty="0">
                <a:latin typeface="Arial Narrow" panose="020B0606020202030204" pitchFamily="34" charset="0"/>
              </a:rPr>
              <a:t>chodníkového </a:t>
            </a:r>
            <a:r>
              <a:rPr lang="cs-CZ" b="1" dirty="0" smtClean="0">
                <a:latin typeface="Arial Narrow" panose="020B0606020202030204" pitchFamily="34" charset="0"/>
              </a:rPr>
              <a:t>tělesa</a:t>
            </a:r>
            <a:r>
              <a:rPr lang="cs-CZ" dirty="0" smtClean="0">
                <a:latin typeface="Arial Narrow" panose="020B0606020202030204" pitchFamily="34" charset="0"/>
              </a:rPr>
              <a:t>, </a:t>
            </a:r>
            <a:r>
              <a:rPr lang="cs-CZ" b="1" dirty="0" smtClean="0">
                <a:latin typeface="Arial Narrow" panose="020B0606020202030204" pitchFamily="34" charset="0"/>
              </a:rPr>
              <a:t>Přechody </a:t>
            </a:r>
            <a:r>
              <a:rPr lang="cs-CZ" b="1" dirty="0">
                <a:latin typeface="Arial Narrow" panose="020B0606020202030204" pitchFamily="34" charset="0"/>
              </a:rPr>
              <a:t>pro chodce v obci</a:t>
            </a:r>
            <a:endParaRPr lang="cs-CZ" dirty="0">
              <a:latin typeface="Arial Narrow" panose="020B0606020202030204" pitchFamily="34" charset="0"/>
            </a:endParaRPr>
          </a:p>
          <a:p>
            <a:endParaRPr lang="cs-CZ" dirty="0">
              <a:latin typeface="Arial Narrow" panose="020B0606020202030204" pitchFamily="34" charset="0"/>
            </a:endParaRPr>
          </a:p>
          <a:p>
            <a:pPr>
              <a:lnSpc>
                <a:spcPct val="115000"/>
              </a:lnSpc>
              <a:spcAft>
                <a:spcPts val="1000"/>
              </a:spcAft>
            </a:pP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1342188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101600"/>
            <a:ext cx="9028090" cy="900113"/>
          </a:xfrm>
          <a:prstGeom prst="rect">
            <a:avLst/>
          </a:prstGeom>
          <a:solidFill>
            <a:srgbClr val="6EB3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prstClr val="white"/>
              </a:solidFill>
            </a:endParaRPr>
          </a:p>
        </p:txBody>
      </p:sp>
      <p:sp>
        <p:nvSpPr>
          <p:cNvPr id="5" name="Obdélník 4"/>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prstClr val="white"/>
              </a:solidFill>
            </a:endParaRPr>
          </a:p>
        </p:txBody>
      </p:sp>
      <p:pic>
        <p:nvPicPr>
          <p:cNvPr id="4100"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Ovál 8"/>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prstClr val="white"/>
              </a:solidFill>
            </a:endParaRPr>
          </a:p>
        </p:txBody>
      </p:sp>
      <p:sp>
        <p:nvSpPr>
          <p:cNvPr id="4103" name="Obdélník 10"/>
          <p:cNvSpPr>
            <a:spLocks noChangeArrowheads="1"/>
          </p:cNvSpPr>
          <p:nvPr/>
        </p:nvSpPr>
        <p:spPr bwMode="auto">
          <a:xfrm>
            <a:off x="251619" y="1304267"/>
            <a:ext cx="8166100" cy="387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80000"/>
              </a:lnSpc>
              <a:spcBef>
                <a:spcPct val="0"/>
              </a:spcBef>
              <a:buFontTx/>
              <a:buNone/>
              <a:defRPr/>
            </a:pPr>
            <a:r>
              <a:rPr lang="cs-CZ" altLang="cs-CZ" sz="2400" b="1" cap="all" dirty="0" smtClean="0">
                <a:solidFill>
                  <a:prstClr val="black"/>
                </a:solidFill>
                <a:latin typeface="Arial Narrow" panose="020B0606020202030204" pitchFamily="34" charset="0"/>
              </a:rPr>
              <a:t>Program  semináře 10.10. 2017:</a:t>
            </a:r>
          </a:p>
        </p:txBody>
      </p:sp>
      <p:sp>
        <p:nvSpPr>
          <p:cNvPr id="4104" name="TextovéPole 10"/>
          <p:cNvSpPr txBox="1">
            <a:spLocks noChangeArrowheads="1"/>
          </p:cNvSpPr>
          <p:nvPr/>
        </p:nvSpPr>
        <p:spPr bwMode="auto">
          <a:xfrm>
            <a:off x="271661" y="1700808"/>
            <a:ext cx="8332787" cy="39703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514350" indent="-5143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indent="0">
              <a:lnSpc>
                <a:spcPct val="120000"/>
              </a:lnSpc>
              <a:spcBef>
                <a:spcPct val="0"/>
              </a:spcBef>
              <a:buNone/>
            </a:pPr>
            <a:endParaRPr lang="cs-CZ" altLang="cs-CZ" sz="1400" b="1" dirty="0" smtClean="0">
              <a:solidFill>
                <a:prstClr val="black"/>
              </a:solidFill>
              <a:latin typeface="Arial Narrow" panose="020B0606020202030204" pitchFamily="34" charset="0"/>
            </a:endParaRPr>
          </a:p>
          <a:p>
            <a:pPr marL="0" indent="0">
              <a:lnSpc>
                <a:spcPct val="120000"/>
              </a:lnSpc>
              <a:spcBef>
                <a:spcPct val="0"/>
              </a:spcBef>
              <a:buNone/>
            </a:pPr>
            <a:endParaRPr lang="cs-CZ" altLang="cs-CZ" b="1" dirty="0" smtClean="0">
              <a:solidFill>
                <a:schemeClr val="accent2">
                  <a:lumMod val="75000"/>
                </a:schemeClr>
              </a:solidFill>
              <a:latin typeface="Arial Narrow" panose="020B0606020202030204" pitchFamily="34" charset="0"/>
            </a:endParaRPr>
          </a:p>
          <a:p>
            <a:pPr marL="0" indent="0">
              <a:lnSpc>
                <a:spcPct val="120000"/>
              </a:lnSpc>
              <a:spcBef>
                <a:spcPct val="0"/>
              </a:spcBef>
              <a:buNone/>
            </a:pPr>
            <a:r>
              <a:rPr lang="cs-CZ" altLang="cs-CZ" b="1" dirty="0" smtClean="0">
                <a:solidFill>
                  <a:schemeClr val="accent2">
                    <a:lumMod val="75000"/>
                  </a:schemeClr>
                </a:solidFill>
                <a:latin typeface="Arial Narrow" panose="020B0606020202030204" pitchFamily="34" charset="0"/>
              </a:rPr>
              <a:t>Programový rámec Rozvoj venkovských obcí</a:t>
            </a:r>
          </a:p>
          <a:p>
            <a:pPr>
              <a:lnSpc>
                <a:spcPct val="120000"/>
              </a:lnSpc>
              <a:spcBef>
                <a:spcPct val="0"/>
              </a:spcBef>
              <a:buNone/>
            </a:pPr>
            <a:r>
              <a:rPr lang="cs-CZ" altLang="cs-CZ" b="1" dirty="0" smtClean="0">
                <a:latin typeface="Arial Narrow" pitchFamily="34" charset="0"/>
                <a:cs typeface="Arial" pitchFamily="34" charset="0"/>
              </a:rPr>
              <a:t>             – 1.Výzva Ekologická </a:t>
            </a:r>
            <a:r>
              <a:rPr lang="cs-CZ" altLang="cs-CZ" b="1" dirty="0">
                <a:latin typeface="Arial Narrow" pitchFamily="34" charset="0"/>
                <a:cs typeface="Arial" pitchFamily="34" charset="0"/>
              </a:rPr>
              <a:t>a bezpečná doprava I.      </a:t>
            </a:r>
          </a:p>
          <a:p>
            <a:pPr>
              <a:lnSpc>
                <a:spcPct val="120000"/>
              </a:lnSpc>
              <a:spcBef>
                <a:spcPct val="0"/>
              </a:spcBef>
              <a:buNone/>
            </a:pPr>
            <a:r>
              <a:rPr lang="cs-CZ" altLang="cs-CZ" b="1" dirty="0">
                <a:latin typeface="Arial Narrow" pitchFamily="34" charset="0"/>
                <a:cs typeface="Arial" pitchFamily="34" charset="0"/>
              </a:rPr>
              <a:t> </a:t>
            </a:r>
            <a:r>
              <a:rPr lang="cs-CZ" altLang="cs-CZ" b="1" dirty="0" smtClean="0">
                <a:latin typeface="Arial Narrow" pitchFamily="34" charset="0"/>
                <a:cs typeface="Arial" pitchFamily="34" charset="0"/>
              </a:rPr>
              <a:t>            </a:t>
            </a:r>
            <a:r>
              <a:rPr lang="cs-CZ" altLang="cs-CZ" b="1" dirty="0">
                <a:latin typeface="Arial Narrow" pitchFamily="34" charset="0"/>
                <a:cs typeface="Arial" pitchFamily="34" charset="0"/>
              </a:rPr>
              <a:t>– </a:t>
            </a:r>
            <a:r>
              <a:rPr lang="cs-CZ" altLang="cs-CZ" b="1" dirty="0" smtClean="0">
                <a:latin typeface="Arial Narrow" pitchFamily="34" charset="0"/>
                <a:cs typeface="Arial" pitchFamily="34" charset="0"/>
              </a:rPr>
              <a:t>2.Výzva Výchova </a:t>
            </a:r>
            <a:r>
              <a:rPr lang="cs-CZ" altLang="cs-CZ" b="1" dirty="0">
                <a:latin typeface="Arial Narrow" pitchFamily="34" charset="0"/>
                <a:cs typeface="Arial" pitchFamily="34" charset="0"/>
              </a:rPr>
              <a:t>a vzdělávání – investice I.</a:t>
            </a:r>
          </a:p>
          <a:p>
            <a:pPr>
              <a:lnSpc>
                <a:spcPct val="120000"/>
              </a:lnSpc>
              <a:spcBef>
                <a:spcPct val="0"/>
              </a:spcBef>
              <a:buNone/>
            </a:pPr>
            <a:r>
              <a:rPr lang="cs-CZ" altLang="cs-CZ" b="1" dirty="0">
                <a:latin typeface="Arial Narrow" pitchFamily="34" charset="0"/>
                <a:cs typeface="Arial" pitchFamily="34" charset="0"/>
              </a:rPr>
              <a:t> </a:t>
            </a:r>
            <a:r>
              <a:rPr lang="cs-CZ" altLang="cs-CZ" b="1" dirty="0" smtClean="0">
                <a:latin typeface="Arial Narrow" pitchFamily="34" charset="0"/>
                <a:cs typeface="Arial" pitchFamily="34" charset="0"/>
              </a:rPr>
              <a:t>            – 3.Výzva </a:t>
            </a:r>
            <a:r>
              <a:rPr lang="cs-CZ" altLang="cs-CZ" b="1" dirty="0">
                <a:latin typeface="Arial Narrow" pitchFamily="34" charset="0"/>
                <a:cs typeface="Arial" pitchFamily="34" charset="0"/>
              </a:rPr>
              <a:t>Sociální služby a komunity – </a:t>
            </a:r>
            <a:r>
              <a:rPr lang="cs-CZ" altLang="cs-CZ" b="1" dirty="0" smtClean="0">
                <a:latin typeface="Arial Narrow" pitchFamily="34" charset="0"/>
                <a:cs typeface="Arial" pitchFamily="34" charset="0"/>
              </a:rPr>
              <a:t>investice </a:t>
            </a:r>
            <a:r>
              <a:rPr lang="cs-CZ" altLang="cs-CZ" b="1" dirty="0">
                <a:latin typeface="Arial Narrow" pitchFamily="34" charset="0"/>
                <a:cs typeface="Arial" pitchFamily="34" charset="0"/>
              </a:rPr>
              <a:t>I.</a:t>
            </a:r>
          </a:p>
          <a:p>
            <a:pPr>
              <a:lnSpc>
                <a:spcPct val="120000"/>
              </a:lnSpc>
              <a:spcBef>
                <a:spcPct val="0"/>
              </a:spcBef>
              <a:buNone/>
            </a:pPr>
            <a:r>
              <a:rPr lang="cs-CZ" altLang="cs-CZ" b="1" dirty="0">
                <a:latin typeface="Arial Narrow" pitchFamily="34" charset="0"/>
                <a:cs typeface="Arial" pitchFamily="34" charset="0"/>
              </a:rPr>
              <a:t> </a:t>
            </a:r>
            <a:r>
              <a:rPr lang="cs-CZ" altLang="cs-CZ" b="1" dirty="0" smtClean="0">
                <a:latin typeface="Arial Narrow" pitchFamily="34" charset="0"/>
                <a:cs typeface="Arial" pitchFamily="34" charset="0"/>
              </a:rPr>
              <a:t>            </a:t>
            </a:r>
            <a:r>
              <a:rPr lang="cs-CZ" altLang="cs-CZ" b="1" dirty="0">
                <a:latin typeface="Arial Narrow" pitchFamily="34" charset="0"/>
                <a:cs typeface="Arial" pitchFamily="34" charset="0"/>
              </a:rPr>
              <a:t>– </a:t>
            </a:r>
            <a:r>
              <a:rPr lang="cs-CZ" altLang="cs-CZ" b="1" dirty="0" smtClean="0">
                <a:latin typeface="Arial Narrow" pitchFamily="34" charset="0"/>
                <a:cs typeface="Arial" pitchFamily="34" charset="0"/>
              </a:rPr>
              <a:t>4.Výzva Řešení </a:t>
            </a:r>
            <a:r>
              <a:rPr lang="cs-CZ" altLang="cs-CZ" b="1" dirty="0">
                <a:latin typeface="Arial Narrow" pitchFamily="34" charset="0"/>
                <a:cs typeface="Arial" pitchFamily="34" charset="0"/>
              </a:rPr>
              <a:t>krizových situací I.</a:t>
            </a:r>
          </a:p>
          <a:p>
            <a:pPr>
              <a:lnSpc>
                <a:spcPct val="120000"/>
              </a:lnSpc>
              <a:spcBef>
                <a:spcPct val="0"/>
              </a:spcBef>
              <a:buNone/>
            </a:pPr>
            <a:r>
              <a:rPr lang="cs-CZ" altLang="cs-CZ" b="1" dirty="0">
                <a:latin typeface="Arial Narrow" pitchFamily="34" charset="0"/>
                <a:cs typeface="Arial" pitchFamily="34" charset="0"/>
              </a:rPr>
              <a:t> </a:t>
            </a:r>
            <a:r>
              <a:rPr lang="cs-CZ" altLang="cs-CZ" b="1" dirty="0" smtClean="0">
                <a:latin typeface="Arial Narrow" pitchFamily="34" charset="0"/>
                <a:cs typeface="Arial" pitchFamily="34" charset="0"/>
              </a:rPr>
              <a:t>            </a:t>
            </a:r>
            <a:endParaRPr lang="cs-CZ" altLang="cs-CZ" b="1" dirty="0" smtClean="0">
              <a:latin typeface="Arial Narrow" panose="020B0606020202030204" pitchFamily="34" charset="0"/>
            </a:endParaRPr>
          </a:p>
        </p:txBody>
      </p:sp>
      <p:sp>
        <p:nvSpPr>
          <p:cNvPr id="11" name="TextovéPole 54"/>
          <p:cNvSpPr txBox="1">
            <a:spLocks noChangeArrowheads="1"/>
          </p:cNvSpPr>
          <p:nvPr/>
        </p:nvSpPr>
        <p:spPr bwMode="auto">
          <a:xfrm>
            <a:off x="611560" y="286141"/>
            <a:ext cx="828357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80000"/>
              </a:lnSpc>
              <a:spcBef>
                <a:spcPct val="0"/>
              </a:spcBef>
              <a:buFontTx/>
              <a:buNone/>
            </a:pPr>
            <a:r>
              <a:rPr lang="cs-CZ" altLang="cs-CZ" sz="48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a:t>
            </a:r>
            <a:r>
              <a:rPr lang="cs-CZ" altLang="cs-CZ" sz="4800" dirty="0" smtClean="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SCLLD </a:t>
            </a:r>
            <a:r>
              <a:rPr lang="cs-CZ" altLang="cs-CZ" sz="48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MAS Sdružení SPLAV</a:t>
            </a:r>
          </a:p>
        </p:txBody>
      </p:sp>
    </p:spTree>
    <p:extLst>
      <p:ext uri="{BB962C8B-B14F-4D97-AF65-F5344CB8AC3E}">
        <p14:creationId xmlns="" xmlns:p14="http://schemas.microsoft.com/office/powerpoint/2010/main" val="31707136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36496"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33764" y="1803399"/>
            <a:ext cx="8247063" cy="42473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ts val="600"/>
              </a:spcBef>
              <a:spcAft>
                <a:spcPts val="600"/>
              </a:spcAft>
              <a:buNone/>
            </a:pPr>
            <a:endParaRPr lang="cs-CZ" sz="2000" b="1" dirty="0" smtClean="0">
              <a:latin typeface="Arial Narrow" pitchFamily="34" charset="0"/>
            </a:endParaRPr>
          </a:p>
          <a:p>
            <a:pPr algn="just">
              <a:lnSpc>
                <a:spcPct val="100000"/>
              </a:lnSpc>
              <a:spcBef>
                <a:spcPts val="600"/>
              </a:spcBef>
              <a:spcAft>
                <a:spcPts val="600"/>
              </a:spcAft>
              <a:buNone/>
            </a:pPr>
            <a:r>
              <a:rPr lang="cs-CZ" sz="2000" b="1" u="sng" dirty="0" smtClean="0">
                <a:latin typeface="Arial Narrow" pitchFamily="34" charset="0"/>
              </a:rPr>
              <a:t>Žadatelé</a:t>
            </a:r>
            <a:r>
              <a:rPr lang="cs-CZ" sz="2000" b="1" u="sng" dirty="0">
                <a:latin typeface="Arial Narrow" pitchFamily="34" charset="0"/>
              </a:rPr>
              <a:t>:</a:t>
            </a:r>
            <a:r>
              <a:rPr lang="cs-CZ" sz="2000" dirty="0">
                <a:latin typeface="Arial Narrow" pitchFamily="34" charset="0"/>
              </a:rPr>
              <a:t> </a:t>
            </a:r>
            <a:r>
              <a:rPr lang="pt-BR" sz="2000" dirty="0">
                <a:latin typeface="Arial Narrow" pitchFamily="34" charset="0"/>
              </a:rPr>
              <a:t>zařízení péče o děti do 3 let, </a:t>
            </a:r>
            <a:r>
              <a:rPr lang="cs-CZ" sz="2000" dirty="0">
                <a:latin typeface="Arial Narrow" pitchFamily="34" charset="0"/>
              </a:rPr>
              <a:t>školy a školská zařízení v oblasti předškolního, základního, středního vzdělávání a vyšší odborné školy, </a:t>
            </a:r>
            <a:r>
              <a:rPr lang="cs-CZ" sz="2000" dirty="0" smtClean="0">
                <a:latin typeface="Arial Narrow" pitchFamily="34" charset="0"/>
              </a:rPr>
              <a:t>kraje </a:t>
            </a:r>
            <a:r>
              <a:rPr lang="cs-CZ" sz="2000" dirty="0">
                <a:latin typeface="Arial Narrow" pitchFamily="34" charset="0"/>
              </a:rPr>
              <a:t>a jejich organizace, obce, </a:t>
            </a:r>
            <a:r>
              <a:rPr lang="cs-CZ" sz="2000" dirty="0" smtClean="0">
                <a:latin typeface="Arial Narrow" pitchFamily="34" charset="0"/>
              </a:rPr>
              <a:t>organizační </a:t>
            </a:r>
            <a:r>
              <a:rPr lang="cs-CZ" sz="2000" dirty="0">
                <a:latin typeface="Arial Narrow" pitchFamily="34" charset="0"/>
              </a:rPr>
              <a:t>složky státu </a:t>
            </a:r>
            <a:r>
              <a:rPr lang="cs-CZ" sz="2000" dirty="0" smtClean="0">
                <a:latin typeface="Arial Narrow" pitchFamily="34" charset="0"/>
              </a:rPr>
              <a:t>a </a:t>
            </a:r>
            <a:r>
              <a:rPr lang="cs-CZ" sz="2000" dirty="0">
                <a:latin typeface="Arial Narrow" pitchFamily="34" charset="0"/>
              </a:rPr>
              <a:t>jejich organizace, NNO, církve a její </a:t>
            </a:r>
            <a:r>
              <a:rPr lang="cs-CZ" sz="2000" dirty="0" smtClean="0">
                <a:latin typeface="Arial Narrow" pitchFamily="34" charset="0"/>
              </a:rPr>
              <a:t>organizace (</a:t>
            </a:r>
            <a:r>
              <a:rPr lang="cs-CZ" sz="2000" dirty="0">
                <a:latin typeface="Arial Narrow" pitchFamily="34" charset="0"/>
              </a:rPr>
              <a:t>vykonávají činnost v oblasti práce s dětmi a mládeží, v oblasti školství, nebo v oblasti vzdělávání, školení a </a:t>
            </a:r>
            <a:r>
              <a:rPr lang="cs-CZ" sz="2000" dirty="0" smtClean="0">
                <a:latin typeface="Arial Narrow" pitchFamily="34" charset="0"/>
              </a:rPr>
              <a:t>osvěty), </a:t>
            </a:r>
            <a:r>
              <a:rPr lang="cs-CZ" sz="2000" dirty="0">
                <a:latin typeface="Arial Narrow" pitchFamily="34" charset="0"/>
              </a:rPr>
              <a:t>další subjekty podílející se na realizaci vzdělávacích </a:t>
            </a:r>
            <a:r>
              <a:rPr lang="cs-CZ" sz="2000" dirty="0" smtClean="0">
                <a:latin typeface="Arial Narrow" pitchFamily="34" charset="0"/>
              </a:rPr>
              <a:t>aktivit</a:t>
            </a:r>
          </a:p>
          <a:p>
            <a:pPr>
              <a:lnSpc>
                <a:spcPct val="100000"/>
              </a:lnSpc>
              <a:spcBef>
                <a:spcPts val="600"/>
              </a:spcBef>
              <a:spcAft>
                <a:spcPts val="600"/>
              </a:spcAft>
              <a:buNone/>
            </a:pPr>
            <a:endParaRPr lang="cs-CZ" sz="2000" dirty="0">
              <a:latin typeface="Arial Narrow" pitchFamily="34" charset="0"/>
            </a:endParaRPr>
          </a:p>
          <a:p>
            <a:pPr marL="180975" indent="-180975">
              <a:lnSpc>
                <a:spcPct val="100000"/>
              </a:lnSpc>
              <a:spcBef>
                <a:spcPts val="600"/>
              </a:spcBef>
              <a:spcAft>
                <a:spcPts val="600"/>
              </a:spcAft>
              <a:buNone/>
            </a:pPr>
            <a:r>
              <a:rPr lang="cs-CZ" sz="2000" b="1" u="sng" dirty="0" smtClean="0">
                <a:latin typeface="Arial Narrow" pitchFamily="34" charset="0"/>
              </a:rPr>
              <a:t>Přijatelné </a:t>
            </a:r>
            <a:r>
              <a:rPr lang="cs-CZ" sz="2000" b="1" u="sng" dirty="0">
                <a:latin typeface="Arial Narrow" pitchFamily="34" charset="0"/>
              </a:rPr>
              <a:t>výdaje</a:t>
            </a:r>
            <a:r>
              <a:rPr lang="cs-CZ" sz="2000" dirty="0">
                <a:latin typeface="Arial Narrow" pitchFamily="34" charset="0"/>
              </a:rPr>
              <a:t>: 250 000 </a:t>
            </a:r>
            <a:r>
              <a:rPr lang="cs-CZ" sz="2000" dirty="0" smtClean="0">
                <a:latin typeface="Arial Narrow" pitchFamily="34" charset="0"/>
              </a:rPr>
              <a:t>Kč - 1 </a:t>
            </a:r>
            <a:r>
              <a:rPr lang="cs-CZ" sz="2000" dirty="0">
                <a:latin typeface="Arial Narrow" pitchFamily="34" charset="0"/>
              </a:rPr>
              <a:t>2</a:t>
            </a:r>
            <a:r>
              <a:rPr lang="cs-CZ" sz="2000" dirty="0" smtClean="0">
                <a:latin typeface="Arial Narrow" pitchFamily="34" charset="0"/>
              </a:rPr>
              <a:t>00 </a:t>
            </a:r>
            <a:r>
              <a:rPr lang="cs-CZ" sz="2000" dirty="0">
                <a:latin typeface="Arial Narrow" pitchFamily="34" charset="0"/>
              </a:rPr>
              <a:t>000 </a:t>
            </a:r>
            <a:r>
              <a:rPr lang="cs-CZ" sz="2000" dirty="0" smtClean="0">
                <a:latin typeface="Arial Narrow" pitchFamily="34" charset="0"/>
              </a:rPr>
              <a:t>Kč</a:t>
            </a:r>
          </a:p>
          <a:p>
            <a:pPr marL="180975" indent="-180975">
              <a:lnSpc>
                <a:spcPct val="100000"/>
              </a:lnSpc>
              <a:spcBef>
                <a:spcPts val="600"/>
              </a:spcBef>
              <a:spcAft>
                <a:spcPts val="600"/>
              </a:spcAft>
              <a:buNone/>
            </a:pPr>
            <a:endParaRPr lang="cs-CZ" sz="2000" dirty="0">
              <a:latin typeface="Arial Narrow" pitchFamily="34" charset="0"/>
            </a:endParaRPr>
          </a:p>
          <a:p>
            <a:pPr marL="180975" indent="-180975">
              <a:lnSpc>
                <a:spcPct val="100000"/>
              </a:lnSpc>
              <a:spcBef>
                <a:spcPts val="600"/>
              </a:spcBef>
              <a:spcAft>
                <a:spcPts val="600"/>
              </a:spcAft>
              <a:buNone/>
            </a:pPr>
            <a:r>
              <a:rPr lang="cs-CZ" sz="2000" b="1" u="sng" dirty="0">
                <a:latin typeface="Arial Narrow" pitchFamily="34" charset="0"/>
              </a:rPr>
              <a:t>Dotace</a:t>
            </a:r>
            <a:r>
              <a:rPr lang="cs-CZ" sz="2000" u="sng" dirty="0">
                <a:latin typeface="Arial Narrow" pitchFamily="34" charset="0"/>
              </a:rPr>
              <a:t>:</a:t>
            </a:r>
            <a:r>
              <a:rPr lang="cs-CZ" sz="2000" dirty="0">
                <a:latin typeface="Arial Narrow" pitchFamily="34" charset="0"/>
              </a:rPr>
              <a:t> 95%, financování </a:t>
            </a:r>
            <a:r>
              <a:rPr lang="cs-CZ" sz="2000" dirty="0" smtClean="0">
                <a:latin typeface="Arial Narrow" pitchFamily="34" charset="0"/>
              </a:rPr>
              <a:t>ex-post (nutné předfinancovat projekt)</a:t>
            </a:r>
            <a:endParaRPr lang="cs-CZ" sz="2000" dirty="0">
              <a:latin typeface="Arial Narrow"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VÝCHOVA A VZDĚLÁVÁNÍ – INVESTICE I. </a:t>
            </a:r>
            <a:r>
              <a:rPr lang="cs-CZ" altLang="cs-CZ" sz="2400" dirty="0" smtClean="0">
                <a:latin typeface="Arial Narrow" pitchFamily="34" charset="0"/>
              </a:rPr>
              <a:t>– žadatelé a výdaje</a:t>
            </a: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15527454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9015211"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44226" y="1916832"/>
            <a:ext cx="8247063" cy="41519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70000"/>
              </a:lnSpc>
              <a:buNone/>
            </a:pPr>
            <a:r>
              <a:rPr lang="cs-CZ" sz="1800" b="1" dirty="0" smtClean="0">
                <a:latin typeface="Arial Narrow" pitchFamily="34" charset="0"/>
              </a:rPr>
              <a:t>Infrastruktura pro předškolní vzdělávání </a:t>
            </a:r>
          </a:p>
          <a:p>
            <a:pPr>
              <a:lnSpc>
                <a:spcPct val="70000"/>
              </a:lnSpc>
              <a:buNone/>
            </a:pPr>
            <a:endParaRPr lang="cs-CZ" sz="1800" b="1" dirty="0" smtClean="0">
              <a:latin typeface="Arial Narrow" pitchFamily="34" charset="0"/>
            </a:endParaRPr>
          </a:p>
          <a:p>
            <a:pPr>
              <a:lnSpc>
                <a:spcPct val="70000"/>
              </a:lnSpc>
            </a:pPr>
            <a:r>
              <a:rPr lang="cs-CZ" sz="1800" dirty="0" smtClean="0">
                <a:latin typeface="Arial Narrow" pitchFamily="34" charset="0"/>
              </a:rPr>
              <a:t> podmínkou odůvodněné nutné zvýšení kapacity (udržitelnost 5 let)</a:t>
            </a:r>
          </a:p>
          <a:p>
            <a:pPr>
              <a:lnSpc>
                <a:spcPct val="70000"/>
              </a:lnSpc>
            </a:pPr>
            <a:endParaRPr lang="cs-CZ" sz="1800" dirty="0" smtClean="0">
              <a:latin typeface="Arial Narrow" pitchFamily="34" charset="0"/>
            </a:endParaRPr>
          </a:p>
          <a:p>
            <a:pPr>
              <a:lnSpc>
                <a:spcPct val="70000"/>
              </a:lnSpc>
              <a:buNone/>
            </a:pPr>
            <a:r>
              <a:rPr lang="cs-CZ" sz="1800" b="1" dirty="0" smtClean="0">
                <a:latin typeface="Arial Narrow" pitchFamily="34" charset="0"/>
              </a:rPr>
              <a:t>Příjemci: </a:t>
            </a:r>
            <a:r>
              <a:rPr lang="cs-CZ" sz="1800" dirty="0" smtClean="0">
                <a:latin typeface="Arial Narrow" pitchFamily="34" charset="0"/>
              </a:rPr>
              <a:t>MŠ, dětské skupiny, služby (spolky) péče o děti, lesní školky, mateřská centra</a:t>
            </a:r>
          </a:p>
          <a:p>
            <a:pPr>
              <a:lnSpc>
                <a:spcPct val="70000"/>
              </a:lnSpc>
              <a:buNone/>
            </a:pPr>
            <a:endParaRPr lang="cs-CZ" sz="1800" dirty="0" smtClean="0">
              <a:latin typeface="Arial Narrow" pitchFamily="34" charset="0"/>
            </a:endParaRPr>
          </a:p>
          <a:p>
            <a:pPr>
              <a:lnSpc>
                <a:spcPct val="70000"/>
              </a:lnSpc>
              <a:buNone/>
            </a:pPr>
            <a:endParaRPr lang="cs-CZ" sz="1800" b="1" dirty="0" smtClean="0">
              <a:latin typeface="Arial Narrow" pitchFamily="34" charset="0"/>
            </a:endParaRPr>
          </a:p>
          <a:p>
            <a:pPr>
              <a:lnSpc>
                <a:spcPct val="70000"/>
              </a:lnSpc>
              <a:buNone/>
            </a:pPr>
            <a:endParaRPr lang="cs-CZ" sz="1800" b="1" dirty="0" smtClean="0">
              <a:latin typeface="Arial Narrow" pitchFamily="34" charset="0"/>
            </a:endParaRPr>
          </a:p>
          <a:p>
            <a:pPr>
              <a:lnSpc>
                <a:spcPct val="70000"/>
              </a:lnSpc>
              <a:buNone/>
            </a:pPr>
            <a:r>
              <a:rPr lang="cs-CZ" sz="1800" b="1" dirty="0" smtClean="0">
                <a:latin typeface="Arial Narrow" pitchFamily="34" charset="0"/>
              </a:rPr>
              <a:t>Infrastruktura pro základní</a:t>
            </a:r>
            <a:r>
              <a:rPr lang="cs-CZ" sz="1800" b="1" dirty="0">
                <a:latin typeface="Arial Narrow" pitchFamily="34" charset="0"/>
              </a:rPr>
              <a:t>, </a:t>
            </a:r>
            <a:r>
              <a:rPr lang="cs-CZ" sz="1800" b="1" dirty="0" smtClean="0">
                <a:latin typeface="Arial Narrow" pitchFamily="34" charset="0"/>
              </a:rPr>
              <a:t>střední, vyšší odborné, celoživotní vzdělávání, zájmové a </a:t>
            </a:r>
          </a:p>
          <a:p>
            <a:pPr>
              <a:lnSpc>
                <a:spcPct val="70000"/>
              </a:lnSpc>
              <a:buNone/>
            </a:pPr>
            <a:r>
              <a:rPr lang="cs-CZ" sz="1800" b="1" dirty="0" smtClean="0">
                <a:latin typeface="Arial Narrow" pitchFamily="34" charset="0"/>
              </a:rPr>
              <a:t>neformální vzdělávání</a:t>
            </a:r>
          </a:p>
          <a:p>
            <a:pPr>
              <a:lnSpc>
                <a:spcPct val="70000"/>
              </a:lnSpc>
              <a:buNone/>
            </a:pPr>
            <a:endParaRPr lang="cs-CZ" sz="1800" b="1" dirty="0" smtClean="0">
              <a:latin typeface="Arial Narrow" pitchFamily="34" charset="0"/>
            </a:endParaRPr>
          </a:p>
          <a:p>
            <a:pPr>
              <a:lnSpc>
                <a:spcPct val="70000"/>
              </a:lnSpc>
              <a:buNone/>
            </a:pPr>
            <a:r>
              <a:rPr lang="cs-CZ" sz="1800" b="1" dirty="0" smtClean="0">
                <a:latin typeface="Arial Narrow" pitchFamily="34" charset="0"/>
              </a:rPr>
              <a:t>Příjemci: </a:t>
            </a:r>
            <a:r>
              <a:rPr lang="cs-CZ" sz="1800" dirty="0" smtClean="0">
                <a:latin typeface="Arial Narrow" pitchFamily="34" charset="0"/>
              </a:rPr>
              <a:t>podpora škol a školských zařízení, domů dětí a mládeže, středisek volného času a</a:t>
            </a:r>
          </a:p>
          <a:p>
            <a:pPr>
              <a:lnSpc>
                <a:spcPct val="70000"/>
              </a:lnSpc>
              <a:buNone/>
            </a:pPr>
            <a:r>
              <a:rPr lang="cs-CZ" sz="1800" dirty="0" smtClean="0">
                <a:latin typeface="Arial Narrow" pitchFamily="34" charset="0"/>
              </a:rPr>
              <a:t>dalších vzdělávacích institucí</a:t>
            </a:r>
            <a:endParaRPr lang="cs-CZ" sz="1800" b="1" dirty="0" smtClean="0">
              <a:latin typeface="Arial Narrow"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VÝCHOVA A VZDĚLÁVÁNÍ – INVESTICE I. </a:t>
            </a:r>
            <a:r>
              <a:rPr lang="cs-CZ" altLang="cs-CZ" sz="2400" dirty="0" smtClean="0">
                <a:latin typeface="Arial Narrow" pitchFamily="34" charset="0"/>
              </a:rPr>
              <a:t>−</a:t>
            </a:r>
            <a:r>
              <a:rPr lang="cs-CZ" altLang="cs-CZ" sz="2400" b="1" dirty="0" smtClean="0">
                <a:latin typeface="Arial Narrow" pitchFamily="34" charset="0"/>
              </a:rPr>
              <a:t> </a:t>
            </a:r>
            <a:r>
              <a:rPr lang="cs-CZ" altLang="cs-CZ" sz="2400" dirty="0" smtClean="0">
                <a:solidFill>
                  <a:prstClr val="black"/>
                </a:solidFill>
                <a:latin typeface="Arial Narrow" pitchFamily="34" charset="0"/>
                <a:cs typeface="+mn-cs"/>
              </a:rPr>
              <a:t>příjemci</a:t>
            </a:r>
            <a:endParaRPr lang="cs-CZ" altLang="cs-CZ" sz="2400" b="1" dirty="0" smtClean="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900924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9015211"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44226" y="1916832"/>
            <a:ext cx="8247063" cy="47961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70000"/>
              </a:lnSpc>
              <a:buNone/>
            </a:pPr>
            <a:endParaRPr lang="cs-CZ" sz="1800" dirty="0" smtClean="0">
              <a:latin typeface="Arial Narrow" pitchFamily="34" charset="0"/>
            </a:endParaRPr>
          </a:p>
          <a:p>
            <a:pPr>
              <a:lnSpc>
                <a:spcPct val="70000"/>
              </a:lnSpc>
              <a:buNone/>
            </a:pPr>
            <a:r>
              <a:rPr lang="cs-CZ" sz="1800" dirty="0" smtClean="0">
                <a:latin typeface="Arial Narrow" pitchFamily="34" charset="0"/>
              </a:rPr>
              <a:t>ve vazbě na:</a:t>
            </a:r>
          </a:p>
          <a:p>
            <a:pPr marL="285750" indent="-285750">
              <a:lnSpc>
                <a:spcPct val="70000"/>
              </a:lnSpc>
            </a:pPr>
            <a:r>
              <a:rPr lang="cs-CZ" sz="1800" b="1" dirty="0" smtClean="0">
                <a:latin typeface="Arial Narrow" pitchFamily="34" charset="0"/>
              </a:rPr>
              <a:t>klíčové kompetence:</a:t>
            </a:r>
            <a:r>
              <a:rPr lang="cs-CZ" sz="1800" dirty="0" smtClean="0">
                <a:latin typeface="Arial Narrow" pitchFamily="34" charset="0"/>
              </a:rPr>
              <a:t> komunikace v cizích jazycích, práce s digitálními technologiemi, </a:t>
            </a:r>
          </a:p>
          <a:p>
            <a:pPr marL="285750" indent="-285750">
              <a:lnSpc>
                <a:spcPct val="70000"/>
              </a:lnSpc>
              <a:buNone/>
            </a:pPr>
            <a:r>
              <a:rPr lang="cs-CZ" sz="1800" dirty="0" smtClean="0">
                <a:latin typeface="Arial Narrow" pitchFamily="34" charset="0"/>
              </a:rPr>
              <a:t>	přírodní vědy, technické a řemeslné obory</a:t>
            </a:r>
          </a:p>
          <a:p>
            <a:pPr marL="285750" indent="-285750">
              <a:lnSpc>
                <a:spcPct val="70000"/>
              </a:lnSpc>
            </a:pPr>
            <a:r>
              <a:rPr lang="cs-CZ" sz="1800" dirty="0" smtClean="0">
                <a:latin typeface="Arial Narrow" pitchFamily="34" charset="0"/>
              </a:rPr>
              <a:t>zabezpečení bezbariérovosti</a:t>
            </a:r>
          </a:p>
          <a:p>
            <a:pPr marL="285750" indent="-285750">
              <a:lnSpc>
                <a:spcPct val="70000"/>
              </a:lnSpc>
            </a:pPr>
            <a:r>
              <a:rPr lang="cs-CZ" sz="1800" dirty="0" smtClean="0">
                <a:latin typeface="Arial Narrow" pitchFamily="34" charset="0"/>
              </a:rPr>
              <a:t>rozšiřování kapacit kmenových učeben (v odůvodněných případech SVL)</a:t>
            </a:r>
          </a:p>
          <a:p>
            <a:pPr>
              <a:lnSpc>
                <a:spcPct val="70000"/>
              </a:lnSpc>
              <a:buNone/>
            </a:pPr>
            <a:endParaRPr lang="cs-CZ" sz="1800" dirty="0" smtClean="0">
              <a:latin typeface="Arial Narrow" pitchFamily="34" charset="0"/>
            </a:endParaRPr>
          </a:p>
          <a:p>
            <a:pPr>
              <a:lnSpc>
                <a:spcPct val="70000"/>
              </a:lnSpc>
              <a:buNone/>
            </a:pPr>
            <a:r>
              <a:rPr lang="cs-CZ" sz="1800" b="1" u="sng" dirty="0" smtClean="0">
                <a:latin typeface="Arial Narrow" pitchFamily="34" charset="0"/>
              </a:rPr>
              <a:t>Podporované aktivity:</a:t>
            </a:r>
          </a:p>
          <a:p>
            <a:pPr>
              <a:lnSpc>
                <a:spcPct val="70000"/>
              </a:lnSpc>
              <a:buFont typeface="Wingdings" pitchFamily="2" charset="2"/>
              <a:buChar char="Ø"/>
            </a:pPr>
            <a:r>
              <a:rPr lang="cs-CZ" sz="1800" dirty="0" smtClean="0">
                <a:latin typeface="Arial Narrow" pitchFamily="34" charset="0"/>
              </a:rPr>
              <a:t> stavby</a:t>
            </a:r>
            <a:r>
              <a:rPr lang="cs-CZ" sz="1800" dirty="0">
                <a:latin typeface="Arial Narrow" pitchFamily="34" charset="0"/>
              </a:rPr>
              <a:t>, stavební úpravy a pořízení vybavení spojené s výstavbou nové </a:t>
            </a:r>
            <a:r>
              <a:rPr lang="cs-CZ" sz="1800" dirty="0" smtClean="0">
                <a:latin typeface="Arial Narrow" pitchFamily="34" charset="0"/>
              </a:rPr>
              <a:t>a rekonstrukcí </a:t>
            </a:r>
          </a:p>
          <a:p>
            <a:pPr>
              <a:lnSpc>
                <a:spcPct val="70000"/>
              </a:lnSpc>
              <a:buNone/>
            </a:pPr>
            <a:r>
              <a:rPr lang="cs-CZ" sz="1800" dirty="0" smtClean="0">
                <a:latin typeface="Arial Narrow" pitchFamily="34" charset="0"/>
              </a:rPr>
              <a:t>	stávající </a:t>
            </a:r>
            <a:r>
              <a:rPr lang="cs-CZ" sz="1800" dirty="0">
                <a:latin typeface="Arial Narrow" pitchFamily="34" charset="0"/>
              </a:rPr>
              <a:t>infrastruktury </a:t>
            </a:r>
            <a:r>
              <a:rPr lang="cs-CZ" sz="1800" dirty="0" smtClean="0">
                <a:latin typeface="Arial Narrow" pitchFamily="34" charset="0"/>
              </a:rPr>
              <a:t>(nová stavba vyjma zájmového a neformálního vzdělávání)</a:t>
            </a:r>
          </a:p>
          <a:p>
            <a:pPr>
              <a:lnSpc>
                <a:spcPct val="70000"/>
              </a:lnSpc>
              <a:buFont typeface="Wingdings" pitchFamily="2" charset="2"/>
              <a:buChar char="Ø"/>
            </a:pPr>
            <a:r>
              <a:rPr lang="cs-CZ" sz="1800" dirty="0">
                <a:latin typeface="Arial Narrow" pitchFamily="34" charset="0"/>
              </a:rPr>
              <a:t> </a:t>
            </a:r>
            <a:r>
              <a:rPr lang="cs-CZ" sz="1800" dirty="0" smtClean="0">
                <a:latin typeface="Arial Narrow" pitchFamily="34" charset="0"/>
              </a:rPr>
              <a:t>nákup </a:t>
            </a:r>
            <a:r>
              <a:rPr lang="cs-CZ" sz="1800" dirty="0">
                <a:latin typeface="Arial Narrow" pitchFamily="34" charset="0"/>
              </a:rPr>
              <a:t>vybavení budov a učeben a kompenzačních </a:t>
            </a:r>
            <a:r>
              <a:rPr lang="cs-CZ" sz="1800" dirty="0" smtClean="0">
                <a:latin typeface="Arial Narrow" pitchFamily="34" charset="0"/>
              </a:rPr>
              <a:t>pomůcek a vybavení (v souvislosti s </a:t>
            </a:r>
          </a:p>
          <a:p>
            <a:pPr>
              <a:lnSpc>
                <a:spcPct val="70000"/>
              </a:lnSpc>
              <a:buNone/>
            </a:pPr>
            <a:r>
              <a:rPr lang="cs-CZ" sz="1800" dirty="0" smtClean="0">
                <a:latin typeface="Arial Narrow" pitchFamily="34" charset="0"/>
              </a:rPr>
              <a:t>	projektem)</a:t>
            </a:r>
          </a:p>
          <a:p>
            <a:pPr>
              <a:lnSpc>
                <a:spcPct val="70000"/>
              </a:lnSpc>
              <a:buFont typeface="Wingdings" pitchFamily="2" charset="2"/>
              <a:buChar char="Ø"/>
            </a:pPr>
            <a:r>
              <a:rPr lang="cs-CZ" sz="1800" dirty="0">
                <a:latin typeface="Arial Narrow" pitchFamily="34" charset="0"/>
              </a:rPr>
              <a:t> </a:t>
            </a:r>
            <a:r>
              <a:rPr lang="cs-CZ" sz="1800" dirty="0" smtClean="0">
                <a:latin typeface="Arial Narrow" pitchFamily="34" charset="0"/>
              </a:rPr>
              <a:t>zajištění vnitřní konektivity škol a připojení k internetu (podle předepsaného standardu)</a:t>
            </a:r>
            <a:endParaRPr lang="cs-CZ" sz="1800" dirty="0">
              <a:latin typeface="Arial Narrow" pitchFamily="34" charset="0"/>
            </a:endParaRPr>
          </a:p>
          <a:p>
            <a:pPr>
              <a:lnSpc>
                <a:spcPct val="70000"/>
              </a:lnSpc>
              <a:buFont typeface="Wingdings" pitchFamily="2" charset="2"/>
              <a:buChar char="Ø"/>
            </a:pPr>
            <a:r>
              <a:rPr lang="cs-CZ" sz="1800" dirty="0" smtClean="0">
                <a:latin typeface="Arial Narrow" pitchFamily="34" charset="0"/>
              </a:rPr>
              <a:t> pořízení </a:t>
            </a:r>
            <a:r>
              <a:rPr lang="cs-CZ" sz="1800" dirty="0">
                <a:latin typeface="Arial Narrow" pitchFamily="34" charset="0"/>
              </a:rPr>
              <a:t>bezpečnostních prvků a zařízení, osvětlení, </a:t>
            </a:r>
            <a:r>
              <a:rPr lang="cs-CZ" sz="1800" dirty="0" smtClean="0">
                <a:latin typeface="Arial Narrow" pitchFamily="34" charset="0"/>
              </a:rPr>
              <a:t>zabezpečení</a:t>
            </a:r>
            <a:endParaRPr lang="cs-CZ" sz="1800" dirty="0">
              <a:latin typeface="Arial Narrow" pitchFamily="34" charset="0"/>
            </a:endParaRPr>
          </a:p>
          <a:p>
            <a:pPr>
              <a:lnSpc>
                <a:spcPct val="70000"/>
              </a:lnSpc>
              <a:buFont typeface="Wingdings" pitchFamily="2" charset="2"/>
              <a:buChar char="Ø"/>
            </a:pPr>
            <a:r>
              <a:rPr lang="cs-CZ" sz="1800" dirty="0" smtClean="0">
                <a:latin typeface="Arial Narrow" pitchFamily="34" charset="0"/>
              </a:rPr>
              <a:t> úpravy </a:t>
            </a:r>
            <a:r>
              <a:rPr lang="cs-CZ" sz="1800" dirty="0">
                <a:latin typeface="Arial Narrow" pitchFamily="34" charset="0"/>
              </a:rPr>
              <a:t>venkovního prostranství </a:t>
            </a:r>
            <a:r>
              <a:rPr lang="cs-CZ" sz="1800" dirty="0" smtClean="0">
                <a:latin typeface="Arial Narrow" pitchFamily="34" charset="0"/>
              </a:rPr>
              <a:t>(zeleň v okolí budov </a:t>
            </a:r>
            <a:r>
              <a:rPr lang="cs-CZ" sz="1800" dirty="0">
                <a:latin typeface="Arial Narrow" pitchFamily="34" charset="0"/>
              </a:rPr>
              <a:t>a herní prvky</a:t>
            </a:r>
            <a:r>
              <a:rPr lang="cs-CZ" sz="1800" dirty="0" smtClean="0">
                <a:latin typeface="Arial Narrow" pitchFamily="34" charset="0"/>
              </a:rPr>
              <a:t>)</a:t>
            </a:r>
          </a:p>
        </p:txBody>
      </p:sp>
      <p:sp>
        <p:nvSpPr>
          <p:cNvPr id="8" name="Obdélník 1"/>
          <p:cNvSpPr>
            <a:spLocks noChangeArrowheads="1"/>
          </p:cNvSpPr>
          <p:nvPr/>
        </p:nvSpPr>
        <p:spPr bwMode="auto">
          <a:xfrm>
            <a:off x="336550" y="1263650"/>
            <a:ext cx="8411914" cy="830997"/>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VÝCHOVA A VZDĚLÁVÁNÍ – INVESTICE I. </a:t>
            </a:r>
            <a:r>
              <a:rPr lang="cs-CZ" altLang="cs-CZ" sz="2400" dirty="0" smtClean="0">
                <a:latin typeface="Arial Narrow" pitchFamily="34" charset="0"/>
              </a:rPr>
              <a:t>–</a:t>
            </a:r>
            <a:r>
              <a:rPr lang="cs-CZ" altLang="cs-CZ" sz="2400" b="1" dirty="0" smtClean="0">
                <a:latin typeface="Arial Narrow" pitchFamily="34" charset="0"/>
              </a:rPr>
              <a:t> </a:t>
            </a:r>
            <a:r>
              <a:rPr lang="cs-CZ" altLang="cs-CZ" sz="2400" dirty="0">
                <a:solidFill>
                  <a:prstClr val="black"/>
                </a:solidFill>
                <a:latin typeface="Arial Narrow" pitchFamily="34" charset="0"/>
                <a:cs typeface="+mn-cs"/>
              </a:rPr>
              <a:t>p</a:t>
            </a:r>
            <a:r>
              <a:rPr lang="cs-CZ" sz="2400" dirty="0">
                <a:solidFill>
                  <a:prstClr val="black"/>
                </a:solidFill>
                <a:latin typeface="Arial Narrow" pitchFamily="34" charset="0"/>
                <a:cs typeface="+mn-cs"/>
              </a:rPr>
              <a:t>odporované aktivity</a:t>
            </a:r>
            <a:r>
              <a:rPr lang="cs-CZ" altLang="cs-CZ" sz="2400" dirty="0">
                <a:solidFill>
                  <a:prstClr val="black"/>
                </a:solidFill>
                <a:latin typeface="Arial Narrow" pitchFamily="34" charset="0"/>
                <a:cs typeface="+mn-cs"/>
              </a:rPr>
              <a:t> </a:t>
            </a:r>
            <a:endParaRPr lang="cs-CZ" altLang="cs-CZ" sz="2400" b="1" dirty="0" smtClean="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42769334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9015211"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44226" y="1916832"/>
            <a:ext cx="8247063" cy="48167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70000"/>
              </a:lnSpc>
              <a:buNone/>
            </a:pPr>
            <a:r>
              <a:rPr lang="cs-CZ" sz="1800" b="1" u="sng" dirty="0" smtClean="0">
                <a:latin typeface="Arial Narrow" pitchFamily="34" charset="0"/>
              </a:rPr>
              <a:t>Typické příklady projektů:</a:t>
            </a:r>
          </a:p>
          <a:p>
            <a:r>
              <a:rPr lang="cs-CZ" sz="1800" dirty="0" smtClean="0">
                <a:latin typeface="Arial Narrow" pitchFamily="34" charset="0"/>
              </a:rPr>
              <a:t> </a:t>
            </a:r>
            <a:r>
              <a:rPr lang="cs-CZ" sz="1800" b="1" dirty="0" smtClean="0">
                <a:latin typeface="Arial Narrow" pitchFamily="34" charset="0"/>
              </a:rPr>
              <a:t>Stavební úpravy a přístavba MŠ vedoucí k navýšení kapacity</a:t>
            </a:r>
          </a:p>
          <a:p>
            <a:r>
              <a:rPr lang="cs-CZ" sz="1800" b="1" dirty="0" smtClean="0">
                <a:latin typeface="Arial Narrow" pitchFamily="34" charset="0"/>
              </a:rPr>
              <a:t> Rekonstrukce a vybavení učebny IT, přírodních věd - Základní škola</a:t>
            </a:r>
          </a:p>
          <a:p>
            <a:r>
              <a:rPr lang="cs-CZ" sz="1800" b="1" dirty="0" smtClean="0">
                <a:latin typeface="Arial Narrow" pitchFamily="34" charset="0"/>
              </a:rPr>
              <a:t> Infrastruktura pro polytechnickou výchovu v ZŠ, Venkovní učebna</a:t>
            </a:r>
          </a:p>
          <a:p>
            <a:endParaRPr lang="cs-CZ" sz="1800" dirty="0" smtClean="0">
              <a:latin typeface="Arial Narrow" pitchFamily="34" charset="0"/>
            </a:endParaRPr>
          </a:p>
          <a:p>
            <a:pPr>
              <a:lnSpc>
                <a:spcPct val="70000"/>
              </a:lnSpc>
              <a:buNone/>
            </a:pPr>
            <a:r>
              <a:rPr lang="cs-CZ" sz="1800" b="1" u="sng" dirty="0" smtClean="0">
                <a:latin typeface="Arial Narrow" pitchFamily="34" charset="0"/>
              </a:rPr>
              <a:t>Další možné příklady projektů:</a:t>
            </a:r>
          </a:p>
          <a:p>
            <a:pPr algn="just">
              <a:lnSpc>
                <a:spcPct val="100000"/>
              </a:lnSpc>
            </a:pPr>
            <a:r>
              <a:rPr lang="cs-CZ" sz="1800" b="1" dirty="0" smtClean="0">
                <a:latin typeface="Arial Narrow" pitchFamily="34" charset="0"/>
              </a:rPr>
              <a:t> Zvýšení kvality vzdělávání v rámci předmětu Svět práce</a:t>
            </a:r>
            <a:r>
              <a:rPr lang="cs-CZ" sz="1800" dirty="0" smtClean="0">
                <a:latin typeface="Arial Narrow" pitchFamily="34" charset="0"/>
              </a:rPr>
              <a:t> - rekonstrukce učebny kuchyňky na nové moderní prostory pro výuku pracovních činností, řemeslnou výrobu v rámci výuky zaměřené na výrobu jídel, dílničky pro 1. stupeň a především výuku v rámci předmětu Svět práce. Realizovány - stavební úpravy zajišťující rovněž bezbariérový přístup jak do budovy školy, tak do rekonstruované učebny a bezbariérové WC. </a:t>
            </a:r>
          </a:p>
          <a:p>
            <a:pPr algn="just">
              <a:lnSpc>
                <a:spcPct val="100000"/>
              </a:lnSpc>
              <a:spcBef>
                <a:spcPts val="600"/>
              </a:spcBef>
            </a:pPr>
            <a:r>
              <a:rPr lang="cs-CZ" sz="1800" dirty="0" smtClean="0">
                <a:latin typeface="Arial Narrow" pitchFamily="34" charset="0"/>
              </a:rPr>
              <a:t> </a:t>
            </a:r>
            <a:r>
              <a:rPr lang="cs-CZ" sz="1800" b="1" dirty="0" smtClean="0">
                <a:latin typeface="Arial Narrow" pitchFamily="34" charset="0"/>
              </a:rPr>
              <a:t>Multimediální učebna </a:t>
            </a:r>
            <a:r>
              <a:rPr lang="cs-CZ" sz="1800" dirty="0" smtClean="0">
                <a:latin typeface="Arial Narrow" pitchFamily="34" charset="0"/>
              </a:rPr>
              <a:t>- Malotřídní škola chce realizovat půdní vestavbu a vytvořit zde multimediální učebnu pro výuku cizích jazyků, informatiky a přírodních věd, včetně zajištění bezbariérovosti školy. Výstupy projektu budou sloužit rovněž zájmovému a neformálnímu vzdělávání v rámci obecního spolku.   </a:t>
            </a: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VÝCHOVA A VZDĚLÁVÁNÍ – INVESTICE I. </a:t>
            </a:r>
            <a:r>
              <a:rPr lang="cs-CZ" altLang="cs-CZ" sz="2400" dirty="0" smtClean="0">
                <a:latin typeface="Arial Narrow" pitchFamily="34" charset="0"/>
              </a:rPr>
              <a:t>–</a:t>
            </a:r>
            <a:r>
              <a:rPr lang="cs-CZ" altLang="cs-CZ" sz="2400" b="1" dirty="0" smtClean="0">
                <a:latin typeface="Arial Narrow" pitchFamily="34" charset="0"/>
              </a:rPr>
              <a:t> </a:t>
            </a:r>
            <a:r>
              <a:rPr lang="cs-CZ" sz="2400" dirty="0" smtClean="0">
                <a:solidFill>
                  <a:prstClr val="black"/>
                </a:solidFill>
                <a:latin typeface="Arial Narrow" pitchFamily="34" charset="0"/>
                <a:cs typeface="+mn-cs"/>
              </a:rPr>
              <a:t>aktivity</a:t>
            </a:r>
            <a:r>
              <a:rPr lang="cs-CZ" altLang="cs-CZ" sz="2400" dirty="0" smtClean="0">
                <a:solidFill>
                  <a:prstClr val="black"/>
                </a:solidFill>
                <a:latin typeface="Arial Narrow" pitchFamily="34" charset="0"/>
                <a:cs typeface="+mn-cs"/>
              </a:rPr>
              <a:t> </a:t>
            </a:r>
            <a:endParaRPr lang="cs-CZ" altLang="cs-CZ" sz="2400" b="1" dirty="0" smtClean="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10703962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9015211"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44226" y="1916832"/>
            <a:ext cx="8247063" cy="2268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70000"/>
              </a:lnSpc>
              <a:spcBef>
                <a:spcPts val="600"/>
              </a:spcBef>
              <a:buNone/>
            </a:pPr>
            <a:r>
              <a:rPr lang="cs-CZ" sz="2200" b="1" u="sng" dirty="0" smtClean="0">
                <a:latin typeface="Arial Narrow" pitchFamily="34" charset="0"/>
              </a:rPr>
              <a:t>Nezpůsobilé výdaje:</a:t>
            </a:r>
          </a:p>
          <a:p>
            <a:pPr algn="just">
              <a:lnSpc>
                <a:spcPct val="70000"/>
              </a:lnSpc>
              <a:spcBef>
                <a:spcPts val="600"/>
              </a:spcBef>
              <a:buNone/>
            </a:pPr>
            <a:endParaRPr lang="cs-CZ" sz="2200" b="1" dirty="0" smtClean="0">
              <a:latin typeface="Arial Narrow" pitchFamily="34" charset="0"/>
            </a:endParaRPr>
          </a:p>
          <a:p>
            <a:pPr lvl="1" algn="just">
              <a:lnSpc>
                <a:spcPct val="70000"/>
              </a:lnSpc>
              <a:spcBef>
                <a:spcPts val="600"/>
              </a:spcBef>
              <a:buFont typeface="Wingdings" panose="05000000000000000000" pitchFamily="2" charset="2"/>
              <a:buChar char="Ø"/>
            </a:pPr>
            <a:r>
              <a:rPr lang="cs-CZ" sz="1800" dirty="0" smtClean="0">
                <a:latin typeface="Arial Narrow" pitchFamily="34" charset="0"/>
              </a:rPr>
              <a:t>opravy,</a:t>
            </a:r>
          </a:p>
          <a:p>
            <a:pPr lvl="1" algn="just">
              <a:lnSpc>
                <a:spcPct val="70000"/>
              </a:lnSpc>
              <a:spcBef>
                <a:spcPts val="600"/>
              </a:spcBef>
              <a:buFont typeface="Wingdings" panose="05000000000000000000" pitchFamily="2" charset="2"/>
              <a:buChar char="Ø"/>
            </a:pPr>
            <a:r>
              <a:rPr lang="cs-CZ" sz="1800" dirty="0" smtClean="0">
                <a:latin typeface="Arial Narrow" pitchFamily="34" charset="0"/>
              </a:rPr>
              <a:t>výdaje na stávající kmenové učebny,</a:t>
            </a:r>
          </a:p>
          <a:p>
            <a:pPr lvl="1" algn="just">
              <a:lnSpc>
                <a:spcPct val="70000"/>
              </a:lnSpc>
              <a:spcBef>
                <a:spcPts val="600"/>
              </a:spcBef>
              <a:buFont typeface="Wingdings" panose="05000000000000000000" pitchFamily="2" charset="2"/>
              <a:buChar char="Ø"/>
            </a:pPr>
            <a:r>
              <a:rPr lang="cs-CZ" sz="1800" dirty="0" smtClean="0">
                <a:latin typeface="Arial Narrow" pitchFamily="34" charset="0"/>
              </a:rPr>
              <a:t>učebny a vybavení bez vazby na klíčové kompetence,</a:t>
            </a:r>
          </a:p>
          <a:p>
            <a:pPr lvl="1" algn="just">
              <a:lnSpc>
                <a:spcPct val="70000"/>
              </a:lnSpc>
              <a:spcBef>
                <a:spcPts val="600"/>
              </a:spcBef>
              <a:buFont typeface="Wingdings" panose="05000000000000000000" pitchFamily="2" charset="2"/>
              <a:buChar char="Ø"/>
            </a:pPr>
            <a:r>
              <a:rPr lang="cs-CZ" sz="1800" dirty="0" smtClean="0">
                <a:latin typeface="Arial Narrow" pitchFamily="34" charset="0"/>
              </a:rPr>
              <a:t>učebny a vybavení na klíčové kompetence, které nejsou v MAP/KAP</a:t>
            </a:r>
          </a:p>
          <a:p>
            <a:pPr lvl="1" algn="just">
              <a:lnSpc>
                <a:spcPct val="70000"/>
              </a:lnSpc>
              <a:spcBef>
                <a:spcPts val="600"/>
              </a:spcBef>
              <a:buFont typeface="Wingdings" panose="05000000000000000000" pitchFamily="2" charset="2"/>
              <a:buChar char="Ø"/>
            </a:pPr>
            <a:r>
              <a:rPr lang="cs-CZ" sz="1800" dirty="0" smtClean="0">
                <a:latin typeface="Arial Narrow" pitchFamily="34" charset="0"/>
              </a:rPr>
              <a:t>auly</a:t>
            </a:r>
            <a:r>
              <a:rPr lang="cs-CZ" sz="1800" dirty="0" smtClean="0">
                <a:latin typeface="Arial Narrow" pitchFamily="34" charset="0"/>
              </a:rPr>
              <a:t>, amfiteátry, sportoviště,  jídelny a kuchyně (mimo předškolního vzdělávání),</a:t>
            </a:r>
          </a:p>
          <a:p>
            <a:pPr lvl="1" algn="just">
              <a:lnSpc>
                <a:spcPct val="70000"/>
              </a:lnSpc>
              <a:spcBef>
                <a:spcPts val="600"/>
              </a:spcBef>
              <a:buFont typeface="Wingdings" panose="05000000000000000000" pitchFamily="2" charset="2"/>
              <a:buChar char="Ø"/>
            </a:pPr>
            <a:r>
              <a:rPr lang="cs-CZ" sz="1800" dirty="0" smtClean="0">
                <a:latin typeface="Arial Narrow" pitchFamily="34" charset="0"/>
              </a:rPr>
              <a:t>ředitelny, sborovny ZŠ, SŠ/VOŠ.</a:t>
            </a:r>
            <a:endParaRPr lang="cs-CZ" sz="1800" dirty="0">
              <a:latin typeface="Arial Narrow"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VÝCHOVA A VZDĚLÁVÁNÍ – INVESTICE I. – </a:t>
            </a:r>
            <a:r>
              <a:rPr lang="cs-CZ" altLang="cs-CZ" sz="2400" dirty="0" smtClean="0">
                <a:solidFill>
                  <a:prstClr val="black"/>
                </a:solidFill>
                <a:latin typeface="Arial Narrow" pitchFamily="34" charset="0"/>
                <a:cs typeface="+mn-cs"/>
              </a:rPr>
              <a:t>nezpůsobilé výdaje</a:t>
            </a:r>
            <a:endParaRPr lang="cs-CZ" altLang="cs-CZ" sz="2400" b="1" dirty="0" smtClean="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16268171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9015211"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44226" y="1916832"/>
            <a:ext cx="8247063" cy="31854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ts val="600"/>
              </a:spcBef>
              <a:buNone/>
            </a:pPr>
            <a:r>
              <a:rPr lang="cs-CZ" sz="2200" b="1" u="sng" dirty="0" smtClean="0">
                <a:latin typeface="Arial Narrow" pitchFamily="34" charset="0"/>
              </a:rPr>
              <a:t>Kritéria závěrečného ověření způsobilosti (př.)</a:t>
            </a:r>
          </a:p>
          <a:p>
            <a:pPr lvl="1" algn="just">
              <a:lnSpc>
                <a:spcPct val="100000"/>
              </a:lnSpc>
              <a:spcBef>
                <a:spcPts val="600"/>
              </a:spcBef>
              <a:buFont typeface="Wingdings" panose="05000000000000000000" pitchFamily="2" charset="2"/>
              <a:buChar char="Ø"/>
            </a:pPr>
            <a:r>
              <a:rPr lang="cs-CZ" sz="1800" dirty="0" smtClean="0">
                <a:latin typeface="Arial Narrow" pitchFamily="34" charset="0"/>
              </a:rPr>
              <a:t>Bezbariérovost, fyzická dostupnost,</a:t>
            </a:r>
          </a:p>
          <a:p>
            <a:pPr lvl="1" algn="just">
              <a:lnSpc>
                <a:spcPct val="100000"/>
              </a:lnSpc>
              <a:spcBef>
                <a:spcPts val="600"/>
              </a:spcBef>
              <a:buFont typeface="Wingdings" panose="05000000000000000000" pitchFamily="2" charset="2"/>
              <a:buChar char="Ø"/>
            </a:pPr>
            <a:r>
              <a:rPr lang="cs-CZ" sz="1800" dirty="0" smtClean="0">
                <a:latin typeface="Arial Narrow" pitchFamily="34" charset="0"/>
              </a:rPr>
              <a:t>Soulad s MAP/KAP,</a:t>
            </a:r>
          </a:p>
          <a:p>
            <a:pPr lvl="1" algn="just">
              <a:lnSpc>
                <a:spcPct val="100000"/>
              </a:lnSpc>
              <a:spcBef>
                <a:spcPts val="600"/>
              </a:spcBef>
              <a:buFont typeface="Wingdings" panose="05000000000000000000" pitchFamily="2" charset="2"/>
              <a:buChar char="Ø"/>
            </a:pPr>
            <a:r>
              <a:rPr lang="cs-CZ" sz="1800" dirty="0" smtClean="0">
                <a:latin typeface="Arial Narrow" pitchFamily="34" charset="0"/>
              </a:rPr>
              <a:t>Nediskriminace, nesegregace,</a:t>
            </a:r>
          </a:p>
          <a:p>
            <a:pPr lvl="1" algn="just">
              <a:lnSpc>
                <a:spcPct val="100000"/>
              </a:lnSpc>
              <a:spcBef>
                <a:spcPts val="600"/>
              </a:spcBef>
              <a:buFont typeface="Wingdings" panose="05000000000000000000" pitchFamily="2" charset="2"/>
              <a:buChar char="Ø"/>
            </a:pPr>
            <a:r>
              <a:rPr lang="cs-CZ" sz="1800" dirty="0" smtClean="0">
                <a:latin typeface="Arial Narrow" pitchFamily="34" charset="0"/>
              </a:rPr>
              <a:t>Naplnění standardu konektivity,</a:t>
            </a:r>
          </a:p>
          <a:p>
            <a:pPr lvl="1" algn="just">
              <a:lnSpc>
                <a:spcPct val="100000"/>
              </a:lnSpc>
              <a:spcBef>
                <a:spcPts val="600"/>
              </a:spcBef>
              <a:buFont typeface="Wingdings" panose="05000000000000000000" pitchFamily="2" charset="2"/>
              <a:buChar char="Ø"/>
            </a:pPr>
            <a:r>
              <a:rPr lang="cs-CZ" sz="1800" dirty="0" smtClean="0">
                <a:latin typeface="Arial Narrow" pitchFamily="34" charset="0"/>
              </a:rPr>
              <a:t>Projekt není zaměřen na výstavbu nové školy (ZŠ, SŠ/VOŠ),</a:t>
            </a:r>
          </a:p>
          <a:p>
            <a:pPr lvl="1" algn="just">
              <a:lnSpc>
                <a:spcPct val="100000"/>
              </a:lnSpc>
              <a:spcBef>
                <a:spcPts val="600"/>
              </a:spcBef>
              <a:buFont typeface="Wingdings" panose="05000000000000000000" pitchFamily="2" charset="2"/>
              <a:buChar char="Ø"/>
            </a:pPr>
            <a:r>
              <a:rPr lang="cs-CZ" sz="1800" dirty="0" smtClean="0">
                <a:latin typeface="Arial Narrow" pitchFamily="34" charset="0"/>
              </a:rPr>
              <a:t>Projekt není zaměřen na výstavbu nové budovy pro aktivity zájmového, neformálního nebo celoživotního vzdělávání,</a:t>
            </a:r>
          </a:p>
          <a:p>
            <a:pPr lvl="1" algn="just">
              <a:lnSpc>
                <a:spcPct val="100000"/>
              </a:lnSpc>
              <a:spcBef>
                <a:spcPts val="600"/>
              </a:spcBef>
              <a:buFont typeface="Wingdings" panose="05000000000000000000" pitchFamily="2" charset="2"/>
              <a:buChar char="Ø"/>
            </a:pPr>
            <a:r>
              <a:rPr lang="cs-CZ" sz="1800" dirty="0" smtClean="0">
                <a:latin typeface="Arial Narrow" pitchFamily="34" charset="0"/>
              </a:rPr>
              <a:t>Projekt prokazatelně řeší nedostatek kapacit v území.</a:t>
            </a: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VÝCHOVA A VZDĚLÁVÁNÍ – INVESTICE I. </a:t>
            </a:r>
            <a:r>
              <a:rPr lang="cs-CZ" altLang="cs-CZ" sz="2400" dirty="0" smtClean="0">
                <a:latin typeface="Arial Narrow" pitchFamily="34" charset="0"/>
              </a:rPr>
              <a:t>–</a:t>
            </a:r>
            <a:r>
              <a:rPr lang="cs-CZ" altLang="cs-CZ" sz="2400" b="1" dirty="0" smtClean="0">
                <a:latin typeface="Arial Narrow" pitchFamily="34" charset="0"/>
              </a:rPr>
              <a:t> </a:t>
            </a:r>
            <a:r>
              <a:rPr lang="cs-CZ" altLang="cs-CZ" sz="2400" dirty="0" smtClean="0">
                <a:solidFill>
                  <a:prstClr val="black"/>
                </a:solidFill>
                <a:latin typeface="Arial Narrow" pitchFamily="34" charset="0"/>
                <a:cs typeface="+mn-cs"/>
              </a:rPr>
              <a:t>kritéria </a:t>
            </a:r>
            <a:endParaRPr lang="cs-CZ" altLang="cs-CZ" sz="2400" b="1" dirty="0" smtClean="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70013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36496"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33764" y="1803399"/>
            <a:ext cx="8247063" cy="33875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0" fontAlgn="base" hangingPunct="0">
              <a:spcAft>
                <a:spcPct val="0"/>
              </a:spcAft>
              <a:buNone/>
            </a:pPr>
            <a:r>
              <a:rPr lang="cs-CZ" sz="1800" b="1" dirty="0" smtClean="0">
                <a:latin typeface="Arial Narrow" pitchFamily="34" charset="0"/>
              </a:rPr>
              <a:t>Akční plány vzdělávání</a:t>
            </a:r>
          </a:p>
          <a:p>
            <a:pPr eaLnBrk="0" fontAlgn="base" hangingPunct="0">
              <a:spcAft>
                <a:spcPct val="0"/>
              </a:spcAft>
              <a:buNone/>
            </a:pPr>
            <a:r>
              <a:rPr lang="cs-CZ" sz="1800" dirty="0" smtClean="0">
                <a:latin typeface="Arial Narrow" pitchFamily="34" charset="0"/>
              </a:rPr>
              <a:t>Projekt musí být v době podání žádosti zapsán a schválen v MAP pro území ORP Rychnov n/K nebo v KAP pro území Královéhradeckého kraje.</a:t>
            </a:r>
          </a:p>
          <a:p>
            <a:pPr marL="342900" indent="-342900" eaLnBrk="0" fontAlgn="base" hangingPunct="0">
              <a:spcBef>
                <a:spcPts val="1200"/>
              </a:spcBef>
              <a:spcAft>
                <a:spcPct val="0"/>
              </a:spcAft>
              <a:buFont typeface="Wingdings" panose="05000000000000000000" pitchFamily="2" charset="2"/>
              <a:buChar char="Ø"/>
            </a:pPr>
            <a:r>
              <a:rPr lang="cs-CZ" sz="1800" b="1" dirty="0" smtClean="0">
                <a:latin typeface="Arial Narrow" pitchFamily="34" charset="0"/>
              </a:rPr>
              <a:t>Místní akční plán vzdělávání </a:t>
            </a:r>
            <a:r>
              <a:rPr lang="cs-CZ" sz="1800" dirty="0" smtClean="0">
                <a:latin typeface="Arial Narrow" pitchFamily="34" charset="0"/>
              </a:rPr>
              <a:t>(MAP)</a:t>
            </a:r>
          </a:p>
          <a:p>
            <a:pPr marL="800100" lvl="2" indent="-342900" eaLnBrk="0" fontAlgn="base" hangingPunct="0">
              <a:spcBef>
                <a:spcPts val="1200"/>
              </a:spcBef>
              <a:spcAft>
                <a:spcPct val="0"/>
              </a:spcAft>
              <a:buFont typeface="Wingdings" panose="05000000000000000000" pitchFamily="2" charset="2"/>
              <a:buChar char="Ø"/>
            </a:pPr>
            <a:r>
              <a:rPr lang="cs-CZ" sz="1800" dirty="0" smtClean="0">
                <a:latin typeface="Arial Narrow" pitchFamily="34" charset="0"/>
              </a:rPr>
              <a:t>Strategický rámec schválený Řídicím výborem MAP</a:t>
            </a:r>
          </a:p>
          <a:p>
            <a:pPr marL="1257300" lvl="3" indent="-342900" eaLnBrk="0" fontAlgn="base" hangingPunct="0">
              <a:spcBef>
                <a:spcPts val="1200"/>
              </a:spcBef>
              <a:spcAft>
                <a:spcPct val="0"/>
              </a:spcAft>
              <a:buFont typeface="Wingdings" panose="05000000000000000000" pitchFamily="2" charset="2"/>
              <a:buChar char="Ø"/>
            </a:pPr>
            <a:r>
              <a:rPr lang="cs-CZ" dirty="0" smtClean="0">
                <a:latin typeface="Arial Narrow" pitchFamily="34" charset="0"/>
              </a:rPr>
              <a:t>zacílení priorit  MŠ, ZŠ a zájmového, neformálního a celoživotního vzdělávání; </a:t>
            </a:r>
            <a:endParaRPr lang="cs-CZ" b="1" dirty="0" smtClean="0">
              <a:solidFill>
                <a:srgbClr val="FF0000"/>
              </a:solidFill>
              <a:latin typeface="Arial Narrow" pitchFamily="34" charset="0"/>
            </a:endParaRPr>
          </a:p>
          <a:p>
            <a:pPr marL="342900" indent="-342900" eaLnBrk="0" fontAlgn="base" hangingPunct="0">
              <a:spcBef>
                <a:spcPts val="1200"/>
              </a:spcBef>
              <a:spcAft>
                <a:spcPct val="0"/>
              </a:spcAft>
              <a:buFont typeface="Wingdings" panose="05000000000000000000" pitchFamily="2" charset="2"/>
              <a:buChar char="Ø"/>
            </a:pPr>
            <a:r>
              <a:rPr lang="cs-CZ" sz="1800" b="1" dirty="0" smtClean="0">
                <a:latin typeface="Arial Narrow" pitchFamily="34" charset="0"/>
              </a:rPr>
              <a:t>Krajský akční plán vzdělávání </a:t>
            </a:r>
            <a:r>
              <a:rPr lang="cs-CZ" sz="1800" dirty="0" smtClean="0">
                <a:latin typeface="Arial Narrow" pitchFamily="34" charset="0"/>
              </a:rPr>
              <a:t>(KAP)</a:t>
            </a:r>
          </a:p>
          <a:p>
            <a:pPr marL="800100" lvl="1" indent="-342900" eaLnBrk="0" fontAlgn="base" hangingPunct="0">
              <a:spcBef>
                <a:spcPts val="1200"/>
              </a:spcBef>
              <a:spcAft>
                <a:spcPct val="0"/>
              </a:spcAft>
              <a:buFont typeface="Wingdings" panose="05000000000000000000" pitchFamily="2" charset="2"/>
              <a:buChar char="Ø"/>
            </a:pPr>
            <a:r>
              <a:rPr lang="cs-CZ" sz="1800" dirty="0" smtClean="0">
                <a:latin typeface="Arial Narrow" pitchFamily="34" charset="0"/>
              </a:rPr>
              <a:t>Seznam projektových záměrů pro investiční intervence</a:t>
            </a:r>
          </a:p>
          <a:p>
            <a:pPr marL="1257300" lvl="2" indent="-342900" eaLnBrk="0" fontAlgn="base" hangingPunct="0">
              <a:spcBef>
                <a:spcPts val="1200"/>
              </a:spcBef>
              <a:spcAft>
                <a:spcPct val="0"/>
              </a:spcAft>
              <a:buFont typeface="Wingdings" panose="05000000000000000000" pitchFamily="2" charset="2"/>
              <a:buChar char="Ø"/>
            </a:pPr>
            <a:r>
              <a:rPr lang="cs-CZ" sz="1800" dirty="0" smtClean="0">
                <a:latin typeface="Arial Narrow" pitchFamily="34" charset="0"/>
              </a:rPr>
              <a:t>zacílení priorit SŠ/VOŠ a zájmového, neformálního a celoživotního vzdělávání</a:t>
            </a: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VÝCHOVA A VZDĚLÁVÁNÍ – INVESTICE I. </a:t>
            </a:r>
            <a:r>
              <a:rPr lang="cs-CZ" altLang="cs-CZ" sz="2400" dirty="0" smtClean="0">
                <a:latin typeface="Arial Narrow" pitchFamily="34" charset="0"/>
              </a:rPr>
              <a:t>– MAP, KAP</a:t>
            </a: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16777575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36496"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33764" y="1803399"/>
            <a:ext cx="8247063" cy="45243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342900" indent="-342900" fontAlgn="base">
              <a:lnSpc>
                <a:spcPct val="100000"/>
              </a:lnSpc>
              <a:spcBef>
                <a:spcPct val="0"/>
              </a:spcBef>
              <a:spcAft>
                <a:spcPct val="0"/>
              </a:spcAft>
              <a:buNone/>
              <a:tabLst>
                <a:tab pos="1616075" algn="l"/>
              </a:tabLst>
            </a:pPr>
            <a:r>
              <a:rPr lang="cs-CZ" altLang="cs-CZ" sz="1800" b="1" cap="all" dirty="0" smtClean="0">
                <a:solidFill>
                  <a:prstClr val="black"/>
                </a:solidFill>
                <a:latin typeface="Arial Narrow" panose="020B0606020202030204" pitchFamily="34" charset="0"/>
              </a:rPr>
              <a:t>Přílohy žádosti</a:t>
            </a:r>
            <a:endParaRPr lang="cs-CZ" altLang="cs-CZ" sz="1800" cap="all" dirty="0" smtClean="0">
              <a:solidFill>
                <a:prstClr val="black"/>
              </a:solidFill>
            </a:endParaRPr>
          </a:p>
          <a:p>
            <a:pPr marL="342900" indent="-342900" fontAlgn="base">
              <a:lnSpc>
                <a:spcPct val="100000"/>
              </a:lnSpc>
              <a:spcBef>
                <a:spcPct val="0"/>
              </a:spcBef>
              <a:spcAft>
                <a:spcPct val="0"/>
              </a:spcAft>
              <a:tabLst>
                <a:tab pos="1616075" algn="l"/>
              </a:tabLst>
            </a:pPr>
            <a:endParaRPr lang="cs-CZ" altLang="cs-CZ" sz="1800" dirty="0" smtClean="0">
              <a:latin typeface="Arial Narrow" pitchFamily="34" charset="0"/>
              <a:cs typeface="Arial" pitchFamily="34" charset="0"/>
            </a:endParaRPr>
          </a:p>
          <a:p>
            <a:pPr marL="342900" indent="-342900" fontAlgn="base">
              <a:lnSpc>
                <a:spcPct val="100000"/>
              </a:lnSpc>
              <a:spcBef>
                <a:spcPct val="0"/>
              </a:spcBef>
              <a:spcAft>
                <a:spcPct val="0"/>
              </a:spcAft>
              <a:tabLst>
                <a:tab pos="1616075" algn="l"/>
              </a:tabLst>
            </a:pPr>
            <a:r>
              <a:rPr lang="cs-CZ" altLang="cs-CZ" sz="1800" dirty="0" smtClean="0">
                <a:latin typeface="Arial Narrow" pitchFamily="34" charset="0"/>
                <a:cs typeface="Arial" pitchFamily="34" charset="0"/>
              </a:rPr>
              <a:t>Plná moc</a:t>
            </a:r>
          </a:p>
          <a:p>
            <a:pPr marL="342900" indent="-342900" fontAlgn="base">
              <a:lnSpc>
                <a:spcPct val="100000"/>
              </a:lnSpc>
              <a:spcBef>
                <a:spcPct val="0"/>
              </a:spcBef>
              <a:spcAft>
                <a:spcPct val="0"/>
              </a:spcAft>
              <a:tabLst>
                <a:tab pos="1616075" algn="l"/>
              </a:tabLst>
            </a:pPr>
            <a:r>
              <a:rPr lang="cs-CZ" altLang="cs-CZ" sz="1800" dirty="0" smtClean="0">
                <a:latin typeface="Arial Narrow" pitchFamily="34" charset="0"/>
                <a:cs typeface="Arial" pitchFamily="34" charset="0"/>
              </a:rPr>
              <a:t>Zadávací a výběr. řízení</a:t>
            </a:r>
          </a:p>
          <a:p>
            <a:pPr marL="342900" indent="-342900" fontAlgn="base">
              <a:lnSpc>
                <a:spcPct val="100000"/>
              </a:lnSpc>
              <a:spcBef>
                <a:spcPct val="0"/>
              </a:spcBef>
              <a:spcAft>
                <a:spcPct val="0"/>
              </a:spcAft>
              <a:tabLst>
                <a:tab pos="1616075" algn="l"/>
              </a:tabLst>
            </a:pPr>
            <a:r>
              <a:rPr lang="cs-CZ" altLang="cs-CZ" sz="1800" dirty="0" smtClean="0">
                <a:latin typeface="Arial Narrow" pitchFamily="34" charset="0"/>
                <a:cs typeface="Arial" pitchFamily="34" charset="0"/>
              </a:rPr>
              <a:t>Doklady oprávní subjektivitě (vyjma obcí)</a:t>
            </a:r>
          </a:p>
          <a:p>
            <a:pPr marL="342900" indent="-342900" fontAlgn="base">
              <a:lnSpc>
                <a:spcPct val="100000"/>
              </a:lnSpc>
              <a:spcBef>
                <a:spcPct val="0"/>
              </a:spcBef>
              <a:spcAft>
                <a:spcPct val="0"/>
              </a:spcAft>
              <a:tabLst>
                <a:tab pos="1616075" algn="l"/>
              </a:tabLst>
            </a:pPr>
            <a:r>
              <a:rPr lang="cs-CZ" altLang="cs-CZ" sz="1800" dirty="0" smtClean="0">
                <a:latin typeface="Arial Narrow" pitchFamily="34" charset="0"/>
                <a:cs typeface="Arial" pitchFamily="34" charset="0"/>
              </a:rPr>
              <a:t>Výpis z rejstříku trestů – příloha zrušena</a:t>
            </a:r>
          </a:p>
          <a:p>
            <a:pPr marL="342900" indent="-342900" fontAlgn="base">
              <a:lnSpc>
                <a:spcPct val="100000"/>
              </a:lnSpc>
              <a:spcBef>
                <a:spcPct val="0"/>
              </a:spcBef>
              <a:spcAft>
                <a:spcPct val="0"/>
              </a:spcAft>
              <a:tabLst>
                <a:tab pos="1616075" algn="l"/>
              </a:tabLst>
            </a:pPr>
            <a:r>
              <a:rPr lang="cs-CZ" altLang="cs-CZ" sz="1800" dirty="0" smtClean="0">
                <a:latin typeface="Arial Narrow" pitchFamily="34" charset="0"/>
                <a:cs typeface="Arial" pitchFamily="34" charset="0"/>
              </a:rPr>
              <a:t>Studie proveditelnosti</a:t>
            </a:r>
          </a:p>
          <a:p>
            <a:pPr marL="342900" indent="-342900" fontAlgn="base">
              <a:lnSpc>
                <a:spcPct val="100000"/>
              </a:lnSpc>
              <a:spcBef>
                <a:spcPct val="0"/>
              </a:spcBef>
              <a:spcAft>
                <a:spcPct val="0"/>
              </a:spcAft>
              <a:tabLst>
                <a:tab pos="1616075" algn="l"/>
              </a:tabLst>
            </a:pPr>
            <a:r>
              <a:rPr lang="cs-CZ" altLang="cs-CZ" sz="1800" dirty="0" smtClean="0">
                <a:latin typeface="Arial Narrow" pitchFamily="34" charset="0"/>
                <a:cs typeface="Arial" pitchFamily="34" charset="0"/>
              </a:rPr>
              <a:t>Doklad o vztahu k nemovitosti (vlastnictví, nájem, právo užívání min. 5 let od ukončení realizace projektu)</a:t>
            </a:r>
          </a:p>
          <a:p>
            <a:pPr marL="342900" indent="-342900" fontAlgn="base">
              <a:lnSpc>
                <a:spcPct val="100000"/>
              </a:lnSpc>
              <a:spcBef>
                <a:spcPct val="0"/>
              </a:spcBef>
              <a:spcAft>
                <a:spcPct val="0"/>
              </a:spcAft>
              <a:tabLst>
                <a:tab pos="1616075" algn="l"/>
              </a:tabLst>
            </a:pPr>
            <a:r>
              <a:rPr lang="cs-CZ" altLang="cs-CZ" sz="1800" dirty="0" smtClean="0">
                <a:latin typeface="Arial Narrow" pitchFamily="34" charset="0"/>
                <a:cs typeface="Arial" pitchFamily="34" charset="0"/>
              </a:rPr>
              <a:t>Žádost o stavební povolení nebo ohlášení</a:t>
            </a:r>
          </a:p>
          <a:p>
            <a:pPr marL="342900" indent="-342900" fontAlgn="base">
              <a:lnSpc>
                <a:spcPct val="100000"/>
              </a:lnSpc>
              <a:spcBef>
                <a:spcPct val="0"/>
              </a:spcBef>
              <a:spcAft>
                <a:spcPct val="0"/>
              </a:spcAft>
              <a:tabLst>
                <a:tab pos="1616075" algn="l"/>
              </a:tabLst>
            </a:pPr>
            <a:r>
              <a:rPr lang="cs-CZ" altLang="cs-CZ" sz="1800" dirty="0" smtClean="0">
                <a:latin typeface="Arial Narrow" pitchFamily="34" charset="0"/>
                <a:cs typeface="Arial" pitchFamily="34" charset="0"/>
              </a:rPr>
              <a:t>Územní rozhodnutí</a:t>
            </a:r>
          </a:p>
          <a:p>
            <a:pPr marL="342900" indent="-342900" fontAlgn="base">
              <a:lnSpc>
                <a:spcPct val="100000"/>
              </a:lnSpc>
              <a:spcBef>
                <a:spcPct val="0"/>
              </a:spcBef>
              <a:spcAft>
                <a:spcPct val="0"/>
              </a:spcAft>
              <a:tabLst>
                <a:tab pos="1616075" algn="l"/>
              </a:tabLst>
            </a:pPr>
            <a:r>
              <a:rPr lang="cs-CZ" altLang="cs-CZ" sz="1800" dirty="0" smtClean="0">
                <a:latin typeface="Arial Narrow" pitchFamily="34" charset="0"/>
                <a:cs typeface="Arial" pitchFamily="34" charset="0"/>
              </a:rPr>
              <a:t>Projektová dokumentace k povolení stavebního úřadu</a:t>
            </a:r>
          </a:p>
          <a:p>
            <a:pPr marL="342900" indent="-342900" fontAlgn="base">
              <a:lnSpc>
                <a:spcPct val="100000"/>
              </a:lnSpc>
              <a:spcBef>
                <a:spcPct val="0"/>
              </a:spcBef>
              <a:spcAft>
                <a:spcPct val="0"/>
              </a:spcAft>
              <a:tabLst>
                <a:tab pos="1616075" algn="l"/>
              </a:tabLst>
            </a:pPr>
            <a:r>
              <a:rPr lang="cs-CZ" altLang="cs-CZ" sz="1800" dirty="0" smtClean="0">
                <a:latin typeface="Arial Narrow" pitchFamily="34" charset="0"/>
                <a:cs typeface="Arial" pitchFamily="34" charset="0"/>
              </a:rPr>
              <a:t>Rozpočet projektu s dělením na objekty a hlavní a vedlejší výdaje</a:t>
            </a:r>
          </a:p>
          <a:p>
            <a:pPr marL="342900" indent="-342900" fontAlgn="base">
              <a:lnSpc>
                <a:spcPct val="100000"/>
              </a:lnSpc>
              <a:spcBef>
                <a:spcPct val="0"/>
              </a:spcBef>
              <a:spcAft>
                <a:spcPct val="0"/>
              </a:spcAft>
              <a:tabLst>
                <a:tab pos="1616075" algn="l"/>
              </a:tabLst>
            </a:pPr>
            <a:r>
              <a:rPr lang="cs-CZ" altLang="cs-CZ" sz="1800" dirty="0" smtClean="0">
                <a:latin typeface="Arial Narrow" pitchFamily="34" charset="0"/>
                <a:cs typeface="Arial" pitchFamily="34" charset="0"/>
              </a:rPr>
              <a:t>Čestné prohlášení o skutečném majiteli</a:t>
            </a:r>
          </a:p>
          <a:p>
            <a:pPr marL="342900" indent="-342900" fontAlgn="base">
              <a:lnSpc>
                <a:spcPct val="100000"/>
              </a:lnSpc>
              <a:spcBef>
                <a:spcPct val="0"/>
              </a:spcBef>
              <a:spcAft>
                <a:spcPct val="0"/>
              </a:spcAft>
              <a:tabLst>
                <a:tab pos="1616075" algn="l"/>
              </a:tabLst>
            </a:pPr>
            <a:r>
              <a:rPr lang="cs-CZ" altLang="cs-CZ" sz="1800" dirty="0" smtClean="0">
                <a:latin typeface="Arial Narrow" pitchFamily="34" charset="0"/>
                <a:cs typeface="Arial" pitchFamily="34" charset="0"/>
              </a:rPr>
              <a:t>Specifické přílohy – Výpis z Rejstříku škol, stanoviska Kraje, smlouvy o spolupráci, doklady o kapacitě zařízení</a:t>
            </a: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VÝCHOVA A VZDĚLÁVÁNÍ – INVESTICE I. </a:t>
            </a:r>
            <a:r>
              <a:rPr lang="cs-CZ" altLang="cs-CZ" sz="2400" dirty="0" smtClean="0">
                <a:latin typeface="Arial Narrow" pitchFamily="34" charset="0"/>
              </a:rPr>
              <a:t>– MAP, KAP</a:t>
            </a: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2547556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95536" y="1725315"/>
            <a:ext cx="8188077" cy="60939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457200" indent="-457200">
              <a:buFont typeface="Arial" panose="020B0604020202020204" pitchFamily="34" charset="0"/>
              <a:buAutoNum type="arabicParenR"/>
            </a:pPr>
            <a:r>
              <a:rPr lang="cs-CZ" sz="1800" b="1" dirty="0" smtClean="0">
                <a:solidFill>
                  <a:schemeClr val="accent4">
                    <a:lumMod val="50000"/>
                  </a:schemeClr>
                </a:solidFill>
                <a:latin typeface="Arial Narrow" panose="020B0606020202030204" pitchFamily="34" charset="0"/>
              </a:rPr>
              <a:t>rozvoj sociálních služeb </a:t>
            </a:r>
            <a:r>
              <a:rPr lang="cs-CZ" sz="1800" b="1" dirty="0" smtClean="0">
                <a:latin typeface="Arial Narrow" panose="020B0606020202030204" pitchFamily="34" charset="0"/>
              </a:rPr>
              <a:t>(</a:t>
            </a:r>
            <a:r>
              <a:rPr lang="cs-CZ" sz="1800" dirty="0" smtClean="0">
                <a:latin typeface="Arial Narrow" panose="020B0606020202030204" pitchFamily="34" charset="0"/>
              </a:rPr>
              <a:t>centra denních služeb, denní stacionáře, týdenní stacionáře, </a:t>
            </a:r>
            <a:r>
              <a:rPr lang="cs-CZ" sz="1800" dirty="0">
                <a:solidFill>
                  <a:srgbClr val="000000"/>
                </a:solidFill>
                <a:latin typeface="Arial Narrow" panose="020B0606020202030204" pitchFamily="34" charset="0"/>
              </a:rPr>
              <a:t>domovy pro osoby se zdravotním postižením</a:t>
            </a:r>
            <a:r>
              <a:rPr lang="cs-CZ" sz="1800" dirty="0" smtClean="0">
                <a:solidFill>
                  <a:srgbClr val="000000"/>
                </a:solidFill>
                <a:latin typeface="Arial Narrow" panose="020B0606020202030204" pitchFamily="34" charset="0"/>
              </a:rPr>
              <a:t>,</a:t>
            </a:r>
            <a:r>
              <a:rPr lang="cs-CZ" sz="1800" dirty="0">
                <a:solidFill>
                  <a:srgbClr val="000000"/>
                </a:solidFill>
                <a:latin typeface="Arial Narrow" panose="020B0606020202030204" pitchFamily="34" charset="0"/>
              </a:rPr>
              <a:t> chráněné bydlení, azylové </a:t>
            </a:r>
            <a:r>
              <a:rPr lang="cs-CZ" sz="1800" dirty="0" smtClean="0">
                <a:solidFill>
                  <a:srgbClr val="000000"/>
                </a:solidFill>
                <a:latin typeface="Arial Narrow" panose="020B0606020202030204" pitchFamily="34" charset="0"/>
              </a:rPr>
              <a:t>domy, domy </a:t>
            </a:r>
            <a:r>
              <a:rPr lang="cs-CZ" sz="1800" dirty="0">
                <a:solidFill>
                  <a:srgbClr val="000000"/>
                </a:solidFill>
                <a:latin typeface="Arial Narrow" panose="020B0606020202030204" pitchFamily="34" charset="0"/>
              </a:rPr>
              <a:t>na půl </a:t>
            </a:r>
            <a:r>
              <a:rPr lang="cs-CZ" sz="1800" dirty="0" smtClean="0">
                <a:solidFill>
                  <a:srgbClr val="000000"/>
                </a:solidFill>
                <a:latin typeface="Arial Narrow" panose="020B0606020202030204" pitchFamily="34" charset="0"/>
              </a:rPr>
              <a:t>cesty, zařízení </a:t>
            </a:r>
            <a:r>
              <a:rPr lang="cs-CZ" sz="1800" dirty="0">
                <a:solidFill>
                  <a:srgbClr val="000000"/>
                </a:solidFill>
                <a:latin typeface="Arial Narrow" panose="020B0606020202030204" pitchFamily="34" charset="0"/>
              </a:rPr>
              <a:t>pro krizovou </a:t>
            </a:r>
            <a:r>
              <a:rPr lang="cs-CZ" sz="1800" dirty="0" smtClean="0">
                <a:solidFill>
                  <a:srgbClr val="000000"/>
                </a:solidFill>
                <a:latin typeface="Arial Narrow" panose="020B0606020202030204" pitchFamily="34" charset="0"/>
              </a:rPr>
              <a:t>pomoc, nízkoprahová </a:t>
            </a:r>
            <a:r>
              <a:rPr lang="cs-CZ" sz="1800" dirty="0">
                <a:solidFill>
                  <a:srgbClr val="000000"/>
                </a:solidFill>
                <a:latin typeface="Arial Narrow" panose="020B0606020202030204" pitchFamily="34" charset="0"/>
              </a:rPr>
              <a:t>denní </a:t>
            </a:r>
            <a:r>
              <a:rPr lang="cs-CZ" sz="1800" dirty="0" smtClean="0">
                <a:solidFill>
                  <a:srgbClr val="000000"/>
                </a:solidFill>
                <a:latin typeface="Arial Narrow" panose="020B0606020202030204" pitchFamily="34" charset="0"/>
              </a:rPr>
              <a:t>centra, nízkoprahová </a:t>
            </a:r>
            <a:r>
              <a:rPr lang="cs-CZ" sz="1800" dirty="0">
                <a:solidFill>
                  <a:srgbClr val="000000"/>
                </a:solidFill>
                <a:latin typeface="Arial Narrow" panose="020B0606020202030204" pitchFamily="34" charset="0"/>
              </a:rPr>
              <a:t>zařízení pro děti a mládež, noclehárny, terapeutické </a:t>
            </a:r>
            <a:r>
              <a:rPr lang="cs-CZ" sz="1800" dirty="0" smtClean="0">
                <a:solidFill>
                  <a:srgbClr val="000000"/>
                </a:solidFill>
                <a:latin typeface="Arial Narrow" panose="020B0606020202030204" pitchFamily="34" charset="0"/>
              </a:rPr>
              <a:t>komunity, odborné </a:t>
            </a:r>
            <a:r>
              <a:rPr lang="cs-CZ" sz="1800" dirty="0">
                <a:solidFill>
                  <a:srgbClr val="000000"/>
                </a:solidFill>
                <a:latin typeface="Arial Narrow" panose="020B0606020202030204" pitchFamily="34" charset="0"/>
              </a:rPr>
              <a:t>sociální </a:t>
            </a:r>
            <a:r>
              <a:rPr lang="cs-CZ" sz="1800" dirty="0" smtClean="0">
                <a:solidFill>
                  <a:srgbClr val="000000"/>
                </a:solidFill>
                <a:latin typeface="Arial Narrow" panose="020B0606020202030204" pitchFamily="34" charset="0"/>
              </a:rPr>
              <a:t>poradenství, sociálně </a:t>
            </a:r>
            <a:r>
              <a:rPr lang="cs-CZ" sz="1800" dirty="0">
                <a:solidFill>
                  <a:srgbClr val="000000"/>
                </a:solidFill>
                <a:latin typeface="Arial Narrow" panose="020B0606020202030204" pitchFamily="34" charset="0"/>
              </a:rPr>
              <a:t>terapeutické </a:t>
            </a:r>
            <a:r>
              <a:rPr lang="cs-CZ" sz="1800" dirty="0" smtClean="0">
                <a:solidFill>
                  <a:srgbClr val="000000"/>
                </a:solidFill>
                <a:latin typeface="Arial Narrow" panose="020B0606020202030204" pitchFamily="34" charset="0"/>
              </a:rPr>
              <a:t>dílny, sociální rehabilitace, pracoviště </a:t>
            </a:r>
            <a:r>
              <a:rPr lang="cs-CZ" sz="1800" dirty="0">
                <a:solidFill>
                  <a:srgbClr val="000000"/>
                </a:solidFill>
                <a:latin typeface="Arial Narrow" panose="020B0606020202030204" pitchFamily="34" charset="0"/>
              </a:rPr>
              <a:t>rané </a:t>
            </a:r>
            <a:r>
              <a:rPr lang="cs-CZ" sz="1800" dirty="0" smtClean="0">
                <a:solidFill>
                  <a:srgbClr val="000000"/>
                </a:solidFill>
                <a:latin typeface="Arial Narrow" panose="020B0606020202030204" pitchFamily="34" charset="0"/>
              </a:rPr>
              <a:t>péče, intervenční centra, zařízení </a:t>
            </a:r>
            <a:r>
              <a:rPr lang="cs-CZ" sz="1800" dirty="0">
                <a:solidFill>
                  <a:srgbClr val="000000"/>
                </a:solidFill>
                <a:latin typeface="Arial Narrow" panose="020B0606020202030204" pitchFamily="34" charset="0"/>
              </a:rPr>
              <a:t>následné </a:t>
            </a:r>
            <a:r>
              <a:rPr lang="cs-CZ" sz="1800" dirty="0" smtClean="0">
                <a:solidFill>
                  <a:srgbClr val="000000"/>
                </a:solidFill>
                <a:latin typeface="Arial Narrow" panose="020B0606020202030204" pitchFamily="34" charset="0"/>
              </a:rPr>
              <a:t>péče, podpora </a:t>
            </a:r>
            <a:r>
              <a:rPr lang="cs-CZ" sz="1800" dirty="0">
                <a:solidFill>
                  <a:srgbClr val="000000"/>
                </a:solidFill>
                <a:latin typeface="Arial Narrow" panose="020B0606020202030204" pitchFamily="34" charset="0"/>
              </a:rPr>
              <a:t>samostatného </a:t>
            </a:r>
            <a:r>
              <a:rPr lang="cs-CZ" sz="1800" dirty="0" smtClean="0">
                <a:solidFill>
                  <a:srgbClr val="000000"/>
                </a:solidFill>
                <a:latin typeface="Arial Narrow" panose="020B0606020202030204" pitchFamily="34" charset="0"/>
              </a:rPr>
              <a:t>bydlení, pečovatelská služba, osobní asistence, odlehčovací služby, sociálně </a:t>
            </a:r>
            <a:r>
              <a:rPr lang="cs-CZ" sz="1800" dirty="0">
                <a:solidFill>
                  <a:srgbClr val="000000"/>
                </a:solidFill>
                <a:latin typeface="Arial Narrow" panose="020B0606020202030204" pitchFamily="34" charset="0"/>
              </a:rPr>
              <a:t>aktivizační služby pro seniory a osoby se zdravotním </a:t>
            </a:r>
            <a:r>
              <a:rPr lang="cs-CZ" sz="1800" dirty="0" smtClean="0">
                <a:solidFill>
                  <a:srgbClr val="000000"/>
                </a:solidFill>
                <a:latin typeface="Arial Narrow" panose="020B0606020202030204" pitchFamily="34" charset="0"/>
              </a:rPr>
              <a:t>postižením, sociálně </a:t>
            </a:r>
            <a:r>
              <a:rPr lang="cs-CZ" sz="1800" dirty="0">
                <a:solidFill>
                  <a:srgbClr val="000000"/>
                </a:solidFill>
                <a:latin typeface="Arial Narrow" panose="020B0606020202030204" pitchFamily="34" charset="0"/>
              </a:rPr>
              <a:t>aktivizační služby pro rodiny s </a:t>
            </a:r>
            <a:r>
              <a:rPr lang="cs-CZ" sz="1800" dirty="0" smtClean="0">
                <a:solidFill>
                  <a:srgbClr val="000000"/>
                </a:solidFill>
                <a:latin typeface="Arial Narrow" panose="020B0606020202030204" pitchFamily="34" charset="0"/>
              </a:rPr>
              <a:t>dětmi, kontaktní centra, terénní programy, tísňová péče, průvodcovské </a:t>
            </a:r>
            <a:r>
              <a:rPr lang="cs-CZ" sz="1800" dirty="0">
                <a:solidFill>
                  <a:srgbClr val="000000"/>
                </a:solidFill>
                <a:latin typeface="Arial Narrow" panose="020B0606020202030204" pitchFamily="34" charset="0"/>
              </a:rPr>
              <a:t>a předčitatelské služby</a:t>
            </a:r>
            <a:r>
              <a:rPr lang="cs-CZ" sz="1800" dirty="0" smtClean="0">
                <a:solidFill>
                  <a:srgbClr val="000000"/>
                </a:solidFill>
                <a:latin typeface="Arial Narrow" panose="020B0606020202030204" pitchFamily="34" charset="0"/>
              </a:rPr>
              <a:t>.</a:t>
            </a:r>
            <a:endParaRPr lang="cs-CZ" sz="2000" b="1" dirty="0" smtClean="0">
              <a:latin typeface="Arial Narrow" pitchFamily="34" charset="0"/>
            </a:endParaRPr>
          </a:p>
          <a:p>
            <a:pPr lvl="0">
              <a:buNone/>
            </a:pPr>
            <a:r>
              <a:rPr lang="cs-CZ" sz="1800" b="1" dirty="0" smtClean="0">
                <a:latin typeface="Arial Narrow" pitchFamily="34" charset="0"/>
              </a:rPr>
              <a:t>HLAVNÍ </a:t>
            </a:r>
            <a:r>
              <a:rPr lang="cs-CZ" sz="1800" b="1" dirty="0">
                <a:latin typeface="Arial Narrow" pitchFamily="34" charset="0"/>
              </a:rPr>
              <a:t>AKTIVITY </a:t>
            </a:r>
            <a:r>
              <a:rPr lang="cs-CZ" sz="1800" dirty="0">
                <a:latin typeface="Arial Narrow" pitchFamily="34" charset="0"/>
              </a:rPr>
              <a:t>nad 85% celkových nákladů projektu</a:t>
            </a:r>
          </a:p>
          <a:p>
            <a:pPr marL="285750" indent="-285750"/>
            <a:r>
              <a:rPr lang="cs-CZ" sz="1800" dirty="0" smtClean="0">
                <a:latin typeface="Arial Narrow" pitchFamily="34" charset="0"/>
              </a:rPr>
              <a:t>Stavby, rekonstrukce a úpravy objektu, či zázemí pro poskytování sociálních služeb a sociální práce s cílovými skupinami a komunitní centra</a:t>
            </a:r>
          </a:p>
          <a:p>
            <a:r>
              <a:rPr lang="cs-CZ" sz="1800" dirty="0">
                <a:latin typeface="Arial Narrow" pitchFamily="34" charset="0"/>
              </a:rPr>
              <a:t> </a:t>
            </a:r>
            <a:r>
              <a:rPr lang="cs-CZ" sz="1800" dirty="0" smtClean="0">
                <a:latin typeface="Arial Narrow" pitchFamily="34" charset="0"/>
              </a:rPr>
              <a:t>   Nákup </a:t>
            </a:r>
            <a:r>
              <a:rPr lang="cs-CZ" sz="1800" dirty="0">
                <a:latin typeface="Arial Narrow" pitchFamily="34" charset="0"/>
              </a:rPr>
              <a:t>vybavení </a:t>
            </a:r>
            <a:r>
              <a:rPr lang="cs-CZ" sz="1800" dirty="0" smtClean="0">
                <a:latin typeface="Arial Narrow" pitchFamily="34" charset="0"/>
              </a:rPr>
              <a:t>zařízení a vybavení k provozování zařízení (pouze v souvislosti se stavbou)</a:t>
            </a:r>
            <a:endParaRPr lang="cs-CZ" sz="1800" dirty="0">
              <a:latin typeface="Arial Narrow" pitchFamily="34" charset="0"/>
            </a:endParaRPr>
          </a:p>
          <a:p>
            <a:pPr>
              <a:buNone/>
            </a:pPr>
            <a:r>
              <a:rPr lang="cs-CZ" sz="1400" b="1" dirty="0" smtClean="0">
                <a:latin typeface="Arial Narrow" panose="020B0606020202030204" pitchFamily="34" charset="0"/>
              </a:rPr>
              <a:t>Zázemím </a:t>
            </a:r>
            <a:r>
              <a:rPr lang="cs-CZ" sz="1400" dirty="0">
                <a:latin typeface="Arial Narrow" panose="020B0606020202030204" pitchFamily="34" charset="0"/>
              </a:rPr>
              <a:t>je myšleno zázemí pro uživatele a pracovníky, kteří zajišťují tyto služby. </a:t>
            </a:r>
          </a:p>
          <a:p>
            <a:pPr>
              <a:buNone/>
            </a:pPr>
            <a:r>
              <a:rPr lang="cs-CZ" sz="1400" b="1" dirty="0">
                <a:latin typeface="Arial Narrow" panose="020B0606020202030204" pitchFamily="34" charset="0"/>
              </a:rPr>
              <a:t>Terénními službami </a:t>
            </a:r>
            <a:r>
              <a:rPr lang="cs-CZ" sz="1400" dirty="0">
                <a:latin typeface="Arial Narrow" panose="020B0606020202030204" pitchFamily="34" charset="0"/>
              </a:rPr>
              <a:t>se rozumí sociální služby, které jsou cílové skupině poskytovány v jejím přirozeném sociálním prostředí. </a:t>
            </a:r>
          </a:p>
          <a:p>
            <a:pPr>
              <a:buNone/>
            </a:pPr>
            <a:r>
              <a:rPr lang="cs-CZ" sz="1400" u="sng" dirty="0">
                <a:latin typeface="Arial Narrow" panose="020B0606020202030204" pitchFamily="34" charset="0"/>
              </a:rPr>
              <a:t>Pořízené vybavení musí sloužit k realizaci projektu s přímou vazbou na poskytování daných služeb</a:t>
            </a:r>
            <a:r>
              <a:rPr lang="cs-CZ" sz="1800" u="sng" dirty="0"/>
              <a:t>. </a:t>
            </a:r>
            <a:endParaRPr lang="cs-CZ" sz="1800" u="sng" dirty="0" smtClean="0"/>
          </a:p>
          <a:p>
            <a:endParaRPr lang="cs-CZ" sz="1800" dirty="0"/>
          </a:p>
          <a:p>
            <a:endParaRPr lang="cs-CZ" sz="2000" dirty="0">
              <a:solidFill>
                <a:srgbClr val="000000"/>
              </a:solidFill>
              <a:latin typeface="Cambria" panose="02040503050406030204" pitchFamily="18" charset="0"/>
            </a:endParaRPr>
          </a:p>
          <a:p>
            <a:pPr>
              <a:buNone/>
            </a:pPr>
            <a:endParaRPr lang="cs-CZ" sz="1800" dirty="0">
              <a:solidFill>
                <a:srgbClr val="000000"/>
              </a:solidFill>
              <a:latin typeface="Cambria" panose="02040503050406030204" pitchFamily="18"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a:t>
            </a:r>
            <a:r>
              <a:rPr lang="cs-CZ" altLang="cs-CZ" sz="2400" b="1" dirty="0" smtClean="0">
                <a:solidFill>
                  <a:schemeClr val="accent4">
                    <a:lumMod val="50000"/>
                  </a:schemeClr>
                </a:solidFill>
                <a:latin typeface="Arial Narrow" pitchFamily="34" charset="0"/>
              </a:rPr>
              <a:t>sociální služby</a:t>
            </a:r>
            <a:endParaRPr lang="cs-CZ" altLang="cs-CZ" sz="2400" b="1" cap="all" dirty="0">
              <a:solidFill>
                <a:schemeClr val="accent4">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4227726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95536" y="1725315"/>
            <a:ext cx="8188077" cy="38738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endParaRPr lang="cs-CZ" sz="1800" b="1" dirty="0" smtClean="0">
              <a:latin typeface="Arial Narrow" pitchFamily="34" charset="0"/>
            </a:endParaRPr>
          </a:p>
          <a:p>
            <a:pPr lvl="0">
              <a:buNone/>
            </a:pPr>
            <a:r>
              <a:rPr lang="cs-CZ" sz="1800" b="1" dirty="0" smtClean="0">
                <a:latin typeface="Arial Narrow" pitchFamily="34" charset="0"/>
              </a:rPr>
              <a:t>VEDLEJŠÍ </a:t>
            </a:r>
            <a:r>
              <a:rPr lang="cs-CZ" sz="1800" b="1" dirty="0">
                <a:latin typeface="Arial Narrow" pitchFamily="34" charset="0"/>
              </a:rPr>
              <a:t>AKTIVITY </a:t>
            </a:r>
            <a:r>
              <a:rPr lang="cs-CZ" sz="1800" dirty="0" smtClean="0">
                <a:latin typeface="Arial Narrow" pitchFamily="34" charset="0"/>
              </a:rPr>
              <a:t>do 15% </a:t>
            </a:r>
            <a:r>
              <a:rPr lang="cs-CZ" sz="1800" dirty="0">
                <a:latin typeface="Arial Narrow" pitchFamily="34" charset="0"/>
              </a:rPr>
              <a:t>celkových nákladů projektu</a:t>
            </a:r>
          </a:p>
          <a:p>
            <a:pPr>
              <a:buNone/>
            </a:pPr>
            <a:r>
              <a:rPr lang="pl-PL" sz="1800" dirty="0" smtClean="0">
                <a:latin typeface="Arial Narrow" panose="020B0606020202030204" pitchFamily="34" charset="0"/>
              </a:rPr>
              <a:t>demolice </a:t>
            </a:r>
            <a:r>
              <a:rPr lang="pl-PL" sz="1800" dirty="0">
                <a:latin typeface="Arial Narrow" panose="020B0606020202030204" pitchFamily="34" charset="0"/>
              </a:rPr>
              <a:t>staveb na místě realizace projektu, </a:t>
            </a:r>
            <a:r>
              <a:rPr lang="cs-CZ" sz="1800" dirty="0" smtClean="0">
                <a:latin typeface="Arial Narrow" panose="020B0606020202030204" pitchFamily="34" charset="0"/>
              </a:rPr>
              <a:t>zeleň </a:t>
            </a:r>
            <a:r>
              <a:rPr lang="cs-CZ" sz="1800" dirty="0">
                <a:latin typeface="Arial Narrow" panose="020B0606020202030204" pitchFamily="34" charset="0"/>
              </a:rPr>
              <a:t>v okolí budov a na budovách (zelené zdi a střechy, aleje, hřiště a parky), </a:t>
            </a:r>
            <a:r>
              <a:rPr lang="cs-CZ" sz="1800" dirty="0" smtClean="0">
                <a:latin typeface="Arial Narrow" panose="020B0606020202030204" pitchFamily="34" charset="0"/>
              </a:rPr>
              <a:t>parkovací </a:t>
            </a:r>
            <a:r>
              <a:rPr lang="cs-CZ" sz="1800" dirty="0">
                <a:latin typeface="Arial Narrow" panose="020B0606020202030204" pitchFamily="34" charset="0"/>
              </a:rPr>
              <a:t>stání v rámci areálu nezbytné pro provoz </a:t>
            </a:r>
            <a:r>
              <a:rPr lang="cs-CZ" sz="1800" dirty="0" smtClean="0">
                <a:latin typeface="Arial Narrow" panose="020B0606020202030204" pitchFamily="34" charset="0"/>
              </a:rPr>
              <a:t>zařízení, příjezdové </a:t>
            </a:r>
            <a:r>
              <a:rPr lang="cs-CZ" sz="1800" dirty="0">
                <a:latin typeface="Arial Narrow" panose="020B0606020202030204" pitchFamily="34" charset="0"/>
              </a:rPr>
              <a:t>komunikace </a:t>
            </a:r>
            <a:r>
              <a:rPr lang="cs-CZ" sz="1800" dirty="0" smtClean="0">
                <a:latin typeface="Arial Narrow" panose="020B0606020202030204" pitchFamily="34" charset="0"/>
              </a:rPr>
              <a:t>v areálu </a:t>
            </a:r>
            <a:r>
              <a:rPr lang="cs-CZ" sz="1800" dirty="0">
                <a:latin typeface="Arial Narrow" panose="020B0606020202030204" pitchFamily="34" charset="0"/>
              </a:rPr>
              <a:t>zařízení a nezbytné doprovodné vybavení, </a:t>
            </a:r>
            <a:r>
              <a:rPr lang="cs-CZ" sz="1800" dirty="0" smtClean="0">
                <a:latin typeface="Arial Narrow" panose="020B0606020202030204" pitchFamily="34" charset="0"/>
              </a:rPr>
              <a:t>zabezpečení </a:t>
            </a:r>
            <a:r>
              <a:rPr lang="cs-CZ" sz="1800" dirty="0">
                <a:latin typeface="Arial Narrow" panose="020B0606020202030204" pitchFamily="34" charset="0"/>
              </a:rPr>
              <a:t>výstavby (technický dozor investora, BOZP, autorský dozor), </a:t>
            </a:r>
            <a:r>
              <a:rPr lang="cs-CZ" sz="1800" dirty="0" smtClean="0">
                <a:latin typeface="Arial Narrow" panose="020B0606020202030204" pitchFamily="34" charset="0"/>
              </a:rPr>
              <a:t>projektová </a:t>
            </a:r>
            <a:r>
              <a:rPr lang="cs-CZ" sz="1800" dirty="0">
                <a:latin typeface="Arial Narrow" panose="020B0606020202030204" pitchFamily="34" charset="0"/>
              </a:rPr>
              <a:t>dokumentace stavby, EIA, </a:t>
            </a:r>
            <a:r>
              <a:rPr lang="cs-CZ" sz="1800" dirty="0" smtClean="0">
                <a:latin typeface="Arial Narrow" panose="020B0606020202030204" pitchFamily="34" charset="0"/>
              </a:rPr>
              <a:t>studie </a:t>
            </a:r>
            <a:r>
              <a:rPr lang="cs-CZ" sz="1800" dirty="0">
                <a:latin typeface="Arial Narrow" panose="020B0606020202030204" pitchFamily="34" charset="0"/>
              </a:rPr>
              <a:t>proveditelnosti, </a:t>
            </a:r>
            <a:r>
              <a:rPr lang="cs-CZ" sz="1800" dirty="0" smtClean="0">
                <a:latin typeface="Arial Narrow" panose="020B0606020202030204" pitchFamily="34" charset="0"/>
              </a:rPr>
              <a:t>zpracování </a:t>
            </a:r>
            <a:r>
              <a:rPr lang="cs-CZ" sz="1800" dirty="0">
                <a:latin typeface="Arial Narrow" panose="020B0606020202030204" pitchFamily="34" charset="0"/>
              </a:rPr>
              <a:t>zadávacích podmínek k zakázkám a organizace výběrových a zadávacích řízení, </a:t>
            </a:r>
            <a:r>
              <a:rPr lang="cs-CZ" sz="1800" dirty="0" smtClean="0">
                <a:latin typeface="Arial Narrow" panose="020B0606020202030204" pitchFamily="34" charset="0"/>
              </a:rPr>
              <a:t>povinná publicita, nákup </a:t>
            </a:r>
            <a:r>
              <a:rPr lang="cs-CZ" sz="1800" dirty="0">
                <a:latin typeface="Arial Narrow" panose="020B0606020202030204" pitchFamily="34" charset="0"/>
              </a:rPr>
              <a:t>služeb, které tvoří součást pořízení dlouhodobého hmotného a nehmotného majetku, nejsou-li tyto služby součástí pořizovací ceny vybavení (např. školení na ovládání pořízeného vybavení, není-li tato služba součástí pořizovací ceny vybavení). </a:t>
            </a:r>
          </a:p>
          <a:p>
            <a:endParaRPr lang="cs-CZ" sz="2000" dirty="0">
              <a:solidFill>
                <a:srgbClr val="000000"/>
              </a:solidFill>
              <a:latin typeface="Arial Narrow" panose="020B0606020202030204" pitchFamily="34" charset="0"/>
            </a:endParaRPr>
          </a:p>
          <a:p>
            <a:pPr>
              <a:buNone/>
            </a:pPr>
            <a:endParaRPr lang="cs-CZ" sz="1800" dirty="0">
              <a:solidFill>
                <a:srgbClr val="000000"/>
              </a:solidFill>
              <a:latin typeface="Cambria" panose="02040503050406030204" pitchFamily="18"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a:t>
            </a:r>
            <a:r>
              <a:rPr lang="cs-CZ" altLang="cs-CZ" sz="2400" b="1" dirty="0" smtClean="0">
                <a:solidFill>
                  <a:schemeClr val="accent4">
                    <a:lumMod val="50000"/>
                  </a:schemeClr>
                </a:solidFill>
                <a:latin typeface="Arial Narrow" pitchFamily="34" charset="0"/>
              </a:rPr>
              <a:t>sociální služby </a:t>
            </a:r>
            <a:endParaRPr lang="cs-CZ" altLang="cs-CZ" sz="2400" cap="all" dirty="0">
              <a:solidFill>
                <a:schemeClr val="accent4">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99880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0" y="101600"/>
            <a:ext cx="8989454" cy="900113"/>
          </a:xfrm>
          <a:prstGeom prst="rect">
            <a:avLst/>
          </a:prstGeom>
          <a:solidFill>
            <a:srgbClr val="6EB3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prstClr val="white"/>
              </a:solidFill>
            </a:endParaRPr>
          </a:p>
        </p:txBody>
      </p:sp>
      <p:sp>
        <p:nvSpPr>
          <p:cNvPr id="5" name="Obdélník 4"/>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prstClr val="white"/>
              </a:solidFill>
            </a:endParaRPr>
          </a:p>
        </p:txBody>
      </p:sp>
      <p:pic>
        <p:nvPicPr>
          <p:cNvPr id="5124"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Ovál 8"/>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prstClr val="white"/>
              </a:solidFill>
            </a:endParaRPr>
          </a:p>
        </p:txBody>
      </p:sp>
      <p:pic>
        <p:nvPicPr>
          <p:cNvPr id="5127" name="Obrázek 4"/>
          <p:cNvPicPr>
            <a:picLocks noChangeAspect="1"/>
          </p:cNvPicPr>
          <p:nvPr/>
        </p:nvPicPr>
        <p:blipFill>
          <a:blip r:embed="rId4" cstate="print">
            <a:extLst>
              <a:ext uri="{28A0092B-C50C-407E-A947-70E740481C1C}">
                <a14:useLocalDpi xmlns="" xmlns:a14="http://schemas.microsoft.com/office/drawing/2010/main" val="0"/>
              </a:ext>
            </a:extLst>
          </a:blip>
          <a:srcRect l="1556" t="1430" r="1137" b="954"/>
          <a:stretch>
            <a:fillRect/>
          </a:stretch>
        </p:blipFill>
        <p:spPr bwMode="auto">
          <a:xfrm>
            <a:off x="2627784" y="1396132"/>
            <a:ext cx="6215063" cy="5129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Obdélník 10"/>
          <p:cNvSpPr>
            <a:spLocks noChangeArrowheads="1"/>
          </p:cNvSpPr>
          <p:nvPr/>
        </p:nvSpPr>
        <p:spPr bwMode="auto">
          <a:xfrm>
            <a:off x="264398" y="1320275"/>
            <a:ext cx="2098675" cy="387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fontAlgn="base">
              <a:lnSpc>
                <a:spcPct val="80000"/>
              </a:lnSpc>
              <a:spcBef>
                <a:spcPct val="0"/>
              </a:spcBef>
              <a:spcAft>
                <a:spcPct val="0"/>
              </a:spcAft>
              <a:buFontTx/>
              <a:buNone/>
              <a:defRPr/>
            </a:pPr>
            <a:r>
              <a:rPr lang="cs-CZ" altLang="cs-CZ" sz="2400" b="1" cap="all" dirty="0" smtClean="0">
                <a:solidFill>
                  <a:prstClr val="black"/>
                </a:solidFill>
                <a:latin typeface="Arial Narrow" panose="020B0606020202030204" pitchFamily="34" charset="0"/>
                <a:cs typeface="Arial" panose="020B0604020202020204" pitchFamily="34" charset="0"/>
              </a:rPr>
              <a:t>MAPA ÚZEMÍ</a:t>
            </a:r>
          </a:p>
        </p:txBody>
      </p:sp>
      <p:sp>
        <p:nvSpPr>
          <p:cNvPr id="3" name="Obdélník 2"/>
          <p:cNvSpPr/>
          <p:nvPr/>
        </p:nvSpPr>
        <p:spPr>
          <a:xfrm>
            <a:off x="251520" y="1707625"/>
            <a:ext cx="2213445" cy="4832092"/>
          </a:xfrm>
          <a:prstGeom prst="rect">
            <a:avLst/>
          </a:prstGeom>
        </p:spPr>
        <p:txBody>
          <a:bodyPr wrap="square">
            <a:spAutoFit/>
          </a:bodyPr>
          <a:lstStyle/>
          <a:p>
            <a:pPr algn="r"/>
            <a:r>
              <a:rPr lang="cs-CZ" sz="1400" u="sng" dirty="0"/>
              <a:t>Místně způsobilé jsou náklady vynaložené v souvislosti s aktivitami projektu na území MAS Sdružení SPLAV</a:t>
            </a:r>
            <a:r>
              <a:rPr lang="cs-CZ" sz="1400" dirty="0"/>
              <a:t>, tedy na k.</a:t>
            </a:r>
            <a:r>
              <a:rPr lang="cs-CZ" sz="1400" dirty="0" err="1"/>
              <a:t>ú</a:t>
            </a:r>
            <a:r>
              <a:rPr lang="cs-CZ" sz="1400" dirty="0"/>
              <a:t>. obcí Bartošovice v Orlických horách, Bílý Újezd, Byzhradec, Černíkovice, Doudleby nad Orlicí, Jahodov, Javornice, Kvasiny, Libel, Liberk, Lično, Lukavice, Lupenice, Orlické Záhoří, Osečnice, Pěčín, Potštejn, Rokytnice v Orlických horách, Rybná nad Zdobnicí, Rychnov nad Kněžnou, Říčky, Skuhrov nad Bělou, Slatina nad Zdobnicí, Solnice, </a:t>
            </a:r>
            <a:r>
              <a:rPr lang="cs-CZ" sz="1400" dirty="0" smtClean="0"/>
              <a:t>Synkov–Slemeno</a:t>
            </a:r>
            <a:r>
              <a:rPr lang="cs-CZ" sz="1400" dirty="0"/>
              <a:t>, Třebešov, Tutleky, Vamberk, Voděrady, Záměl, Zdobnice.</a:t>
            </a:r>
          </a:p>
        </p:txBody>
      </p:sp>
      <p:sp>
        <p:nvSpPr>
          <p:cNvPr id="13" name="TextovéPole 54"/>
          <p:cNvSpPr txBox="1">
            <a:spLocks noChangeArrowheads="1"/>
          </p:cNvSpPr>
          <p:nvPr/>
        </p:nvSpPr>
        <p:spPr bwMode="auto">
          <a:xfrm>
            <a:off x="611560" y="286141"/>
            <a:ext cx="828357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80000"/>
              </a:lnSpc>
              <a:spcBef>
                <a:spcPct val="0"/>
              </a:spcBef>
              <a:buFontTx/>
              <a:buNone/>
            </a:pPr>
            <a:r>
              <a:rPr lang="cs-CZ" altLang="cs-CZ" sz="48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a:t>
            </a:r>
            <a:r>
              <a:rPr lang="cs-CZ" altLang="cs-CZ" sz="4800" dirty="0" smtClean="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SCLLD </a:t>
            </a:r>
            <a:r>
              <a:rPr lang="cs-CZ" altLang="cs-CZ" sz="48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MAS Sdružení SPLAV</a:t>
            </a:r>
          </a:p>
        </p:txBody>
      </p:sp>
    </p:spTree>
    <p:extLst>
      <p:ext uri="{BB962C8B-B14F-4D97-AF65-F5344CB8AC3E}">
        <p14:creationId xmlns="" xmlns:p14="http://schemas.microsoft.com/office/powerpoint/2010/main" val="15657877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95536" y="1725315"/>
            <a:ext cx="8188077" cy="53388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buNone/>
            </a:pPr>
            <a:r>
              <a:rPr lang="cs-CZ" sz="1600" b="1" dirty="0" smtClean="0">
                <a:latin typeface="Arial Narrow" panose="020B0606020202030204" pitchFamily="34" charset="0"/>
              </a:rPr>
              <a:t>Způsobilé výdaje na hlavní aktivity projektu</a:t>
            </a:r>
          </a:p>
          <a:p>
            <a:pPr>
              <a:lnSpc>
                <a:spcPct val="80000"/>
              </a:lnSpc>
            </a:pPr>
            <a:r>
              <a:rPr lang="cs-CZ" sz="1600" dirty="0" smtClean="0">
                <a:latin typeface="Arial Narrow" panose="020B0606020202030204" pitchFamily="34" charset="0"/>
              </a:rPr>
              <a:t> </a:t>
            </a:r>
            <a:r>
              <a:rPr lang="cs-CZ" sz="1600" u="sng" dirty="0" smtClean="0">
                <a:latin typeface="Arial Narrow" panose="020B0606020202030204" pitchFamily="34" charset="0"/>
              </a:rPr>
              <a:t>Stavby</a:t>
            </a:r>
            <a:r>
              <a:rPr lang="cs-CZ" sz="1600" u="sng" dirty="0">
                <a:latin typeface="Arial Narrow" panose="020B0606020202030204" pitchFamily="34" charset="0"/>
              </a:rPr>
              <a:t>, stavební úpravy, rekonstrukce </a:t>
            </a:r>
            <a:r>
              <a:rPr lang="cs-CZ" sz="1600" u="sng" dirty="0" smtClean="0">
                <a:latin typeface="Arial Narrow" panose="020B0606020202030204" pitchFamily="34" charset="0"/>
              </a:rPr>
              <a:t> stavby</a:t>
            </a:r>
            <a:r>
              <a:rPr lang="cs-CZ" sz="1600" dirty="0">
                <a:latin typeface="Arial Narrow" panose="020B0606020202030204" pitchFamily="34" charset="0"/>
              </a:rPr>
              <a:t>, přístavby, nástavby, stavební úpravy a rekonstrukce budov sloužících k poskytování registrovaných sociálních služeb, </a:t>
            </a:r>
            <a:endParaRPr lang="cs-CZ" sz="1600" dirty="0" smtClean="0">
              <a:latin typeface="Arial Narrow" panose="020B0606020202030204" pitchFamily="34" charset="0"/>
            </a:endParaRPr>
          </a:p>
          <a:p>
            <a:pPr>
              <a:lnSpc>
                <a:spcPct val="80000"/>
              </a:lnSpc>
            </a:pPr>
            <a:r>
              <a:rPr lang="cs-CZ" sz="1600" u="sng" dirty="0" smtClean="0">
                <a:latin typeface="Arial Narrow" panose="020B0606020202030204" pitchFamily="34" charset="0"/>
              </a:rPr>
              <a:t>Vytvoření </a:t>
            </a:r>
            <a:r>
              <a:rPr lang="cs-CZ" sz="1600" u="sng" dirty="0">
                <a:latin typeface="Arial Narrow" panose="020B0606020202030204" pitchFamily="34" charset="0"/>
              </a:rPr>
              <a:t>zázemí pro poskytování registrovaných sociálních služeb</a:t>
            </a:r>
            <a:r>
              <a:rPr lang="cs-CZ" sz="1600" dirty="0">
                <a:latin typeface="Arial Narrow" panose="020B0606020202030204" pitchFamily="34" charset="0"/>
              </a:rPr>
              <a:t>, </a:t>
            </a:r>
            <a:r>
              <a:rPr lang="cs-CZ" sz="1600" dirty="0" smtClean="0">
                <a:latin typeface="Arial Narrow" panose="020B0606020202030204" pitchFamily="34" charset="0"/>
              </a:rPr>
              <a:t>pořízení </a:t>
            </a:r>
            <a:r>
              <a:rPr lang="cs-CZ" sz="1600" dirty="0">
                <a:latin typeface="Arial Narrow" panose="020B0606020202030204" pitchFamily="34" charset="0"/>
              </a:rPr>
              <a:t>vybavení pro zajištění provozu zařízení s vazbou na poskytování </a:t>
            </a:r>
            <a:r>
              <a:rPr lang="cs-CZ" sz="1600" dirty="0" smtClean="0">
                <a:latin typeface="Arial Narrow" panose="020B0606020202030204" pitchFamily="34" charset="0"/>
              </a:rPr>
              <a:t>služeb, </a:t>
            </a:r>
            <a:endParaRPr lang="cs-CZ" sz="1600" dirty="0">
              <a:latin typeface="Arial Narrow" panose="020B0606020202030204" pitchFamily="34" charset="0"/>
            </a:endParaRPr>
          </a:p>
          <a:p>
            <a:pPr>
              <a:lnSpc>
                <a:spcPct val="80000"/>
              </a:lnSpc>
            </a:pPr>
            <a:r>
              <a:rPr lang="cs-CZ" sz="1600" dirty="0">
                <a:latin typeface="Arial Narrow" panose="020B0606020202030204" pitchFamily="34" charset="0"/>
              </a:rPr>
              <a:t> </a:t>
            </a:r>
            <a:r>
              <a:rPr lang="cs-CZ" sz="1600" u="sng" dirty="0" smtClean="0">
                <a:latin typeface="Arial Narrow" panose="020B0606020202030204" pitchFamily="34" charset="0"/>
              </a:rPr>
              <a:t>Budování </a:t>
            </a:r>
            <a:r>
              <a:rPr lang="cs-CZ" sz="1600" u="sng" dirty="0">
                <a:latin typeface="Arial Narrow" panose="020B0606020202030204" pitchFamily="34" charset="0"/>
              </a:rPr>
              <a:t>a modernizace související inženýrské sítě </a:t>
            </a:r>
            <a:r>
              <a:rPr lang="cs-CZ" sz="1600" dirty="0">
                <a:latin typeface="Arial Narrow" panose="020B0606020202030204" pitchFamily="34" charset="0"/>
              </a:rPr>
              <a:t>(vodovod, kanalizace, plyn, elektrické vedení) v rámci stavby, která je součástí projektu a projektové dokumentace stavby (způsobilým výdajem je přípojka realizovaná i mimo pozemek hlavní stavby, pokud je součástí projektové dokumentace a souvisí s realizovaným projektem</a:t>
            </a:r>
            <a:r>
              <a:rPr lang="cs-CZ" sz="1600" dirty="0" smtClean="0">
                <a:latin typeface="Arial Narrow" panose="020B0606020202030204" pitchFamily="34" charset="0"/>
              </a:rPr>
              <a:t>),</a:t>
            </a:r>
            <a:endParaRPr lang="cs-CZ" sz="1600" dirty="0">
              <a:latin typeface="Arial Narrow" panose="020B0606020202030204" pitchFamily="34" charset="0"/>
            </a:endParaRPr>
          </a:p>
          <a:p>
            <a:pPr>
              <a:lnSpc>
                <a:spcPct val="80000"/>
              </a:lnSpc>
              <a:buNone/>
            </a:pPr>
            <a:r>
              <a:rPr lang="cs-CZ" sz="1600" b="1" dirty="0" smtClean="0">
                <a:latin typeface="Arial Narrow" panose="020B0606020202030204" pitchFamily="34" charset="0"/>
              </a:rPr>
              <a:t>Způsobilé </a:t>
            </a:r>
            <a:r>
              <a:rPr lang="cs-CZ" sz="1600" b="1" dirty="0">
                <a:latin typeface="Arial Narrow" panose="020B0606020202030204" pitchFamily="34" charset="0"/>
              </a:rPr>
              <a:t>výdaje pro vedlejší aktivity projektu </a:t>
            </a:r>
            <a:endParaRPr lang="cs-CZ" sz="1600" dirty="0">
              <a:latin typeface="Arial Narrow" panose="020B0606020202030204" pitchFamily="34" charset="0"/>
            </a:endParaRPr>
          </a:p>
          <a:p>
            <a:pPr>
              <a:lnSpc>
                <a:spcPct val="80000"/>
              </a:lnSpc>
            </a:pPr>
            <a:r>
              <a:rPr lang="cs-CZ" sz="1600" dirty="0">
                <a:latin typeface="Arial Narrow" panose="020B0606020202030204" pitchFamily="34" charset="0"/>
              </a:rPr>
              <a:t> </a:t>
            </a:r>
            <a:r>
              <a:rPr lang="cs-CZ" sz="1600" u="sng" dirty="0">
                <a:latin typeface="Arial Narrow" panose="020B0606020202030204" pitchFamily="34" charset="0"/>
              </a:rPr>
              <a:t>Z</a:t>
            </a:r>
            <a:r>
              <a:rPr lang="cs-CZ" sz="1600" u="sng" dirty="0" smtClean="0">
                <a:latin typeface="Arial Narrow" panose="020B0606020202030204" pitchFamily="34" charset="0"/>
              </a:rPr>
              <a:t>eleň </a:t>
            </a:r>
            <a:r>
              <a:rPr lang="cs-CZ" sz="1600" u="sng" dirty="0">
                <a:latin typeface="Arial Narrow" panose="020B0606020202030204" pitchFamily="34" charset="0"/>
              </a:rPr>
              <a:t>v okolí budov a na budovách </a:t>
            </a:r>
            <a:r>
              <a:rPr lang="cs-CZ" sz="1600" dirty="0">
                <a:latin typeface="Arial Narrow" panose="020B0606020202030204" pitchFamily="34" charset="0"/>
              </a:rPr>
              <a:t>(zelené zdi a střechy, aleje, hřiště, sportovní hřiště a parky), </a:t>
            </a:r>
          </a:p>
          <a:p>
            <a:pPr>
              <a:lnSpc>
                <a:spcPct val="80000"/>
              </a:lnSpc>
            </a:pPr>
            <a:r>
              <a:rPr lang="pl-PL" sz="1600" dirty="0">
                <a:latin typeface="Arial Narrow" panose="020B0606020202030204" pitchFamily="34" charset="0"/>
              </a:rPr>
              <a:t> </a:t>
            </a:r>
            <a:r>
              <a:rPr lang="pl-PL" sz="1600" u="sng" dirty="0">
                <a:latin typeface="Arial Narrow" panose="020B0606020202030204" pitchFamily="34" charset="0"/>
              </a:rPr>
              <a:t>D</a:t>
            </a:r>
            <a:r>
              <a:rPr lang="pl-PL" sz="1600" u="sng" dirty="0" smtClean="0">
                <a:latin typeface="Arial Narrow" panose="020B0606020202030204" pitchFamily="34" charset="0"/>
              </a:rPr>
              <a:t>emolice </a:t>
            </a:r>
            <a:r>
              <a:rPr lang="pl-PL" sz="1600" u="sng" dirty="0">
                <a:latin typeface="Arial Narrow" panose="020B0606020202030204" pitchFamily="34" charset="0"/>
              </a:rPr>
              <a:t>staveb </a:t>
            </a:r>
            <a:r>
              <a:rPr lang="pl-PL" sz="1600" dirty="0">
                <a:latin typeface="Arial Narrow" panose="020B0606020202030204" pitchFamily="34" charset="0"/>
              </a:rPr>
              <a:t>na místě realizace projektu, </a:t>
            </a:r>
          </a:p>
          <a:p>
            <a:pPr>
              <a:lnSpc>
                <a:spcPct val="80000"/>
              </a:lnSpc>
            </a:pPr>
            <a:r>
              <a:rPr lang="cs-CZ" sz="1600" dirty="0">
                <a:latin typeface="Arial Narrow" panose="020B0606020202030204" pitchFamily="34" charset="0"/>
              </a:rPr>
              <a:t> </a:t>
            </a:r>
            <a:r>
              <a:rPr lang="cs-CZ" sz="1600" u="sng" dirty="0">
                <a:latin typeface="Arial Narrow" panose="020B0606020202030204" pitchFamily="34" charset="0"/>
              </a:rPr>
              <a:t>P</a:t>
            </a:r>
            <a:r>
              <a:rPr lang="cs-CZ" sz="1600" u="sng" dirty="0" smtClean="0">
                <a:latin typeface="Arial Narrow" panose="020B0606020202030204" pitchFamily="34" charset="0"/>
              </a:rPr>
              <a:t>arkovací </a:t>
            </a:r>
            <a:r>
              <a:rPr lang="cs-CZ" sz="1600" u="sng" dirty="0">
                <a:latin typeface="Arial Narrow" panose="020B0606020202030204" pitchFamily="34" charset="0"/>
              </a:rPr>
              <a:t>stání v rámci areálu </a:t>
            </a:r>
            <a:r>
              <a:rPr lang="cs-CZ" sz="1600" dirty="0">
                <a:latin typeface="Arial Narrow" panose="020B0606020202030204" pitchFamily="34" charset="0"/>
              </a:rPr>
              <a:t>nezbytné pro provoz zařízení, </a:t>
            </a:r>
            <a:r>
              <a:rPr lang="cs-CZ" sz="1600" u="sng" dirty="0" smtClean="0">
                <a:latin typeface="Arial Narrow" panose="020B0606020202030204" pitchFamily="34" charset="0"/>
              </a:rPr>
              <a:t>příjezdové </a:t>
            </a:r>
            <a:r>
              <a:rPr lang="cs-CZ" sz="1600" u="sng" dirty="0">
                <a:latin typeface="Arial Narrow" panose="020B0606020202030204" pitchFamily="34" charset="0"/>
              </a:rPr>
              <a:t>komunikace v areálu </a:t>
            </a:r>
            <a:r>
              <a:rPr lang="cs-CZ" sz="1600" dirty="0">
                <a:latin typeface="Arial Narrow" panose="020B0606020202030204" pitchFamily="34" charset="0"/>
              </a:rPr>
              <a:t>a nezbytné doprovodné vybavení, </a:t>
            </a:r>
          </a:p>
          <a:p>
            <a:pPr>
              <a:lnSpc>
                <a:spcPct val="80000"/>
              </a:lnSpc>
            </a:pPr>
            <a:r>
              <a:rPr lang="cs-CZ" sz="1600" dirty="0">
                <a:latin typeface="Arial Narrow" panose="020B0606020202030204" pitchFamily="34" charset="0"/>
              </a:rPr>
              <a:t> </a:t>
            </a:r>
            <a:r>
              <a:rPr lang="cs-CZ" sz="1600" u="sng" dirty="0" smtClean="0">
                <a:latin typeface="Arial Narrow" panose="020B0606020202030204" pitchFamily="34" charset="0"/>
              </a:rPr>
              <a:t>Zabezpečení výstavby</a:t>
            </a:r>
            <a:r>
              <a:rPr lang="cs-CZ" sz="1600" dirty="0" smtClean="0">
                <a:latin typeface="Arial Narrow" panose="020B0606020202030204" pitchFamily="34" charset="0"/>
              </a:rPr>
              <a:t>, </a:t>
            </a:r>
            <a:r>
              <a:rPr lang="cs-CZ" sz="1600" u="sng" dirty="0" smtClean="0">
                <a:latin typeface="Arial Narrow" panose="020B0606020202030204" pitchFamily="34" charset="0"/>
              </a:rPr>
              <a:t>projektová </a:t>
            </a:r>
            <a:r>
              <a:rPr lang="cs-CZ" sz="1600" u="sng" dirty="0">
                <a:latin typeface="Arial Narrow" panose="020B0606020202030204" pitchFamily="34" charset="0"/>
              </a:rPr>
              <a:t>dokumentace stavby</a:t>
            </a:r>
            <a:r>
              <a:rPr lang="cs-CZ" sz="1600" dirty="0">
                <a:latin typeface="Arial Narrow" panose="020B0606020202030204" pitchFamily="34" charset="0"/>
              </a:rPr>
              <a:t>, EIA, </a:t>
            </a:r>
          </a:p>
          <a:p>
            <a:pPr>
              <a:lnSpc>
                <a:spcPct val="80000"/>
              </a:lnSpc>
            </a:pPr>
            <a:r>
              <a:rPr lang="cs-CZ" sz="1600" dirty="0">
                <a:latin typeface="Arial Narrow" panose="020B0606020202030204" pitchFamily="34" charset="0"/>
              </a:rPr>
              <a:t> </a:t>
            </a:r>
            <a:r>
              <a:rPr lang="cs-CZ" sz="1600" u="sng" dirty="0" smtClean="0">
                <a:latin typeface="Arial Narrow" panose="020B0606020202030204" pitchFamily="34" charset="0"/>
              </a:rPr>
              <a:t>Studie </a:t>
            </a:r>
            <a:r>
              <a:rPr lang="cs-CZ" sz="1600" u="sng" dirty="0">
                <a:latin typeface="Arial Narrow" panose="020B0606020202030204" pitchFamily="34" charset="0"/>
              </a:rPr>
              <a:t>proveditelnosti</a:t>
            </a:r>
            <a:r>
              <a:rPr lang="cs-CZ" sz="1600" dirty="0">
                <a:latin typeface="Arial Narrow" panose="020B0606020202030204" pitchFamily="34" charset="0"/>
              </a:rPr>
              <a:t>, </a:t>
            </a:r>
            <a:r>
              <a:rPr lang="cs-CZ" sz="1600" dirty="0" smtClean="0">
                <a:latin typeface="Arial Narrow" panose="020B0606020202030204" pitchFamily="34" charset="0"/>
              </a:rPr>
              <a:t>zpracování </a:t>
            </a:r>
            <a:r>
              <a:rPr lang="cs-CZ" sz="1600" dirty="0">
                <a:latin typeface="Arial Narrow" panose="020B0606020202030204" pitchFamily="34" charset="0"/>
              </a:rPr>
              <a:t>zadávacích podmínek k zakázkám a organizace výběrových a zadávacích řízení, </a:t>
            </a:r>
            <a:r>
              <a:rPr lang="cs-CZ" sz="1600" dirty="0" smtClean="0">
                <a:latin typeface="Arial Narrow" panose="020B0606020202030204" pitchFamily="34" charset="0"/>
              </a:rPr>
              <a:t>povinná publicita,  </a:t>
            </a:r>
            <a:r>
              <a:rPr lang="cs-CZ" sz="1600" dirty="0">
                <a:latin typeface="Arial Narrow" panose="020B0606020202030204" pitchFamily="34" charset="0"/>
              </a:rPr>
              <a:t>nákup služeb, které tvoří součást pořízení dlouhodobého hmotného a nehmotného majetku, nejsou-li tyto služby součástí pořizovací ceny vybavení, </a:t>
            </a:r>
          </a:p>
          <a:p>
            <a:pPr>
              <a:buNone/>
            </a:pPr>
            <a:endParaRPr lang="cs-CZ" sz="1600" dirty="0">
              <a:solidFill>
                <a:srgbClr val="000000"/>
              </a:solidFill>
              <a:latin typeface="Arial Narrow" panose="020B0606020202030204"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sociální služby </a:t>
            </a:r>
            <a:endParaRPr lang="cs-CZ" altLang="cs-CZ" sz="2400"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18030983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95536" y="1725315"/>
            <a:ext cx="8352928" cy="50721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1600" b="1" dirty="0" smtClean="0">
                <a:solidFill>
                  <a:schemeClr val="accent4">
                    <a:lumMod val="50000"/>
                  </a:schemeClr>
                </a:solidFill>
                <a:latin typeface="Arial Narrow" pitchFamily="34" charset="0"/>
              </a:rPr>
              <a:t>2) rozvoj </a:t>
            </a:r>
            <a:r>
              <a:rPr lang="cs-CZ" sz="1600" b="1" dirty="0">
                <a:solidFill>
                  <a:schemeClr val="accent4">
                    <a:lumMod val="50000"/>
                  </a:schemeClr>
                </a:solidFill>
                <a:latin typeface="Arial Narrow" pitchFamily="34" charset="0"/>
              </a:rPr>
              <a:t>komunitních </a:t>
            </a:r>
            <a:r>
              <a:rPr lang="cs-CZ" sz="1600" b="1" dirty="0" smtClean="0">
                <a:solidFill>
                  <a:schemeClr val="accent4">
                    <a:lumMod val="50000"/>
                  </a:schemeClr>
                </a:solidFill>
                <a:latin typeface="Arial Narrow" pitchFamily="34" charset="0"/>
              </a:rPr>
              <a:t>center </a:t>
            </a:r>
            <a:r>
              <a:rPr lang="cs-CZ" sz="1600" b="1" dirty="0" smtClean="0">
                <a:latin typeface="Arial Narrow" pitchFamily="34" charset="0"/>
              </a:rPr>
              <a:t>(</a:t>
            </a:r>
            <a:r>
              <a:rPr lang="cs-CZ" sz="1600" dirty="0" smtClean="0">
                <a:latin typeface="Arial Narrow" panose="020B0606020202030204" pitchFamily="34" charset="0"/>
              </a:rPr>
              <a:t>veřejná </a:t>
            </a:r>
            <a:r>
              <a:rPr lang="cs-CZ" sz="1600" dirty="0">
                <a:latin typeface="Arial Narrow" panose="020B0606020202030204" pitchFamily="34" charset="0"/>
              </a:rPr>
              <a:t>víceúčelová zařízení, ve kterých se setkávají členové komunity s cílem zlepšit sociální situaci jednotlivců a komunity jako celku. Komunitní centrum realizuje sociální, vzdělávací, volnočasové aktivity, kulturní a zájmové akce, které vyplývají z tradic a zvyků komunity či krajové oblasti a jsou přístupné všem obyvatelům lokality. Členové komunity se aktivně účastní fungování komunitního centra a rozhodování o jeho podobě formou veřejného projednávání o náplni provozu a vyhodnocování funkčnosti komunitního centra. Komunitní centrum poskytuje kombinaci komunitních a veřejných služeb, minimálního základního sociálního poradenství, popřípadě sociální služby v ambulantní a terénní formě se zaměřením na řešení nepříznivé sociální situace a sociálního </a:t>
            </a:r>
            <a:r>
              <a:rPr lang="cs-CZ" sz="1600" dirty="0" smtClean="0">
                <a:latin typeface="Arial Narrow" panose="020B0606020202030204" pitchFamily="34" charset="0"/>
              </a:rPr>
              <a:t>začleňování). </a:t>
            </a:r>
            <a:endParaRPr lang="cs-CZ" sz="1600" b="1" dirty="0">
              <a:latin typeface="Arial Narrow" pitchFamily="34" charset="0"/>
            </a:endParaRPr>
          </a:p>
          <a:p>
            <a:pPr lvl="0">
              <a:buNone/>
            </a:pPr>
            <a:r>
              <a:rPr lang="cs-CZ" sz="1800" b="1" dirty="0" smtClean="0">
                <a:latin typeface="Arial Narrow" pitchFamily="34" charset="0"/>
              </a:rPr>
              <a:t>HLAVNÍ </a:t>
            </a:r>
            <a:r>
              <a:rPr lang="cs-CZ" sz="1800" b="1" dirty="0">
                <a:latin typeface="Arial Narrow" pitchFamily="34" charset="0"/>
              </a:rPr>
              <a:t>AKTIVITY </a:t>
            </a:r>
            <a:r>
              <a:rPr lang="cs-CZ" sz="1800" dirty="0">
                <a:latin typeface="Arial Narrow" pitchFamily="34" charset="0"/>
              </a:rPr>
              <a:t>nad 85% celkových nákladů projektu</a:t>
            </a:r>
          </a:p>
          <a:p>
            <a:r>
              <a:rPr lang="cs-CZ" sz="1800" dirty="0" smtClean="0">
                <a:latin typeface="Arial Narrow" panose="020B0606020202030204" pitchFamily="34" charset="0"/>
              </a:rPr>
              <a:t>  Stavby </a:t>
            </a:r>
            <a:r>
              <a:rPr lang="cs-CZ" sz="1800" dirty="0">
                <a:latin typeface="Arial Narrow" panose="020B0606020202030204" pitchFamily="34" charset="0"/>
              </a:rPr>
              <a:t>a stavební práce spojené s výstavbou infrastruktury komunitního centra včetně vybudování přípojky pro přivedení inženýrských sítí, </a:t>
            </a:r>
          </a:p>
          <a:p>
            <a:r>
              <a:rPr lang="cs-CZ" sz="1800" dirty="0">
                <a:latin typeface="Arial Narrow" panose="020B0606020202030204" pitchFamily="34" charset="0"/>
              </a:rPr>
              <a:t> </a:t>
            </a:r>
            <a:r>
              <a:rPr lang="cs-CZ" sz="1800" dirty="0" smtClean="0">
                <a:latin typeface="Arial Narrow" panose="020B0606020202030204" pitchFamily="34" charset="0"/>
              </a:rPr>
              <a:t> Rekonstrukce </a:t>
            </a:r>
            <a:r>
              <a:rPr lang="cs-CZ" sz="1800" dirty="0">
                <a:latin typeface="Arial Narrow" panose="020B0606020202030204" pitchFamily="34" charset="0"/>
              </a:rPr>
              <a:t>a stavební úpravy existujícího objektu a zázemí pro poskytování aktivit komunitních center včetně sociálních služeb, budou-li v projektu poskytovány, </a:t>
            </a:r>
          </a:p>
          <a:p>
            <a:r>
              <a:rPr lang="cs-CZ" sz="1800" dirty="0">
                <a:latin typeface="Arial Narrow" panose="020B0606020202030204" pitchFamily="34" charset="0"/>
              </a:rPr>
              <a:t> </a:t>
            </a:r>
            <a:r>
              <a:rPr lang="cs-CZ" sz="1800" dirty="0" smtClean="0">
                <a:latin typeface="Arial Narrow" panose="020B0606020202030204" pitchFamily="34" charset="0"/>
              </a:rPr>
              <a:t> Vybavení </a:t>
            </a:r>
            <a:r>
              <a:rPr lang="cs-CZ" sz="1800" dirty="0">
                <a:latin typeface="Arial Narrow" panose="020B0606020202030204" pitchFamily="34" charset="0"/>
              </a:rPr>
              <a:t>pro zajištění provozu zařízení, </a:t>
            </a:r>
            <a:endParaRPr lang="cs-CZ" sz="1800" dirty="0" smtClean="0">
              <a:latin typeface="Arial Narrow" panose="020B0606020202030204" pitchFamily="34" charset="0"/>
            </a:endParaRPr>
          </a:p>
          <a:p>
            <a:pPr>
              <a:buNone/>
            </a:pPr>
            <a:r>
              <a:rPr lang="cs-CZ" sz="1600" dirty="0">
                <a:latin typeface="Arial Narrow" panose="020B0606020202030204" pitchFamily="34" charset="0"/>
              </a:rPr>
              <a:t>Pořízení vybavení bude podporováno, budou-li součástí projektu další </a:t>
            </a:r>
            <a:r>
              <a:rPr lang="cs-CZ" sz="1600" dirty="0" smtClean="0">
                <a:latin typeface="Arial Narrow" panose="020B0606020202030204" pitchFamily="34" charset="0"/>
              </a:rPr>
              <a:t>aktivity </a:t>
            </a:r>
            <a:r>
              <a:rPr lang="cs-CZ" sz="1600" dirty="0">
                <a:latin typeface="Arial Narrow" panose="020B0606020202030204" pitchFamily="34" charset="0"/>
              </a:rPr>
              <a:t>(stavby, rekonstrukce a úpravy objektu, či zázemí pro poskytování aktivit komunitních center). Pořízení vybavení nemůže být samostatný projekt. Potřebnost pořízení vybavení musí být odůvodněna ve studii proveditelnosti. </a:t>
            </a:r>
            <a:r>
              <a:rPr lang="cs-CZ" sz="1800" dirty="0">
                <a:latin typeface="Arial Narrow" panose="020B0606020202030204" pitchFamily="34" charset="0"/>
              </a:rPr>
              <a:t>	</a:t>
            </a:r>
          </a:p>
          <a:p>
            <a:pPr>
              <a:buNone/>
            </a:pPr>
            <a:endParaRPr lang="cs-CZ" sz="1800" dirty="0"/>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a:t>
            </a:r>
            <a:r>
              <a:rPr lang="cs-CZ" altLang="cs-CZ" sz="2400" b="1" dirty="0" smtClean="0">
                <a:solidFill>
                  <a:schemeClr val="accent4">
                    <a:lumMod val="50000"/>
                  </a:schemeClr>
                </a:solidFill>
                <a:latin typeface="Arial Narrow" pitchFamily="34" charset="0"/>
              </a:rPr>
              <a:t>komunitní centra</a:t>
            </a:r>
            <a:endParaRPr lang="cs-CZ" altLang="cs-CZ" sz="2400" b="1" cap="all" dirty="0">
              <a:solidFill>
                <a:schemeClr val="accent4">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32066624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95536" y="1725315"/>
            <a:ext cx="8188077" cy="3624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1800" b="1" dirty="0" smtClean="0">
                <a:latin typeface="Arial Narrow" pitchFamily="34" charset="0"/>
              </a:rPr>
              <a:t>VEDLEJŠÍ </a:t>
            </a:r>
            <a:r>
              <a:rPr lang="cs-CZ" sz="1800" b="1" dirty="0">
                <a:latin typeface="Arial Narrow" pitchFamily="34" charset="0"/>
              </a:rPr>
              <a:t>AKTIVITY </a:t>
            </a:r>
            <a:r>
              <a:rPr lang="cs-CZ" sz="1800" dirty="0" smtClean="0">
                <a:latin typeface="Arial Narrow" pitchFamily="34" charset="0"/>
              </a:rPr>
              <a:t>do 15% </a:t>
            </a:r>
            <a:r>
              <a:rPr lang="cs-CZ" sz="1800" dirty="0">
                <a:latin typeface="Arial Narrow" pitchFamily="34" charset="0"/>
              </a:rPr>
              <a:t>celkových nákladů projektu</a:t>
            </a:r>
          </a:p>
          <a:p>
            <a:pPr>
              <a:buNone/>
            </a:pPr>
            <a:r>
              <a:rPr lang="pl-PL" sz="1800" dirty="0" smtClean="0">
                <a:latin typeface="Arial Narrow" panose="020B0606020202030204" pitchFamily="34" charset="0"/>
              </a:rPr>
              <a:t>demolice </a:t>
            </a:r>
            <a:r>
              <a:rPr lang="pl-PL" sz="1800" dirty="0">
                <a:latin typeface="Arial Narrow" panose="020B0606020202030204" pitchFamily="34" charset="0"/>
              </a:rPr>
              <a:t>staveb na místě realizace projektu, </a:t>
            </a:r>
            <a:r>
              <a:rPr lang="cs-CZ" sz="1800" dirty="0" smtClean="0">
                <a:latin typeface="Arial Narrow" panose="020B0606020202030204" pitchFamily="34" charset="0"/>
              </a:rPr>
              <a:t>úpravy veřejných prostranství zeleň </a:t>
            </a:r>
            <a:r>
              <a:rPr lang="cs-CZ" sz="1800" dirty="0">
                <a:latin typeface="Arial Narrow" panose="020B0606020202030204" pitchFamily="34" charset="0"/>
              </a:rPr>
              <a:t>v okolí budov a na budovách (zelené zdi a střechy, aleje, hřiště a parky), </a:t>
            </a:r>
            <a:r>
              <a:rPr lang="cs-CZ" sz="1800" dirty="0" smtClean="0">
                <a:latin typeface="Arial Narrow" panose="020B0606020202030204" pitchFamily="34" charset="0"/>
              </a:rPr>
              <a:t>parkovací </a:t>
            </a:r>
            <a:r>
              <a:rPr lang="cs-CZ" sz="1800" dirty="0">
                <a:latin typeface="Arial Narrow" panose="020B0606020202030204" pitchFamily="34" charset="0"/>
              </a:rPr>
              <a:t>stání v rámci areálu nezbytné pro provoz zařízení, </a:t>
            </a:r>
            <a:r>
              <a:rPr lang="cs-CZ" sz="1800" dirty="0" smtClean="0">
                <a:latin typeface="Arial Narrow" panose="020B0606020202030204" pitchFamily="34" charset="0"/>
              </a:rPr>
              <a:t>příjezdové </a:t>
            </a:r>
            <a:r>
              <a:rPr lang="cs-CZ" sz="1800" dirty="0">
                <a:latin typeface="Arial Narrow" panose="020B0606020202030204" pitchFamily="34" charset="0"/>
              </a:rPr>
              <a:t>komunikace </a:t>
            </a:r>
            <a:r>
              <a:rPr lang="cs-CZ" sz="1800" dirty="0" smtClean="0">
                <a:latin typeface="Arial Narrow" panose="020B0606020202030204" pitchFamily="34" charset="0"/>
              </a:rPr>
              <a:t>v areálu </a:t>
            </a:r>
            <a:r>
              <a:rPr lang="cs-CZ" sz="1800" dirty="0">
                <a:latin typeface="Arial Narrow" panose="020B0606020202030204" pitchFamily="34" charset="0"/>
              </a:rPr>
              <a:t>zařízení a nezbytné doprovodné vybavení, </a:t>
            </a:r>
            <a:r>
              <a:rPr lang="cs-CZ" sz="1800" dirty="0" smtClean="0">
                <a:latin typeface="Arial Narrow" panose="020B0606020202030204" pitchFamily="34" charset="0"/>
              </a:rPr>
              <a:t>zabezpečení </a:t>
            </a:r>
            <a:r>
              <a:rPr lang="cs-CZ" sz="1800" dirty="0">
                <a:latin typeface="Arial Narrow" panose="020B0606020202030204" pitchFamily="34" charset="0"/>
              </a:rPr>
              <a:t>výstavby (technický dozor investora, BOZP, autorský dozor), </a:t>
            </a:r>
            <a:r>
              <a:rPr lang="cs-CZ" sz="1800" dirty="0" smtClean="0">
                <a:latin typeface="Arial Narrow" panose="020B0606020202030204" pitchFamily="34" charset="0"/>
              </a:rPr>
              <a:t>projektová </a:t>
            </a:r>
            <a:r>
              <a:rPr lang="cs-CZ" sz="1800" dirty="0">
                <a:latin typeface="Arial Narrow" panose="020B0606020202030204" pitchFamily="34" charset="0"/>
              </a:rPr>
              <a:t>dokumentace stavby, EIA, </a:t>
            </a:r>
            <a:r>
              <a:rPr lang="cs-CZ" sz="1800" dirty="0" smtClean="0">
                <a:latin typeface="Arial Narrow" panose="020B0606020202030204" pitchFamily="34" charset="0"/>
              </a:rPr>
              <a:t>studie </a:t>
            </a:r>
            <a:r>
              <a:rPr lang="cs-CZ" sz="1800" dirty="0">
                <a:latin typeface="Arial Narrow" panose="020B0606020202030204" pitchFamily="34" charset="0"/>
              </a:rPr>
              <a:t>proveditelnosti, </a:t>
            </a:r>
            <a:r>
              <a:rPr lang="cs-CZ" sz="1800" dirty="0" smtClean="0">
                <a:latin typeface="Arial Narrow" panose="020B0606020202030204" pitchFamily="34" charset="0"/>
              </a:rPr>
              <a:t>zpracování </a:t>
            </a:r>
            <a:r>
              <a:rPr lang="cs-CZ" sz="1800" dirty="0">
                <a:latin typeface="Arial Narrow" panose="020B0606020202030204" pitchFamily="34" charset="0"/>
              </a:rPr>
              <a:t>zadávacích podmínek k zakázkám a organizace výběrových a zadávacích řízení, </a:t>
            </a:r>
            <a:r>
              <a:rPr lang="cs-CZ" sz="1800" dirty="0" smtClean="0">
                <a:latin typeface="Arial Narrow" panose="020B0606020202030204" pitchFamily="34" charset="0"/>
              </a:rPr>
              <a:t>povinná publicita, nákup </a:t>
            </a:r>
            <a:r>
              <a:rPr lang="cs-CZ" sz="1800" dirty="0">
                <a:latin typeface="Arial Narrow" panose="020B0606020202030204" pitchFamily="34" charset="0"/>
              </a:rPr>
              <a:t>služeb, které tvoří součást pořízení dlouhodobého hmotného a nehmotného majetku, nejsou-li tyto služby součástí pořizovací ceny vybavení (např. školení na ovládání pořízeného vybavení, není-li tato služba součástí pořizovací ceny vybavení). </a:t>
            </a:r>
          </a:p>
          <a:p>
            <a:endParaRPr lang="cs-CZ" sz="2000" dirty="0">
              <a:solidFill>
                <a:srgbClr val="000000"/>
              </a:solidFill>
              <a:latin typeface="Arial Narrow" panose="020B0606020202030204" pitchFamily="34" charset="0"/>
            </a:endParaRPr>
          </a:p>
          <a:p>
            <a:pPr>
              <a:buNone/>
            </a:pPr>
            <a:endParaRPr lang="cs-CZ" sz="1800" dirty="0">
              <a:solidFill>
                <a:srgbClr val="000000"/>
              </a:solidFill>
              <a:latin typeface="Cambria" panose="02040503050406030204" pitchFamily="18"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a:t>
            </a:r>
            <a:r>
              <a:rPr lang="cs-CZ" altLang="cs-CZ" sz="2400" b="1" dirty="0" smtClean="0">
                <a:solidFill>
                  <a:schemeClr val="accent4">
                    <a:lumMod val="50000"/>
                  </a:schemeClr>
                </a:solidFill>
                <a:latin typeface="Arial Narrow" pitchFamily="34" charset="0"/>
              </a:rPr>
              <a:t>komunitní centra</a:t>
            </a:r>
            <a:endParaRPr lang="cs-CZ" altLang="cs-CZ" sz="2400" b="1" cap="all" dirty="0">
              <a:solidFill>
                <a:schemeClr val="accent4">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33922848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95536" y="1725315"/>
            <a:ext cx="8188077" cy="55635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t">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1600" b="1" dirty="0" smtClean="0">
                <a:latin typeface="Arial Narrow" panose="020B0606020202030204" pitchFamily="34" charset="0"/>
              </a:rPr>
              <a:t>Způsobilé výdaje na hlavní aktivity projektu</a:t>
            </a:r>
          </a:p>
          <a:p>
            <a:pPr algn="just">
              <a:lnSpc>
                <a:spcPct val="80000"/>
              </a:lnSpc>
            </a:pPr>
            <a:r>
              <a:rPr lang="cs-CZ" sz="1600" dirty="0" smtClean="0">
                <a:latin typeface="Arial Narrow" panose="020B0606020202030204" pitchFamily="34" charset="0"/>
              </a:rPr>
              <a:t>   stavby</a:t>
            </a:r>
            <a:r>
              <a:rPr lang="cs-CZ" sz="1600" dirty="0">
                <a:latin typeface="Arial Narrow" panose="020B0606020202030204" pitchFamily="34" charset="0"/>
              </a:rPr>
              <a:t>, stavební úpravy, </a:t>
            </a:r>
            <a:r>
              <a:rPr lang="cs-CZ" sz="1600" dirty="0" smtClean="0">
                <a:latin typeface="Arial Narrow" panose="020B0606020202030204" pitchFamily="34" charset="0"/>
              </a:rPr>
              <a:t>rekonstrukce stavby</a:t>
            </a:r>
            <a:r>
              <a:rPr lang="cs-CZ" sz="1600" dirty="0">
                <a:latin typeface="Arial Narrow" panose="020B0606020202030204" pitchFamily="34" charset="0"/>
              </a:rPr>
              <a:t>, přístavby, nástavby, stavební úpravy a rekonstrukce budov </a:t>
            </a:r>
            <a:r>
              <a:rPr lang="cs-CZ" sz="1600" dirty="0" smtClean="0">
                <a:latin typeface="Arial Narrow" panose="020B0606020202030204" pitchFamily="34" charset="0"/>
              </a:rPr>
              <a:t> sloužící </a:t>
            </a:r>
            <a:r>
              <a:rPr lang="cs-CZ" sz="1600" dirty="0">
                <a:latin typeface="Arial Narrow" panose="020B0606020202030204" pitchFamily="34" charset="0"/>
              </a:rPr>
              <a:t>komunitnímu centru, </a:t>
            </a:r>
            <a:endParaRPr lang="cs-CZ" sz="1600" dirty="0" smtClean="0">
              <a:latin typeface="Arial Narrow" panose="020B0606020202030204" pitchFamily="34" charset="0"/>
            </a:endParaRPr>
          </a:p>
          <a:p>
            <a:pPr algn="just">
              <a:lnSpc>
                <a:spcPct val="80000"/>
              </a:lnSpc>
            </a:pPr>
            <a:r>
              <a:rPr lang="cs-CZ" sz="1600" dirty="0" smtClean="0">
                <a:latin typeface="Arial Narrow" panose="020B0606020202030204" pitchFamily="34" charset="0"/>
              </a:rPr>
              <a:t>  vytvoření </a:t>
            </a:r>
            <a:r>
              <a:rPr lang="cs-CZ" sz="1600" dirty="0">
                <a:latin typeface="Arial Narrow" panose="020B0606020202030204" pitchFamily="34" charset="0"/>
              </a:rPr>
              <a:t>zázemí pro poskytování služeb komunitního </a:t>
            </a:r>
            <a:r>
              <a:rPr lang="cs-CZ" sz="1600" dirty="0" smtClean="0">
                <a:latin typeface="Arial Narrow" panose="020B0606020202030204" pitchFamily="34" charset="0"/>
              </a:rPr>
              <a:t>centra,</a:t>
            </a:r>
          </a:p>
          <a:p>
            <a:pPr algn="just">
              <a:lnSpc>
                <a:spcPct val="80000"/>
              </a:lnSpc>
            </a:pPr>
            <a:r>
              <a:rPr lang="cs-CZ" sz="1600" dirty="0" smtClean="0">
                <a:latin typeface="Arial Narrow" panose="020B0606020202030204" pitchFamily="34" charset="0"/>
              </a:rPr>
              <a:t>   budování </a:t>
            </a:r>
            <a:r>
              <a:rPr lang="cs-CZ" sz="1600" dirty="0">
                <a:latin typeface="Arial Narrow" panose="020B0606020202030204" pitchFamily="34" charset="0"/>
              </a:rPr>
              <a:t>a modernizace související inženýrské sítě (vodovod, kanalizace, plyn, elektrické vedení) v rámci stavby, která je součástí projektu a projektové dokumentace stavby (způsobilým výdajem je přípojka realizovaná i mimo pozemek hlavní stavby, pokud je součástí projektové dokumentace a souvisí s realizovaným projektem</a:t>
            </a:r>
            <a:r>
              <a:rPr lang="cs-CZ" sz="1600" dirty="0" smtClean="0">
                <a:latin typeface="Arial Narrow" panose="020B0606020202030204" pitchFamily="34" charset="0"/>
              </a:rPr>
              <a:t>).</a:t>
            </a:r>
          </a:p>
          <a:p>
            <a:pPr>
              <a:lnSpc>
                <a:spcPct val="80000"/>
              </a:lnSpc>
              <a:buNone/>
            </a:pPr>
            <a:r>
              <a:rPr lang="cs-CZ" sz="1600" b="1" dirty="0" smtClean="0">
                <a:latin typeface="Arial Narrow" panose="020B0606020202030204" pitchFamily="34" charset="0"/>
              </a:rPr>
              <a:t>Způsobilé </a:t>
            </a:r>
            <a:r>
              <a:rPr lang="cs-CZ" sz="1600" b="1" dirty="0">
                <a:latin typeface="Arial Narrow" panose="020B0606020202030204" pitchFamily="34" charset="0"/>
              </a:rPr>
              <a:t>výdaje pro vedlejší aktivity projektu </a:t>
            </a:r>
            <a:endParaRPr lang="cs-CZ" sz="1600" dirty="0">
              <a:latin typeface="Arial Narrow" panose="020B0606020202030204" pitchFamily="34" charset="0"/>
            </a:endParaRPr>
          </a:p>
          <a:p>
            <a:pPr>
              <a:lnSpc>
                <a:spcPct val="80000"/>
              </a:lnSpc>
            </a:pPr>
            <a:r>
              <a:rPr lang="cs-CZ" sz="1600" dirty="0">
                <a:latin typeface="Arial Narrow" panose="020B0606020202030204" pitchFamily="34" charset="0"/>
              </a:rPr>
              <a:t> </a:t>
            </a:r>
            <a:r>
              <a:rPr lang="cs-CZ" sz="1600" dirty="0" smtClean="0">
                <a:latin typeface="Arial Narrow" panose="020B0606020202030204" pitchFamily="34" charset="0"/>
              </a:rPr>
              <a:t> úpravy venkovních prostranství, zeleň </a:t>
            </a:r>
            <a:r>
              <a:rPr lang="cs-CZ" sz="1600" dirty="0">
                <a:latin typeface="Arial Narrow" panose="020B0606020202030204" pitchFamily="34" charset="0"/>
              </a:rPr>
              <a:t>v okolí budov a na budovách (zelené zdi a střechy, aleje, hřiště, sportovní hřiště a parky), </a:t>
            </a:r>
          </a:p>
          <a:p>
            <a:pPr>
              <a:lnSpc>
                <a:spcPct val="80000"/>
              </a:lnSpc>
            </a:pPr>
            <a:r>
              <a:rPr lang="pl-PL" sz="1600" dirty="0">
                <a:latin typeface="Arial Narrow" panose="020B0606020202030204" pitchFamily="34" charset="0"/>
              </a:rPr>
              <a:t> </a:t>
            </a:r>
            <a:r>
              <a:rPr lang="pl-PL" sz="1600" dirty="0" smtClean="0">
                <a:latin typeface="Arial Narrow" panose="020B0606020202030204" pitchFamily="34" charset="0"/>
              </a:rPr>
              <a:t> demolice </a:t>
            </a:r>
            <a:r>
              <a:rPr lang="pl-PL" sz="1600" dirty="0">
                <a:latin typeface="Arial Narrow" panose="020B0606020202030204" pitchFamily="34" charset="0"/>
              </a:rPr>
              <a:t>staveb na místě realizace projektu, </a:t>
            </a:r>
          </a:p>
          <a:p>
            <a:pPr>
              <a:lnSpc>
                <a:spcPct val="80000"/>
              </a:lnSpc>
            </a:pPr>
            <a:r>
              <a:rPr lang="cs-CZ" sz="1600" dirty="0">
                <a:latin typeface="Arial Narrow" panose="020B0606020202030204" pitchFamily="34" charset="0"/>
              </a:rPr>
              <a:t> </a:t>
            </a:r>
            <a:r>
              <a:rPr lang="cs-CZ" sz="1600" dirty="0" smtClean="0">
                <a:latin typeface="Arial Narrow" panose="020B0606020202030204" pitchFamily="34" charset="0"/>
              </a:rPr>
              <a:t> parkovací </a:t>
            </a:r>
            <a:r>
              <a:rPr lang="cs-CZ" sz="1600" dirty="0">
                <a:latin typeface="Arial Narrow" panose="020B0606020202030204" pitchFamily="34" charset="0"/>
              </a:rPr>
              <a:t>stání v rámci areálu nezbytné pro provoz zařízení, </a:t>
            </a:r>
            <a:r>
              <a:rPr lang="cs-CZ" sz="1600" dirty="0" smtClean="0">
                <a:latin typeface="Arial Narrow" panose="020B0606020202030204" pitchFamily="34" charset="0"/>
              </a:rPr>
              <a:t>příjezdové </a:t>
            </a:r>
            <a:r>
              <a:rPr lang="cs-CZ" sz="1600" dirty="0">
                <a:latin typeface="Arial Narrow" panose="020B0606020202030204" pitchFamily="34" charset="0"/>
              </a:rPr>
              <a:t>komunikace v areálu a nezbytné doprovodné vybavení, </a:t>
            </a:r>
          </a:p>
          <a:p>
            <a:pPr>
              <a:lnSpc>
                <a:spcPct val="80000"/>
              </a:lnSpc>
            </a:pPr>
            <a:r>
              <a:rPr lang="cs-CZ" sz="1600" dirty="0">
                <a:latin typeface="Arial Narrow" panose="020B0606020202030204" pitchFamily="34" charset="0"/>
              </a:rPr>
              <a:t> </a:t>
            </a:r>
            <a:r>
              <a:rPr lang="cs-CZ" sz="1600" dirty="0" smtClean="0">
                <a:latin typeface="Arial Narrow" panose="020B0606020202030204" pitchFamily="34" charset="0"/>
              </a:rPr>
              <a:t> zabezpečení </a:t>
            </a:r>
            <a:r>
              <a:rPr lang="cs-CZ" sz="1600" dirty="0">
                <a:latin typeface="Arial Narrow" panose="020B0606020202030204" pitchFamily="34" charset="0"/>
              </a:rPr>
              <a:t>výstavby (technický dozor investora, BOZP, autorský dozor), </a:t>
            </a:r>
            <a:r>
              <a:rPr lang="cs-CZ" sz="1600" dirty="0" smtClean="0">
                <a:latin typeface="Arial Narrow" panose="020B0606020202030204" pitchFamily="34" charset="0"/>
              </a:rPr>
              <a:t>projektová </a:t>
            </a:r>
            <a:r>
              <a:rPr lang="cs-CZ" sz="1600" dirty="0">
                <a:latin typeface="Arial Narrow" panose="020B0606020202030204" pitchFamily="34" charset="0"/>
              </a:rPr>
              <a:t>dokumentace stavby, EIA, </a:t>
            </a:r>
          </a:p>
          <a:p>
            <a:pPr>
              <a:lnSpc>
                <a:spcPct val="80000"/>
              </a:lnSpc>
            </a:pPr>
            <a:r>
              <a:rPr lang="cs-CZ" sz="1600" dirty="0">
                <a:latin typeface="Arial Narrow" panose="020B0606020202030204" pitchFamily="34" charset="0"/>
              </a:rPr>
              <a:t> </a:t>
            </a:r>
            <a:r>
              <a:rPr lang="cs-CZ" sz="1600" dirty="0" smtClean="0">
                <a:latin typeface="Arial Narrow" panose="020B0606020202030204" pitchFamily="34" charset="0"/>
              </a:rPr>
              <a:t> studie </a:t>
            </a:r>
            <a:r>
              <a:rPr lang="cs-CZ" sz="1600" dirty="0">
                <a:latin typeface="Arial Narrow" panose="020B0606020202030204" pitchFamily="34" charset="0"/>
              </a:rPr>
              <a:t>proveditelnosti, </a:t>
            </a:r>
            <a:r>
              <a:rPr lang="cs-CZ" sz="1600" dirty="0" smtClean="0">
                <a:latin typeface="Arial Narrow" panose="020B0606020202030204" pitchFamily="34" charset="0"/>
              </a:rPr>
              <a:t>zpracování </a:t>
            </a:r>
            <a:r>
              <a:rPr lang="cs-CZ" sz="1600" dirty="0">
                <a:latin typeface="Arial Narrow" panose="020B0606020202030204" pitchFamily="34" charset="0"/>
              </a:rPr>
              <a:t>zadávacích podmínek k zakázkám a organizace výběrových a zadávacích řízení, </a:t>
            </a:r>
            <a:r>
              <a:rPr lang="cs-CZ" sz="1600" dirty="0" smtClean="0">
                <a:latin typeface="Arial Narrow" panose="020B0606020202030204" pitchFamily="34" charset="0"/>
              </a:rPr>
              <a:t>povinná publicita,  </a:t>
            </a:r>
            <a:r>
              <a:rPr lang="cs-CZ" sz="1600" dirty="0">
                <a:latin typeface="Arial Narrow" panose="020B0606020202030204" pitchFamily="34" charset="0"/>
              </a:rPr>
              <a:t>nákup služeb, které tvoří součást pořízení dlouhodobého hmotného a nehmotného majetku, nejsou-li tyto služby součástí pořizovací ceny vybavení, </a:t>
            </a:r>
          </a:p>
          <a:p>
            <a:pPr>
              <a:buNone/>
            </a:pPr>
            <a:endParaRPr lang="cs-CZ" sz="1600" dirty="0">
              <a:solidFill>
                <a:srgbClr val="000000"/>
              </a:solidFill>
              <a:latin typeface="Arial Narrow" panose="020B0606020202030204"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a:t>
            </a:r>
            <a:r>
              <a:rPr lang="cs-CZ" altLang="cs-CZ" sz="2400" b="1" dirty="0" smtClean="0">
                <a:solidFill>
                  <a:schemeClr val="accent4">
                    <a:lumMod val="50000"/>
                  </a:schemeClr>
                </a:solidFill>
                <a:latin typeface="Arial Narrow" pitchFamily="34" charset="0"/>
              </a:rPr>
              <a:t>komunitní centra </a:t>
            </a:r>
            <a:endParaRPr lang="cs-CZ" altLang="cs-CZ" sz="2400" cap="all" dirty="0">
              <a:solidFill>
                <a:schemeClr val="accent4">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8183621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95536" y="1725315"/>
            <a:ext cx="8188077" cy="55050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1800" b="1" dirty="0" smtClean="0">
                <a:solidFill>
                  <a:schemeClr val="accent4">
                    <a:lumMod val="50000"/>
                  </a:schemeClr>
                </a:solidFill>
                <a:latin typeface="Arial Narrow" panose="020B0606020202030204" pitchFamily="34" charset="0"/>
              </a:rPr>
              <a:t>3)   sociální </a:t>
            </a:r>
            <a:r>
              <a:rPr lang="cs-CZ" sz="1800" b="1" dirty="0">
                <a:solidFill>
                  <a:schemeClr val="accent4">
                    <a:lumMod val="50000"/>
                  </a:schemeClr>
                </a:solidFill>
                <a:latin typeface="Arial Narrow" panose="020B0606020202030204" pitchFamily="34" charset="0"/>
              </a:rPr>
              <a:t>bydlení </a:t>
            </a:r>
            <a:r>
              <a:rPr lang="cs-CZ" sz="1800" dirty="0">
                <a:latin typeface="Arial Narrow" panose="020B0606020202030204" pitchFamily="34" charset="0"/>
              </a:rPr>
              <a:t>(Sociální byt se základním vybavením je určen pro osoby, které v důsledku nepříznivých životních okolností nemají přístup k bydlení, a jsou schopné plnit povinnosti vyplývající z nájemního </a:t>
            </a:r>
            <a:r>
              <a:rPr lang="cs-CZ" sz="1800" dirty="0" smtClean="0">
                <a:latin typeface="Arial Narrow" panose="020B0606020202030204" pitchFamily="34" charset="0"/>
              </a:rPr>
              <a:t>vztahu. Sociální </a:t>
            </a:r>
            <a:r>
              <a:rPr lang="cs-CZ" sz="1800" dirty="0">
                <a:latin typeface="Arial Narrow" panose="020B0606020202030204" pitchFamily="34" charset="0"/>
              </a:rPr>
              <a:t>byty musí splňovat parametry sociálního bydlení, stanovené pro IROP, technické parametry, finanční parametry, podmínky předcházení segregace a podmínky nakládání se sociálními </a:t>
            </a:r>
            <a:r>
              <a:rPr lang="cs-CZ" sz="1800" dirty="0" smtClean="0">
                <a:latin typeface="Arial Narrow" panose="020B0606020202030204" pitchFamily="34" charset="0"/>
              </a:rPr>
              <a:t>byty. Pokud </a:t>
            </a:r>
            <a:r>
              <a:rPr lang="cs-CZ" sz="1800" dirty="0">
                <a:latin typeface="Arial Narrow" panose="020B0606020202030204" pitchFamily="34" charset="0"/>
              </a:rPr>
              <a:t>má bytový dům nebo vchod se samostatným číslem popisným více než osm bytových jednotek, musí být podíl sociálních bytů na celkovém počtu bytů nejvýše 20 </a:t>
            </a:r>
            <a:r>
              <a:rPr lang="cs-CZ" sz="1800" dirty="0" smtClean="0">
                <a:latin typeface="Arial Narrow" panose="020B0606020202030204" pitchFamily="34" charset="0"/>
              </a:rPr>
              <a:t>%.Tato </a:t>
            </a:r>
            <a:r>
              <a:rPr lang="cs-CZ" sz="1800" dirty="0">
                <a:latin typeface="Arial Narrow" panose="020B0606020202030204" pitchFamily="34" charset="0"/>
              </a:rPr>
              <a:t>povinnost se netýká bytových domů či vchodů bytového domu se samostatným číslem popisným, které mají maximálně osm bytových </a:t>
            </a:r>
            <a:r>
              <a:rPr lang="cs-CZ" sz="1800" dirty="0" smtClean="0">
                <a:latin typeface="Arial Narrow" panose="020B0606020202030204" pitchFamily="34" charset="0"/>
              </a:rPr>
              <a:t>jednotek).</a:t>
            </a:r>
            <a:endParaRPr lang="cs-CZ" sz="1800" dirty="0">
              <a:latin typeface="Arial Narrow" panose="020B0606020202030204" pitchFamily="34" charset="0"/>
            </a:endParaRPr>
          </a:p>
          <a:p>
            <a:pPr>
              <a:buNone/>
            </a:pPr>
            <a:r>
              <a:rPr lang="cs-CZ" sz="1800" b="1" dirty="0" smtClean="0">
                <a:latin typeface="Arial Narrow" panose="020B0606020202030204" pitchFamily="34" charset="0"/>
              </a:rPr>
              <a:t>HLAVNÍ </a:t>
            </a:r>
            <a:r>
              <a:rPr lang="cs-CZ" sz="1800" b="1" dirty="0">
                <a:latin typeface="Arial Narrow" pitchFamily="34" charset="0"/>
              </a:rPr>
              <a:t>AKTIVITY </a:t>
            </a:r>
            <a:r>
              <a:rPr lang="cs-CZ" sz="1800" dirty="0">
                <a:latin typeface="Arial Narrow" pitchFamily="34" charset="0"/>
              </a:rPr>
              <a:t>nad 85% celkových nákladů </a:t>
            </a:r>
            <a:r>
              <a:rPr lang="cs-CZ" sz="1800" dirty="0" smtClean="0">
                <a:latin typeface="Arial Narrow" pitchFamily="34" charset="0"/>
              </a:rPr>
              <a:t>projektu</a:t>
            </a:r>
            <a:endParaRPr lang="cs-CZ" sz="1800" dirty="0">
              <a:latin typeface="Arial Narrow" panose="020B0606020202030204" pitchFamily="34" charset="0"/>
            </a:endParaRPr>
          </a:p>
          <a:p>
            <a:r>
              <a:rPr lang="pl-PL" sz="1800" dirty="0" smtClean="0">
                <a:latin typeface="Arial Narrow" panose="020B0606020202030204" pitchFamily="34" charset="0"/>
              </a:rPr>
              <a:t>  Rekonstrukce </a:t>
            </a:r>
            <a:r>
              <a:rPr lang="pl-PL" sz="1800" dirty="0">
                <a:latin typeface="Arial Narrow" panose="020B0606020202030204" pitchFamily="34" charset="0"/>
              </a:rPr>
              <a:t>a úpravy domu nebo bytu, </a:t>
            </a:r>
          </a:p>
          <a:p>
            <a:r>
              <a:rPr lang="cs-CZ" sz="1800" dirty="0" smtClean="0">
                <a:latin typeface="Arial Narrow" panose="020B0606020202030204" pitchFamily="34" charset="0"/>
              </a:rPr>
              <a:t>  Rekonstrukce </a:t>
            </a:r>
            <a:r>
              <a:rPr lang="cs-CZ" sz="1800" dirty="0">
                <a:latin typeface="Arial Narrow" panose="020B0606020202030204" pitchFamily="34" charset="0"/>
              </a:rPr>
              <a:t>a úpravy společných prostor bytového domu, společné prostory bytového domu jsou definovány nařízením vlády č. 366/2013 Sb., o úpravě některých záležitostí souvisejících s bytovým spoluvlastnictvím, </a:t>
            </a:r>
          </a:p>
          <a:p>
            <a:r>
              <a:rPr lang="cs-CZ" sz="1800" dirty="0" smtClean="0">
                <a:latin typeface="Arial Narrow" panose="020B0606020202030204" pitchFamily="34" charset="0"/>
              </a:rPr>
              <a:t>  Pořízení </a:t>
            </a:r>
            <a:r>
              <a:rPr lang="cs-CZ" sz="1800" dirty="0">
                <a:latin typeface="Arial Narrow" panose="020B0606020202030204" pitchFamily="34" charset="0"/>
              </a:rPr>
              <a:t>základního vybavení bytové jednotky, </a:t>
            </a:r>
          </a:p>
          <a:p>
            <a:endParaRPr lang="cs-CZ" sz="1800" dirty="0"/>
          </a:p>
          <a:p>
            <a:endParaRPr lang="cs-CZ" sz="2000" dirty="0">
              <a:solidFill>
                <a:srgbClr val="000000"/>
              </a:solidFill>
              <a:latin typeface="Cambria" panose="02040503050406030204" pitchFamily="18" charset="0"/>
            </a:endParaRPr>
          </a:p>
          <a:p>
            <a:pPr>
              <a:buNone/>
            </a:pPr>
            <a:endParaRPr lang="cs-CZ" sz="1800" dirty="0">
              <a:solidFill>
                <a:srgbClr val="000000"/>
              </a:solidFill>
              <a:latin typeface="Cambria" panose="02040503050406030204" pitchFamily="18"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a:t>
            </a:r>
            <a:r>
              <a:rPr lang="cs-CZ" altLang="cs-CZ" sz="2400" b="1" dirty="0" smtClean="0">
                <a:solidFill>
                  <a:schemeClr val="accent4">
                    <a:lumMod val="50000"/>
                  </a:schemeClr>
                </a:solidFill>
                <a:latin typeface="Arial Narrow" pitchFamily="34" charset="0"/>
              </a:rPr>
              <a:t>sociální bydlení</a:t>
            </a:r>
            <a:endParaRPr lang="cs-CZ" altLang="cs-CZ" sz="2400" b="1" cap="all" dirty="0">
              <a:solidFill>
                <a:schemeClr val="accent4">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28613662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95536" y="1725315"/>
            <a:ext cx="8188077" cy="54455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1800" b="1" dirty="0" smtClean="0">
                <a:latin typeface="Arial Narrow" pitchFamily="34" charset="0"/>
              </a:rPr>
              <a:t>VEDLEJŠÍ </a:t>
            </a:r>
            <a:r>
              <a:rPr lang="cs-CZ" sz="1800" b="1" dirty="0">
                <a:latin typeface="Arial Narrow" pitchFamily="34" charset="0"/>
              </a:rPr>
              <a:t>AKTIVITY </a:t>
            </a:r>
            <a:r>
              <a:rPr lang="cs-CZ" sz="1800" dirty="0" smtClean="0">
                <a:latin typeface="Arial Narrow" pitchFamily="34" charset="0"/>
              </a:rPr>
              <a:t>do 15% </a:t>
            </a:r>
            <a:r>
              <a:rPr lang="cs-CZ" sz="1800" dirty="0">
                <a:latin typeface="Arial Narrow" pitchFamily="34" charset="0"/>
              </a:rPr>
              <a:t>celkových nákladů projektu</a:t>
            </a:r>
          </a:p>
          <a:p>
            <a:pPr>
              <a:buNone/>
            </a:pPr>
            <a:r>
              <a:rPr lang="pl-PL" sz="1800" dirty="0" smtClean="0">
                <a:latin typeface="Arial Narrow" panose="020B0606020202030204" pitchFamily="34" charset="0"/>
              </a:rPr>
              <a:t>demolice </a:t>
            </a:r>
            <a:r>
              <a:rPr lang="pl-PL" sz="1800" dirty="0">
                <a:latin typeface="Arial Narrow" panose="020B0606020202030204" pitchFamily="34" charset="0"/>
              </a:rPr>
              <a:t>staveb na místě realizace projektu, </a:t>
            </a:r>
            <a:r>
              <a:rPr lang="cs-CZ" sz="1800" dirty="0" smtClean="0">
                <a:latin typeface="Arial Narrow" panose="020B0606020202030204" pitchFamily="34" charset="0"/>
              </a:rPr>
              <a:t>zeleň </a:t>
            </a:r>
            <a:r>
              <a:rPr lang="cs-CZ" sz="1800" dirty="0">
                <a:latin typeface="Arial Narrow" panose="020B0606020202030204" pitchFamily="34" charset="0"/>
              </a:rPr>
              <a:t>v okolí budov a na budovách (zelené zdi a střechy, aleje, hřiště a parky), </a:t>
            </a:r>
            <a:r>
              <a:rPr lang="cs-CZ" sz="1800" dirty="0" smtClean="0">
                <a:latin typeface="Arial Narrow" panose="020B0606020202030204" pitchFamily="34" charset="0"/>
              </a:rPr>
              <a:t>zabezpečení </a:t>
            </a:r>
            <a:r>
              <a:rPr lang="cs-CZ" sz="1800" dirty="0">
                <a:latin typeface="Arial Narrow" panose="020B0606020202030204" pitchFamily="34" charset="0"/>
              </a:rPr>
              <a:t>výstavby (technický dozor investora, BOZP, autorský dozor), </a:t>
            </a:r>
            <a:r>
              <a:rPr lang="cs-CZ" sz="1800" dirty="0" smtClean="0">
                <a:latin typeface="Arial Narrow" panose="020B0606020202030204" pitchFamily="34" charset="0"/>
              </a:rPr>
              <a:t>projektová </a:t>
            </a:r>
            <a:r>
              <a:rPr lang="cs-CZ" sz="1800" dirty="0">
                <a:latin typeface="Arial Narrow" panose="020B0606020202030204" pitchFamily="34" charset="0"/>
              </a:rPr>
              <a:t>dokumentace stavby, EIA, </a:t>
            </a:r>
            <a:r>
              <a:rPr lang="cs-CZ" sz="1800" dirty="0" smtClean="0">
                <a:latin typeface="Arial Narrow" panose="020B0606020202030204" pitchFamily="34" charset="0"/>
              </a:rPr>
              <a:t>studie </a:t>
            </a:r>
            <a:r>
              <a:rPr lang="cs-CZ" sz="1800" dirty="0">
                <a:latin typeface="Arial Narrow" panose="020B0606020202030204" pitchFamily="34" charset="0"/>
              </a:rPr>
              <a:t>proveditelnosti, </a:t>
            </a:r>
            <a:r>
              <a:rPr lang="cs-CZ" sz="1800" dirty="0" smtClean="0">
                <a:latin typeface="Arial Narrow" panose="020B0606020202030204" pitchFamily="34" charset="0"/>
              </a:rPr>
              <a:t>zpracování </a:t>
            </a:r>
            <a:r>
              <a:rPr lang="cs-CZ" sz="1800" dirty="0">
                <a:latin typeface="Arial Narrow" panose="020B0606020202030204" pitchFamily="34" charset="0"/>
              </a:rPr>
              <a:t>zadávacích podmínek k zakázkám a organizace výběrových a zadávacích řízení, </a:t>
            </a:r>
            <a:r>
              <a:rPr lang="cs-CZ" sz="1800" dirty="0" smtClean="0">
                <a:latin typeface="Arial Narrow" panose="020B0606020202030204" pitchFamily="34" charset="0"/>
              </a:rPr>
              <a:t>povinná publicita, nákup </a:t>
            </a:r>
            <a:r>
              <a:rPr lang="cs-CZ" sz="1800" dirty="0">
                <a:latin typeface="Arial Narrow" panose="020B0606020202030204" pitchFamily="34" charset="0"/>
              </a:rPr>
              <a:t>služeb, které tvoří součást pořízení dlouhodobého hmotného a nehmotného majetku, nejsou-li tyto služby součástí pořizovací ceny vybavení (např. školení na ovládání pořízeného vybavení, není-li tato služba součástí pořizovací ceny vybavení). </a:t>
            </a:r>
          </a:p>
          <a:p>
            <a:pPr>
              <a:buNone/>
            </a:pPr>
            <a:r>
              <a:rPr lang="cs-CZ" sz="1600" u="sng" dirty="0" smtClean="0">
                <a:latin typeface="Arial Narrow" panose="020B0606020202030204" pitchFamily="34" charset="0"/>
              </a:rPr>
              <a:t>Parametry sociálního bydlení v IROP </a:t>
            </a:r>
          </a:p>
          <a:p>
            <a:pPr marL="285750" indent="-285750">
              <a:lnSpc>
                <a:spcPct val="60000"/>
              </a:lnSpc>
              <a:buFont typeface="Wingdings" panose="05000000000000000000" pitchFamily="2" charset="2"/>
              <a:buChar char="ü"/>
            </a:pPr>
            <a:r>
              <a:rPr lang="cs-CZ" sz="1400" dirty="0" smtClean="0">
                <a:latin typeface="Arial Narrow" panose="020B0606020202030204" pitchFamily="34" charset="0"/>
              </a:rPr>
              <a:t>sociální </a:t>
            </a:r>
            <a:r>
              <a:rPr lang="cs-CZ" sz="1400" dirty="0">
                <a:latin typeface="Arial Narrow" panose="020B0606020202030204" pitchFamily="34" charset="0"/>
              </a:rPr>
              <a:t>bydlení splňuje stavebně technické parametry dané stavebními předpisy budov pro bydlení, </a:t>
            </a:r>
          </a:p>
          <a:p>
            <a:pPr marL="285750" indent="-285750">
              <a:lnSpc>
                <a:spcPct val="60000"/>
              </a:lnSpc>
              <a:buFont typeface="Wingdings" panose="05000000000000000000" pitchFamily="2" charset="2"/>
              <a:buChar char="ü"/>
            </a:pPr>
            <a:r>
              <a:rPr lang="cs-CZ" sz="1400" dirty="0" smtClean="0">
                <a:latin typeface="Arial Narrow" panose="020B0606020202030204" pitchFamily="34" charset="0"/>
              </a:rPr>
              <a:t>sociálním </a:t>
            </a:r>
            <a:r>
              <a:rPr lang="cs-CZ" sz="1400" dirty="0">
                <a:latin typeface="Arial Narrow" panose="020B0606020202030204" pitchFamily="34" charset="0"/>
              </a:rPr>
              <a:t>bytem se rozumí standardní bytová jednotka se základním vybavením bez nábytku (byt bude vybaven umyvadlem, sprchou nebo vanou, WC, kuchyňskou linkou, varnou deskou a troubou), </a:t>
            </a:r>
          </a:p>
          <a:p>
            <a:pPr marL="285750" indent="-285750">
              <a:lnSpc>
                <a:spcPct val="60000"/>
              </a:lnSpc>
              <a:buFont typeface="Wingdings" panose="05000000000000000000" pitchFamily="2" charset="2"/>
              <a:buChar char="ü"/>
            </a:pPr>
            <a:r>
              <a:rPr lang="cs-CZ" sz="1400" dirty="0" smtClean="0">
                <a:latin typeface="Arial Narrow" panose="020B0606020202030204" pitchFamily="34" charset="0"/>
              </a:rPr>
              <a:t>sociální </a:t>
            </a:r>
            <a:r>
              <a:rPr lang="cs-CZ" sz="1400" dirty="0">
                <a:latin typeface="Arial Narrow" panose="020B0606020202030204" pitchFamily="34" charset="0"/>
              </a:rPr>
              <a:t>bydlení je určeno osobám z cílových skupin, tj. osobám v bytové nouzi, </a:t>
            </a:r>
          </a:p>
          <a:p>
            <a:pPr marL="285750" indent="-285750">
              <a:lnSpc>
                <a:spcPct val="60000"/>
              </a:lnSpc>
              <a:buFont typeface="Wingdings" panose="05000000000000000000" pitchFamily="2" charset="2"/>
              <a:buChar char="ü"/>
            </a:pPr>
            <a:r>
              <a:rPr lang="cs-CZ" sz="1400" dirty="0" smtClean="0">
                <a:latin typeface="Arial Narrow" panose="020B0606020202030204" pitchFamily="34" charset="0"/>
              </a:rPr>
              <a:t>sociální </a:t>
            </a:r>
            <a:r>
              <a:rPr lang="cs-CZ" sz="1400" dirty="0">
                <a:latin typeface="Arial Narrow" panose="020B0606020202030204" pitchFamily="34" charset="0"/>
              </a:rPr>
              <a:t>byt musí být umístěný v zastavěném nebo zastavitelném území podle územního plánu, </a:t>
            </a:r>
          </a:p>
          <a:p>
            <a:pPr marL="285750" indent="-285750">
              <a:lnSpc>
                <a:spcPct val="60000"/>
              </a:lnSpc>
              <a:buFont typeface="Wingdings" panose="05000000000000000000" pitchFamily="2" charset="2"/>
              <a:buChar char="ü"/>
            </a:pPr>
            <a:r>
              <a:rPr lang="cs-CZ" sz="1400" dirty="0" smtClean="0">
                <a:latin typeface="Arial Narrow" panose="020B0606020202030204" pitchFamily="34" charset="0"/>
              </a:rPr>
              <a:t>sociální </a:t>
            </a:r>
            <a:r>
              <a:rPr lang="cs-CZ" sz="1400" dirty="0">
                <a:latin typeface="Arial Narrow" panose="020B0606020202030204" pitchFamily="34" charset="0"/>
              </a:rPr>
              <a:t>bydlení musí být umístěno v lokalitě, která nevede k segregaci cílové skupiny, </a:t>
            </a:r>
          </a:p>
          <a:p>
            <a:pPr marL="285750" indent="-285750">
              <a:lnSpc>
                <a:spcPct val="60000"/>
              </a:lnSpc>
              <a:buFont typeface="Wingdings" panose="05000000000000000000" pitchFamily="2" charset="2"/>
              <a:buChar char="ü"/>
            </a:pPr>
            <a:r>
              <a:rPr lang="cs-CZ" sz="1400" dirty="0" smtClean="0">
                <a:latin typeface="Arial Narrow" panose="020B0606020202030204" pitchFamily="34" charset="0"/>
              </a:rPr>
              <a:t>pořízené </a:t>
            </a:r>
            <a:r>
              <a:rPr lang="cs-CZ" sz="1400" dirty="0">
                <a:latin typeface="Arial Narrow" panose="020B0606020202030204" pitchFamily="34" charset="0"/>
              </a:rPr>
              <a:t>či rekonstruované bytové objekty sociálního bydlení musí být umístěny v běžné zástavbě s občanskou vybaveností, </a:t>
            </a:r>
          </a:p>
          <a:p>
            <a:pPr marL="285750" indent="-285750">
              <a:lnSpc>
                <a:spcPct val="60000"/>
              </a:lnSpc>
              <a:buFont typeface="Wingdings" panose="05000000000000000000" pitchFamily="2" charset="2"/>
              <a:buChar char="ü"/>
            </a:pPr>
            <a:r>
              <a:rPr lang="cs-CZ" sz="1400" dirty="0" smtClean="0">
                <a:latin typeface="Arial Narrow" panose="020B0606020202030204" pitchFamily="34" charset="0"/>
              </a:rPr>
              <a:t>v </a:t>
            </a:r>
            <a:r>
              <a:rPr lang="cs-CZ" sz="1400" dirty="0">
                <a:latin typeface="Arial Narrow" panose="020B0606020202030204" pitchFamily="34" charset="0"/>
              </a:rPr>
              <a:t>lokalitě musí být zajištěná veřejná doprava, </a:t>
            </a:r>
          </a:p>
          <a:p>
            <a:pPr marL="285750" indent="-285750">
              <a:lnSpc>
                <a:spcPct val="60000"/>
              </a:lnSpc>
              <a:buFont typeface="Wingdings" panose="05000000000000000000" pitchFamily="2" charset="2"/>
              <a:buChar char="ü"/>
            </a:pPr>
            <a:r>
              <a:rPr lang="cs-CZ" sz="1400" dirty="0" smtClean="0">
                <a:latin typeface="Arial Narrow" panose="020B0606020202030204" pitchFamily="34" charset="0"/>
              </a:rPr>
              <a:t>projekt </a:t>
            </a:r>
            <a:r>
              <a:rPr lang="cs-CZ" sz="1400" dirty="0">
                <a:latin typeface="Arial Narrow" panose="020B0606020202030204" pitchFamily="34" charset="0"/>
              </a:rPr>
              <a:t>sociálního bydlení musí naplňovat všechny požadavky na občanskou vybavenost, žadatel je popíše v kapitole 4 Studie </a:t>
            </a:r>
            <a:r>
              <a:rPr lang="cs-CZ" sz="1400" dirty="0" smtClean="0">
                <a:latin typeface="Arial Narrow" panose="020B0606020202030204" pitchFamily="34" charset="0"/>
              </a:rPr>
              <a:t>proveditelnosti</a:t>
            </a:r>
            <a:endParaRPr lang="cs-CZ" sz="1400" dirty="0">
              <a:latin typeface="Arial Narrow" panose="020B0606020202030204" pitchFamily="34" charset="0"/>
            </a:endParaRPr>
          </a:p>
          <a:p>
            <a:pPr>
              <a:buNone/>
            </a:pPr>
            <a:endParaRPr lang="cs-CZ" sz="1800" dirty="0">
              <a:solidFill>
                <a:srgbClr val="000000"/>
              </a:solidFill>
              <a:latin typeface="Cambria" panose="02040503050406030204" pitchFamily="18"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a:t>
            </a:r>
            <a:r>
              <a:rPr lang="cs-CZ" altLang="cs-CZ" sz="2400" b="1" dirty="0" smtClean="0">
                <a:solidFill>
                  <a:schemeClr val="accent4">
                    <a:lumMod val="50000"/>
                  </a:schemeClr>
                </a:solidFill>
                <a:latin typeface="Arial Narrow" pitchFamily="34" charset="0"/>
              </a:rPr>
              <a:t>sociální bydlení </a:t>
            </a:r>
            <a:endParaRPr lang="cs-CZ" altLang="cs-CZ" sz="2400" cap="all" dirty="0">
              <a:solidFill>
                <a:schemeClr val="accent4">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35380783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95536" y="1725315"/>
            <a:ext cx="8188077" cy="6637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1600" dirty="0" smtClean="0">
                <a:latin typeface="Arial Narrow" panose="020B0606020202030204" pitchFamily="34" charset="0"/>
              </a:rPr>
              <a:t> </a:t>
            </a:r>
            <a:endParaRPr lang="cs-CZ" sz="1600" dirty="0">
              <a:latin typeface="Arial Narrow" panose="020B0606020202030204" pitchFamily="34" charset="0"/>
            </a:endParaRPr>
          </a:p>
          <a:p>
            <a:pPr>
              <a:buNone/>
            </a:pPr>
            <a:endParaRPr lang="cs-CZ" sz="1600" dirty="0">
              <a:solidFill>
                <a:srgbClr val="000000"/>
              </a:solidFill>
              <a:latin typeface="Arial Narrow" panose="020B0606020202030204"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a:t>
            </a:r>
            <a:r>
              <a:rPr lang="cs-CZ" altLang="cs-CZ" sz="2400" b="1" dirty="0" smtClean="0">
                <a:solidFill>
                  <a:schemeClr val="accent4">
                    <a:lumMod val="50000"/>
                  </a:schemeClr>
                </a:solidFill>
                <a:latin typeface="Arial Narrow" pitchFamily="34" charset="0"/>
              </a:rPr>
              <a:t>sociální bydlení </a:t>
            </a:r>
            <a:endParaRPr lang="cs-CZ" altLang="cs-CZ" sz="2400" cap="all" dirty="0">
              <a:solidFill>
                <a:schemeClr val="accent4">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4" name="Obdélník 3"/>
          <p:cNvSpPr/>
          <p:nvPr/>
        </p:nvSpPr>
        <p:spPr>
          <a:xfrm>
            <a:off x="395536" y="1772815"/>
            <a:ext cx="8352928" cy="4893647"/>
          </a:xfrm>
          <a:prstGeom prst="rect">
            <a:avLst/>
          </a:prstGeom>
        </p:spPr>
        <p:txBody>
          <a:bodyPr wrap="square">
            <a:spAutoFit/>
          </a:bodyPr>
          <a:lstStyle/>
          <a:p>
            <a:r>
              <a:rPr lang="cs-CZ" sz="1400" u="sng" dirty="0" smtClean="0">
                <a:solidFill>
                  <a:srgbClr val="000000"/>
                </a:solidFill>
                <a:latin typeface="Arial Narrow" panose="020B0606020202030204" pitchFamily="34" charset="0"/>
              </a:rPr>
              <a:t>Podmínky </a:t>
            </a:r>
            <a:r>
              <a:rPr lang="cs-CZ" sz="1400" u="sng" dirty="0">
                <a:solidFill>
                  <a:srgbClr val="000000"/>
                </a:solidFill>
                <a:latin typeface="Arial Narrow" panose="020B0606020202030204" pitchFamily="34" charset="0"/>
              </a:rPr>
              <a:t>pro nakládání se sociálními byty </a:t>
            </a:r>
          </a:p>
          <a:p>
            <a:pPr marL="285750" indent="-285750">
              <a:buFontTx/>
              <a:buChar char="-"/>
            </a:pPr>
            <a:r>
              <a:rPr lang="cs-CZ" sz="1400" dirty="0" smtClean="0">
                <a:solidFill>
                  <a:srgbClr val="000000"/>
                </a:solidFill>
                <a:latin typeface="Arial Narrow" panose="020B0606020202030204" pitchFamily="34" charset="0"/>
              </a:rPr>
              <a:t>Příjemce </a:t>
            </a:r>
            <a:r>
              <a:rPr lang="cs-CZ" sz="1400" dirty="0">
                <a:solidFill>
                  <a:srgbClr val="000000"/>
                </a:solidFill>
                <a:latin typeface="Arial Narrow" panose="020B0606020202030204" pitchFamily="34" charset="0"/>
              </a:rPr>
              <a:t>nepodmíní uzavření smlouvy o nájmu složením finančních prostředků </a:t>
            </a:r>
          </a:p>
          <a:p>
            <a:pPr marL="285750" indent="-285750">
              <a:buFontTx/>
              <a:buChar char="-"/>
            </a:pPr>
            <a:r>
              <a:rPr lang="cs-CZ" sz="1400" dirty="0" smtClean="0">
                <a:solidFill>
                  <a:srgbClr val="000000"/>
                </a:solidFill>
                <a:latin typeface="Arial Narrow" panose="020B0606020202030204" pitchFamily="34" charset="0"/>
              </a:rPr>
              <a:t>Nájemné </a:t>
            </a:r>
            <a:r>
              <a:rPr lang="cs-CZ" sz="1400" dirty="0">
                <a:solidFill>
                  <a:srgbClr val="000000"/>
                </a:solidFill>
                <a:latin typeface="Arial Narrow" panose="020B0606020202030204" pitchFamily="34" charset="0"/>
              </a:rPr>
              <a:t>za 1 m2 podlahové plochy sociálního bytu, sjednané při uzavření nájemní smlouvy nebo změněné v průběhu trvání nájemního vztahu, nesmí překročit 57,50 Kč. Limit nájemného je možno upravit, jestliže růst měsíčního úhrnného indexu spotřebitelských cen za domácnosti překročí podle údajů Českého statistického úřadu od posledního stanovení limitu 5 %. </a:t>
            </a:r>
          </a:p>
          <a:p>
            <a:pPr marL="285750" indent="-285750">
              <a:buFontTx/>
              <a:buChar char="-"/>
            </a:pPr>
            <a:r>
              <a:rPr lang="cs-CZ" sz="1400" dirty="0" smtClean="0">
                <a:latin typeface="Arial Narrow" panose="020B0606020202030204" pitchFamily="34" charset="0"/>
              </a:rPr>
              <a:t>Příjemce </a:t>
            </a:r>
            <a:r>
              <a:rPr lang="cs-CZ" sz="1400" dirty="0">
                <a:latin typeface="Arial Narrow" panose="020B0606020202030204" pitchFamily="34" charset="0"/>
              </a:rPr>
              <a:t>je povinen uzavřít nájemní smlouvu k bytu pouze s osobou z cílové skupiny, kdy minimálně 50 % členů, užívajících domácnost, musí být v ekonomicky produktivním věku, tj. ve věku 15 až 64 let. </a:t>
            </a:r>
            <a:r>
              <a:rPr lang="cs-CZ" sz="1400" dirty="0" smtClean="0">
                <a:latin typeface="Arial Narrow" panose="020B0606020202030204" pitchFamily="34" charset="0"/>
              </a:rPr>
              <a:t>Nájemní </a:t>
            </a:r>
            <a:r>
              <a:rPr lang="cs-CZ" sz="1400" dirty="0">
                <a:latin typeface="Arial Narrow" panose="020B0606020202030204" pitchFamily="34" charset="0"/>
              </a:rPr>
              <a:t>smlouva může být uzavřena s osobou z cílové skupiny, která není v ekonomicky produktivním věku (tj. 65 let a výše), avšak minimálně dalších 50 % členů, užívajících domácnost, je v ekonomicky produktivním věku (tj. ve věku 15 až 64 let). </a:t>
            </a:r>
            <a:endParaRPr lang="cs-CZ" sz="1400" dirty="0" smtClean="0">
              <a:latin typeface="Arial Narrow" panose="020B0606020202030204" pitchFamily="34" charset="0"/>
            </a:endParaRPr>
          </a:p>
          <a:p>
            <a:pPr marL="285750" indent="-285750">
              <a:buFontTx/>
              <a:buChar char="-"/>
            </a:pPr>
            <a:r>
              <a:rPr lang="cs-CZ" sz="1400" dirty="0" smtClean="0">
                <a:solidFill>
                  <a:srgbClr val="000000"/>
                </a:solidFill>
                <a:latin typeface="Arial Narrow" panose="020B0606020202030204" pitchFamily="34" charset="0"/>
              </a:rPr>
              <a:t>Nájemní </a:t>
            </a:r>
            <a:r>
              <a:rPr lang="cs-CZ" sz="1400" dirty="0">
                <a:solidFill>
                  <a:srgbClr val="000000"/>
                </a:solidFill>
                <a:latin typeface="Arial Narrow" panose="020B0606020202030204" pitchFamily="34" charset="0"/>
              </a:rPr>
              <a:t>smlouva bude uzavřena s osobou, která prokáže, že její průměrný čistý měsíční příjem v období 12 kalendářních měsíců před uzavřením nájemní smlouvy nepřesáhl 0,5 násobek průměrné měsíční mzdy podle údajů ČSÚ. </a:t>
            </a:r>
          </a:p>
          <a:p>
            <a:pPr marL="285750" indent="-285750">
              <a:buFontTx/>
              <a:buChar char="-"/>
            </a:pPr>
            <a:r>
              <a:rPr lang="cs-CZ" sz="1400" dirty="0" smtClean="0">
                <a:solidFill>
                  <a:srgbClr val="000000"/>
                </a:solidFill>
                <a:latin typeface="Arial Narrow" panose="020B0606020202030204" pitchFamily="34" charset="0"/>
              </a:rPr>
              <a:t>Nájemní </a:t>
            </a:r>
            <a:r>
              <a:rPr lang="cs-CZ" sz="1400" dirty="0">
                <a:solidFill>
                  <a:srgbClr val="000000"/>
                </a:solidFill>
                <a:latin typeface="Arial Narrow" panose="020B0606020202030204" pitchFamily="34" charset="0"/>
              </a:rPr>
              <a:t>smlouva se uzavře na dobu určitou minimálně na jeden kalendářní rok a nejdéle na 2 roky s možností jejího opakovaného prodloužení podle konkrétní situace nájemce. </a:t>
            </a:r>
            <a:endParaRPr lang="cs-CZ" sz="1400" dirty="0" smtClean="0">
              <a:solidFill>
                <a:srgbClr val="000000"/>
              </a:solidFill>
              <a:latin typeface="Arial Narrow" panose="020B0606020202030204" pitchFamily="34" charset="0"/>
            </a:endParaRPr>
          </a:p>
          <a:p>
            <a:pPr marL="285750" indent="-285750">
              <a:buFontTx/>
              <a:buChar char="-"/>
            </a:pPr>
            <a:r>
              <a:rPr lang="cs-CZ" sz="1400" dirty="0" smtClean="0">
                <a:solidFill>
                  <a:srgbClr val="000000"/>
                </a:solidFill>
                <a:latin typeface="Arial Narrow" panose="020B0606020202030204" pitchFamily="34" charset="0"/>
              </a:rPr>
              <a:t>Nájemní </a:t>
            </a:r>
            <a:r>
              <a:rPr lang="cs-CZ" sz="1400" dirty="0">
                <a:solidFill>
                  <a:srgbClr val="000000"/>
                </a:solidFill>
                <a:latin typeface="Arial Narrow" panose="020B0606020202030204" pitchFamily="34" charset="0"/>
              </a:rPr>
              <a:t>smlouva může být uzavřena pouze s osobou, která nemá uzavřenou jinou nájemní smlouvu, nemá ve vlastnictví ani spoluvlastnictví bytový dům, rodinný dům, byt, dům pro rekreační nebo jiné ubytovací účely. Tato podmínka se vztahuje na všechny osoby užívající domácnost sociálního bydlení. </a:t>
            </a:r>
            <a:endParaRPr lang="cs-CZ" sz="1400" dirty="0" smtClean="0">
              <a:solidFill>
                <a:srgbClr val="000000"/>
              </a:solidFill>
              <a:latin typeface="Arial Narrow" panose="020B0606020202030204" pitchFamily="34" charset="0"/>
            </a:endParaRPr>
          </a:p>
          <a:p>
            <a:r>
              <a:rPr lang="cs-CZ" sz="1400" b="1" dirty="0" smtClean="0">
                <a:solidFill>
                  <a:srgbClr val="000000"/>
                </a:solidFill>
                <a:latin typeface="Arial Narrow" panose="020B0606020202030204" pitchFamily="34" charset="0"/>
              </a:rPr>
              <a:t>Po </a:t>
            </a:r>
            <a:r>
              <a:rPr lang="cs-CZ" sz="1400" b="1" dirty="0">
                <a:solidFill>
                  <a:srgbClr val="000000"/>
                </a:solidFill>
                <a:latin typeface="Arial Narrow" panose="020B0606020202030204" pitchFamily="34" charset="0"/>
              </a:rPr>
              <a:t>dobu udržitelnosti projektu musí být cílové skupině v sociálních bytech dostupná podpora ve formě sociální práce. Sociální prací je myšleno poskytování sociální služby podle zákona č. 108/2006 Sb., o sociálních službách, ve znění pozdějších předpisů, nebo další sociální práci, jejímž gestorem je kvalifikovaný sociální pracovník. Tato služba má inkluzivní </a:t>
            </a:r>
            <a:endParaRPr lang="cs-CZ" sz="1400" dirty="0">
              <a:solidFill>
                <a:srgbClr val="000000"/>
              </a:solidFill>
              <a:latin typeface="Arial Narrow" panose="020B0606020202030204" pitchFamily="34" charset="0"/>
            </a:endParaRPr>
          </a:p>
          <a:p>
            <a:pPr marL="285750" indent="-285750">
              <a:buFontTx/>
              <a:buChar char="-"/>
            </a:pPr>
            <a:endParaRPr lang="cs-CZ" dirty="0">
              <a:solidFill>
                <a:srgbClr val="000000"/>
              </a:solidFill>
              <a:latin typeface="Cambria" panose="02040503050406030204" pitchFamily="18" charset="0"/>
            </a:endParaRPr>
          </a:p>
        </p:txBody>
      </p:sp>
    </p:spTree>
    <p:extLst>
      <p:ext uri="{BB962C8B-B14F-4D97-AF65-F5344CB8AC3E}">
        <p14:creationId xmlns="" xmlns:p14="http://schemas.microsoft.com/office/powerpoint/2010/main" val="7628960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nezpůsobilé výdaje</a:t>
            </a:r>
            <a:endParaRPr lang="cs-CZ" altLang="cs-CZ" sz="2400"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4" name="Obdélník 3"/>
          <p:cNvSpPr/>
          <p:nvPr/>
        </p:nvSpPr>
        <p:spPr>
          <a:xfrm>
            <a:off x="395536" y="1725315"/>
            <a:ext cx="8424936" cy="4524315"/>
          </a:xfrm>
          <a:prstGeom prst="rect">
            <a:avLst/>
          </a:prstGeom>
        </p:spPr>
        <p:txBody>
          <a:bodyPr wrap="square">
            <a:spAutoFit/>
          </a:bodyPr>
          <a:lstStyle/>
          <a:p>
            <a:r>
              <a:rPr lang="cs-CZ" sz="1600" b="1" dirty="0">
                <a:solidFill>
                  <a:srgbClr val="000000"/>
                </a:solidFill>
                <a:latin typeface="Arial Narrow" panose="020B0606020202030204" pitchFamily="34" charset="0"/>
              </a:rPr>
              <a:t>Nezpůsobilé výdaje projektu </a:t>
            </a:r>
            <a:endParaRPr lang="cs-CZ" sz="1600" dirty="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dirty="0" smtClean="0">
                <a:solidFill>
                  <a:srgbClr val="000000"/>
                </a:solidFill>
                <a:latin typeface="Arial Narrow" panose="020B0606020202030204" pitchFamily="34" charset="0"/>
              </a:rPr>
              <a:t>výdaje </a:t>
            </a:r>
            <a:r>
              <a:rPr lang="cs-CZ" sz="1600" dirty="0">
                <a:solidFill>
                  <a:srgbClr val="000000"/>
                </a:solidFill>
                <a:latin typeface="Arial Narrow" panose="020B0606020202030204" pitchFamily="34" charset="0"/>
              </a:rPr>
              <a:t>spojené s realizací části projektu, která zasahuje mimo území </a:t>
            </a:r>
            <a:r>
              <a:rPr lang="cs-CZ" sz="1600" dirty="0" smtClean="0">
                <a:solidFill>
                  <a:srgbClr val="000000"/>
                </a:solidFill>
                <a:latin typeface="Arial Narrow" panose="020B0606020202030204" pitchFamily="34" charset="0"/>
              </a:rPr>
              <a:t>MAS</a:t>
            </a:r>
          </a:p>
          <a:p>
            <a:pPr marL="285750" indent="-285750">
              <a:buFont typeface="Arial" panose="020B0604020202020204" pitchFamily="34" charset="0"/>
              <a:buChar char="•"/>
            </a:pPr>
            <a:r>
              <a:rPr lang="cs-CZ" sz="1600" dirty="0" smtClean="0">
                <a:solidFill>
                  <a:srgbClr val="000000"/>
                </a:solidFill>
                <a:latin typeface="Arial Narrow" panose="020B0606020202030204" pitchFamily="34" charset="0"/>
              </a:rPr>
              <a:t>výdaj</a:t>
            </a:r>
            <a:r>
              <a:rPr lang="cs-CZ" sz="1600" dirty="0">
                <a:solidFill>
                  <a:srgbClr val="000000"/>
                </a:solidFill>
                <a:latin typeface="Arial Narrow" panose="020B0606020202030204" pitchFamily="34" charset="0"/>
              </a:rPr>
              <a:t>, který nesouvisí s cíli projektu nebo který není možno doložit písemnými doklady, </a:t>
            </a:r>
            <a:endParaRPr lang="cs-CZ" sz="1600" dirty="0" smtClean="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dirty="0" smtClean="0">
                <a:solidFill>
                  <a:srgbClr val="000000"/>
                </a:solidFill>
                <a:latin typeface="Arial Narrow" panose="020B0606020202030204" pitchFamily="34" charset="0"/>
              </a:rPr>
              <a:t>výdaje </a:t>
            </a:r>
            <a:r>
              <a:rPr lang="cs-CZ" sz="1600" dirty="0">
                <a:solidFill>
                  <a:srgbClr val="000000"/>
                </a:solidFill>
                <a:latin typeface="Arial Narrow" panose="020B0606020202030204" pitchFamily="34" charset="0"/>
              </a:rPr>
              <a:t>nesplňující principy hospodárnosti, účelnosti a efektivnosti </a:t>
            </a:r>
            <a:endParaRPr lang="cs-CZ" sz="1600" dirty="0" smtClean="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 </a:t>
            </a:r>
            <a:r>
              <a:rPr lang="cs-CZ" sz="1600" dirty="0">
                <a:latin typeface="Arial Narrow" panose="020B0606020202030204" pitchFamily="34" charset="0"/>
              </a:rPr>
              <a:t>výdaje na nákup nemovitostí </a:t>
            </a:r>
            <a:r>
              <a:rPr lang="cs-CZ" sz="1600" dirty="0" smtClean="0">
                <a:latin typeface="Arial Narrow" panose="020B0606020202030204" pitchFamily="34" charset="0"/>
              </a:rPr>
              <a:t>a dopravních prostředků</a:t>
            </a:r>
          </a:p>
          <a:p>
            <a:pPr marL="285750" indent="-285750">
              <a:buFont typeface="Arial" panose="020B0604020202020204" pitchFamily="34" charset="0"/>
              <a:buChar char="•"/>
            </a:pPr>
            <a:r>
              <a:rPr lang="cs-CZ" sz="1600" dirty="0" smtClean="0">
                <a:latin typeface="Arial Narrow" panose="020B0606020202030204" pitchFamily="34" charset="0"/>
              </a:rPr>
              <a:t>náklady </a:t>
            </a:r>
            <a:r>
              <a:rPr lang="cs-CZ" sz="1600" dirty="0">
                <a:latin typeface="Arial Narrow" panose="020B0606020202030204" pitchFamily="34" charset="0"/>
              </a:rPr>
              <a:t>na mzdy, platy, </a:t>
            </a:r>
            <a:r>
              <a:rPr lang="cs-CZ" sz="1600" dirty="0" smtClean="0">
                <a:latin typeface="Arial Narrow" panose="020B0606020202030204" pitchFamily="34" charset="0"/>
              </a:rPr>
              <a:t>ostatní </a:t>
            </a:r>
            <a:r>
              <a:rPr lang="cs-CZ" sz="1600" dirty="0">
                <a:latin typeface="Arial Narrow" panose="020B0606020202030204" pitchFamily="34" charset="0"/>
              </a:rPr>
              <a:t>osobní náklady, povinné </a:t>
            </a:r>
            <a:r>
              <a:rPr lang="cs-CZ" sz="1600" dirty="0" smtClean="0">
                <a:latin typeface="Arial Narrow" panose="020B0606020202030204" pitchFamily="34" charset="0"/>
              </a:rPr>
              <a:t>pojistné, cestovní </a:t>
            </a:r>
            <a:r>
              <a:rPr lang="cs-CZ" sz="1600" dirty="0">
                <a:latin typeface="Arial Narrow" panose="020B0606020202030204" pitchFamily="34" charset="0"/>
              </a:rPr>
              <a:t>náhrady, </a:t>
            </a:r>
            <a:r>
              <a:rPr lang="cs-CZ" sz="1600" dirty="0" smtClean="0">
                <a:latin typeface="Arial Narrow" panose="020B0606020202030204" pitchFamily="34" charset="0"/>
              </a:rPr>
              <a:t>provozní </a:t>
            </a:r>
            <a:r>
              <a:rPr lang="cs-CZ" sz="1600" dirty="0">
                <a:latin typeface="Arial Narrow" panose="020B0606020202030204" pitchFamily="34" charset="0"/>
              </a:rPr>
              <a:t>a režijní výdaje, </a:t>
            </a:r>
            <a:r>
              <a:rPr lang="cs-CZ" sz="1600" dirty="0" smtClean="0">
                <a:latin typeface="Arial Narrow" panose="020B0606020202030204" pitchFamily="34" charset="0"/>
              </a:rPr>
              <a:t>opravy </a:t>
            </a:r>
            <a:r>
              <a:rPr lang="cs-CZ" sz="1600" dirty="0">
                <a:latin typeface="Arial Narrow" panose="020B0606020202030204" pitchFamily="34" charset="0"/>
              </a:rPr>
              <a:t>a údržba, </a:t>
            </a:r>
            <a:r>
              <a:rPr lang="cs-CZ" sz="1600" dirty="0" smtClean="0">
                <a:latin typeface="Arial Narrow" panose="020B0606020202030204" pitchFamily="34" charset="0"/>
              </a:rPr>
              <a:t>výdaje </a:t>
            </a:r>
            <a:r>
              <a:rPr lang="cs-CZ" sz="1600" dirty="0">
                <a:latin typeface="Arial Narrow" panose="020B0606020202030204" pitchFamily="34" charset="0"/>
              </a:rPr>
              <a:t>na nepovinnou publicitu, </a:t>
            </a:r>
            <a:r>
              <a:rPr lang="pl-PL" sz="1600" dirty="0" smtClean="0">
                <a:latin typeface="Arial Narrow" panose="020B0606020202030204" pitchFamily="34" charset="0"/>
              </a:rPr>
              <a:t>výdaje </a:t>
            </a:r>
            <a:r>
              <a:rPr lang="pl-PL" sz="1600" dirty="0">
                <a:latin typeface="Arial Narrow" panose="020B0606020202030204" pitchFamily="34" charset="0"/>
              </a:rPr>
              <a:t>na řízení a administraci projektu, </a:t>
            </a:r>
            <a:r>
              <a:rPr lang="cs-CZ" sz="1600" dirty="0" smtClean="0">
                <a:latin typeface="Arial Narrow" panose="020B0606020202030204" pitchFamily="34" charset="0"/>
              </a:rPr>
              <a:t>výdaje </a:t>
            </a:r>
            <a:r>
              <a:rPr lang="cs-CZ" sz="1600" dirty="0">
                <a:latin typeface="Arial Narrow" panose="020B0606020202030204" pitchFamily="34" charset="0"/>
              </a:rPr>
              <a:t>na doplňující průzkumy, posudky a analýzy nesouvisející s vypracováním studie proveditelnosti, </a:t>
            </a:r>
            <a:r>
              <a:rPr lang="cs-CZ" sz="1600" dirty="0" smtClean="0">
                <a:latin typeface="Arial Narrow" panose="020B0606020202030204" pitchFamily="34" charset="0"/>
              </a:rPr>
              <a:t>výdaje </a:t>
            </a:r>
            <a:r>
              <a:rPr lang="cs-CZ" sz="1600" dirty="0">
                <a:latin typeface="Arial Narrow" panose="020B0606020202030204" pitchFamily="34" charset="0"/>
              </a:rPr>
              <a:t>na uzavření kupní smlouvy, popř. smlouvy o smlouvě budoucí kupní, k nákupu nemovitosti, výdaje na vyhotovení znaleckého posudku, poplatky za zápis do katastru nemovitostí, </a:t>
            </a:r>
            <a:r>
              <a:rPr lang="cs-CZ" sz="1600" dirty="0" smtClean="0">
                <a:latin typeface="Arial Narrow" panose="020B0606020202030204" pitchFamily="34" charset="0"/>
              </a:rPr>
              <a:t>vady </a:t>
            </a:r>
            <a:r>
              <a:rPr lang="cs-CZ" sz="1600" dirty="0">
                <a:latin typeface="Arial Narrow" panose="020B0606020202030204" pitchFamily="34" charset="0"/>
              </a:rPr>
              <a:t>díla</a:t>
            </a:r>
            <a:r>
              <a:rPr lang="cs-CZ" sz="1600" dirty="0" smtClean="0">
                <a:latin typeface="Arial Narrow" panose="020B0606020202030204" pitchFamily="34" charset="0"/>
              </a:rPr>
              <a:t>, DPH </a:t>
            </a:r>
            <a:r>
              <a:rPr lang="cs-CZ" sz="1600" dirty="0">
                <a:latin typeface="Arial Narrow" panose="020B0606020202030204" pitchFamily="34" charset="0"/>
              </a:rPr>
              <a:t>s nárokem na odpočet nebo její část,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vzniklé nad rámec Rozhodnutí/Stanovení výdajů,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bankovní záruky, pojištění, bankovní poplatky, </a:t>
            </a:r>
            <a:r>
              <a:rPr lang="cs-CZ" sz="1600" dirty="0" smtClean="0">
                <a:latin typeface="Arial Narrow" panose="020B0606020202030204" pitchFamily="34" charset="0"/>
              </a:rPr>
              <a:t>sankce</a:t>
            </a:r>
            <a:r>
              <a:rPr lang="cs-CZ" sz="1600" dirty="0">
                <a:latin typeface="Arial Narrow" panose="020B0606020202030204" pitchFamily="34" charset="0"/>
              </a:rPr>
              <a:t>, pokuty a penále,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odpisy </a:t>
            </a:r>
            <a:r>
              <a:rPr lang="cs-CZ" sz="1600" dirty="0">
                <a:latin typeface="Arial Narrow" panose="020B0606020202030204" pitchFamily="34" charset="0"/>
              </a:rPr>
              <a:t>dlouhodobého hmotného a nehmotného majetku,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audit projektu,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nákup služeb, s výjimkou služeb tvořících součást pořízení dlouhodobého hmotného a nehmotného majetku, nejsou-li součástí pořizovací ceny vybavení, přípravy a realizace projektu vyjmenovaných ve způsobilých vedlejších aktivitách a přípravy a realizace zadávacích a výběrových řízení, </a:t>
            </a:r>
          </a:p>
        </p:txBody>
      </p:sp>
    </p:spTree>
    <p:extLst>
      <p:ext uri="{BB962C8B-B14F-4D97-AF65-F5344CB8AC3E}">
        <p14:creationId xmlns="" xmlns:p14="http://schemas.microsoft.com/office/powerpoint/2010/main" val="3128557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418975" y="1897297"/>
            <a:ext cx="8247063" cy="52937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180975" indent="-180975">
              <a:lnSpc>
                <a:spcPct val="100000"/>
              </a:lnSpc>
              <a:spcBef>
                <a:spcPts val="600"/>
              </a:spcBef>
              <a:spcAft>
                <a:spcPts val="600"/>
              </a:spcAft>
              <a:buNone/>
            </a:pPr>
            <a:r>
              <a:rPr lang="cs-CZ" sz="1800" u="sng" dirty="0" smtClean="0">
                <a:latin typeface="Arial Narrow" pitchFamily="34" charset="0"/>
              </a:rPr>
              <a:t>Žadatelé</a:t>
            </a:r>
            <a:r>
              <a:rPr lang="cs-CZ" sz="1800" dirty="0" smtClean="0">
                <a:latin typeface="Arial Narrow" pitchFamily="34" charset="0"/>
              </a:rPr>
              <a:t>:</a:t>
            </a:r>
            <a:r>
              <a:rPr lang="cs-CZ" sz="1800" dirty="0">
                <a:latin typeface="Arial Narrow" pitchFamily="34" charset="0"/>
              </a:rPr>
              <a:t> </a:t>
            </a:r>
            <a:r>
              <a:rPr lang="cs-CZ" sz="1800" dirty="0" smtClean="0">
                <a:latin typeface="Arial Narrow" pitchFamily="34" charset="0"/>
              </a:rPr>
              <a:t>kraje a jejich organizace, obce, DSO a jejich organizace, organizační složky státu nebo jejich organizace, NNO, církve a její organizace </a:t>
            </a:r>
          </a:p>
          <a:p>
            <a:pPr marL="180975" indent="-180975">
              <a:lnSpc>
                <a:spcPct val="100000"/>
              </a:lnSpc>
              <a:spcBef>
                <a:spcPts val="600"/>
              </a:spcBef>
              <a:spcAft>
                <a:spcPts val="600"/>
              </a:spcAft>
              <a:buNone/>
            </a:pPr>
            <a:r>
              <a:rPr lang="cs-CZ" sz="1800" dirty="0" smtClean="0">
                <a:latin typeface="Arial Narrow" pitchFamily="34" charset="0"/>
              </a:rPr>
              <a:t>Sociální bydlení pouze obce, NNO, církve a jejich organizace</a:t>
            </a:r>
          </a:p>
          <a:p>
            <a:pPr marL="180975" indent="-180975">
              <a:lnSpc>
                <a:spcPct val="100000"/>
              </a:lnSpc>
              <a:spcBef>
                <a:spcPts val="600"/>
              </a:spcBef>
              <a:spcAft>
                <a:spcPts val="600"/>
              </a:spcAft>
              <a:buNone/>
            </a:pPr>
            <a:r>
              <a:rPr lang="cs-CZ" sz="1800" u="sng" dirty="0" smtClean="0">
                <a:latin typeface="Arial Narrow" pitchFamily="34" charset="0"/>
              </a:rPr>
              <a:t>Cílové skupiny</a:t>
            </a:r>
            <a:r>
              <a:rPr lang="cs-CZ" sz="1800" dirty="0" smtClean="0">
                <a:latin typeface="Arial Narrow" pitchFamily="34" charset="0"/>
              </a:rPr>
              <a:t>: osoby sociálně vyloučené a sociálním vyloučením ohrožené (soc. bydlení – osoby v bytové nouzi, senioři nad 65 let do 50% obyvatel bytu mimo děti do 14let)</a:t>
            </a:r>
          </a:p>
          <a:p>
            <a:pPr marL="180975" indent="-180975">
              <a:lnSpc>
                <a:spcPct val="100000"/>
              </a:lnSpc>
              <a:spcBef>
                <a:spcPts val="600"/>
              </a:spcBef>
              <a:spcAft>
                <a:spcPts val="600"/>
              </a:spcAft>
              <a:buNone/>
            </a:pPr>
            <a:r>
              <a:rPr lang="cs-CZ" sz="1800" u="sng" dirty="0" smtClean="0">
                <a:latin typeface="Arial Narrow" pitchFamily="34" charset="0"/>
              </a:rPr>
              <a:t>Přijatelné </a:t>
            </a:r>
            <a:r>
              <a:rPr lang="cs-CZ" sz="1800" u="sng" dirty="0">
                <a:latin typeface="Arial Narrow" pitchFamily="34" charset="0"/>
              </a:rPr>
              <a:t>výdaje</a:t>
            </a:r>
            <a:r>
              <a:rPr lang="cs-CZ" sz="1800" dirty="0">
                <a:latin typeface="Arial Narrow" pitchFamily="34" charset="0"/>
              </a:rPr>
              <a:t>: 250 000 Kč- </a:t>
            </a:r>
            <a:r>
              <a:rPr lang="cs-CZ" sz="1800" dirty="0" smtClean="0">
                <a:latin typeface="Arial Narrow" pitchFamily="34" charset="0"/>
              </a:rPr>
              <a:t>2 000 </a:t>
            </a:r>
            <a:r>
              <a:rPr lang="cs-CZ" sz="1800" dirty="0">
                <a:latin typeface="Arial Narrow" pitchFamily="34" charset="0"/>
              </a:rPr>
              <a:t>000 </a:t>
            </a:r>
            <a:r>
              <a:rPr lang="cs-CZ" sz="1800" dirty="0" smtClean="0">
                <a:latin typeface="Arial Narrow" pitchFamily="34" charset="0"/>
              </a:rPr>
              <a:t>Kč</a:t>
            </a:r>
          </a:p>
          <a:p>
            <a:pPr marL="180975" indent="-180975">
              <a:lnSpc>
                <a:spcPct val="100000"/>
              </a:lnSpc>
              <a:spcBef>
                <a:spcPts val="600"/>
              </a:spcBef>
              <a:spcAft>
                <a:spcPts val="600"/>
              </a:spcAft>
              <a:buNone/>
            </a:pPr>
            <a:r>
              <a:rPr lang="cs-CZ" sz="1800" u="sng" dirty="0" smtClean="0">
                <a:latin typeface="Arial Narrow" pitchFamily="34" charset="0"/>
              </a:rPr>
              <a:t>Dotace</a:t>
            </a:r>
            <a:r>
              <a:rPr lang="cs-CZ" sz="1800" dirty="0">
                <a:latin typeface="Arial Narrow" pitchFamily="34" charset="0"/>
              </a:rPr>
              <a:t>: 95%, financování </a:t>
            </a:r>
            <a:r>
              <a:rPr lang="cs-CZ" sz="1800" dirty="0" smtClean="0">
                <a:latin typeface="Arial Narrow" pitchFamily="34" charset="0"/>
              </a:rPr>
              <a:t>ex-post</a:t>
            </a:r>
          </a:p>
          <a:p>
            <a:pPr marL="180975" indent="-180975">
              <a:lnSpc>
                <a:spcPct val="100000"/>
              </a:lnSpc>
              <a:spcBef>
                <a:spcPts val="600"/>
              </a:spcBef>
              <a:spcAft>
                <a:spcPts val="600"/>
              </a:spcAft>
              <a:buNone/>
            </a:pPr>
            <a:r>
              <a:rPr lang="cs-CZ" sz="1600" u="sng" dirty="0" smtClean="0">
                <a:latin typeface="Arial Narrow" pitchFamily="34" charset="0"/>
              </a:rPr>
              <a:t>Povinné </a:t>
            </a:r>
            <a:r>
              <a:rPr lang="cs-CZ" sz="1600" u="sng" dirty="0">
                <a:latin typeface="Arial Narrow" pitchFamily="34" charset="0"/>
              </a:rPr>
              <a:t>přílohy</a:t>
            </a:r>
            <a:r>
              <a:rPr lang="cs-CZ" sz="1600" dirty="0">
                <a:latin typeface="Arial Narrow" pitchFamily="34" charset="0"/>
              </a:rPr>
              <a:t>: plná moc, </a:t>
            </a:r>
            <a:r>
              <a:rPr lang="cs-CZ" sz="1600" dirty="0" smtClean="0">
                <a:latin typeface="Arial Narrow" pitchFamily="34" charset="0"/>
              </a:rPr>
              <a:t>projektová dokumentace a stavební povolení, položkový rozpočet, zadávací </a:t>
            </a:r>
            <a:r>
              <a:rPr lang="cs-CZ" sz="1600" dirty="0">
                <a:latin typeface="Arial Narrow" pitchFamily="34" charset="0"/>
              </a:rPr>
              <a:t>a výběrová řízení, doklady o právní subjektivitě žadatele, čestné prohlášení o skutečném majiteli, </a:t>
            </a:r>
            <a:r>
              <a:rPr lang="cs-CZ" sz="1600" b="1" dirty="0">
                <a:latin typeface="Arial Narrow" pitchFamily="34" charset="0"/>
              </a:rPr>
              <a:t>studie proveditelnosti, </a:t>
            </a:r>
            <a:r>
              <a:rPr lang="cs-CZ" sz="1600" b="1" dirty="0" smtClean="0">
                <a:latin typeface="Arial Narrow" pitchFamily="34" charset="0"/>
              </a:rPr>
              <a:t>souhlasné stanovisko Kraje, pověřovací akt k výkonu soc. služby, </a:t>
            </a:r>
            <a:r>
              <a:rPr lang="cs-CZ" sz="1600" dirty="0" smtClean="0">
                <a:latin typeface="Arial Narrow" pitchFamily="34" charset="0"/>
              </a:rPr>
              <a:t>nepovinné přílohy</a:t>
            </a:r>
          </a:p>
          <a:p>
            <a:pPr marL="180975" indent="-180975">
              <a:lnSpc>
                <a:spcPct val="100000"/>
              </a:lnSpc>
              <a:spcBef>
                <a:spcPts val="600"/>
              </a:spcBef>
              <a:spcAft>
                <a:spcPts val="600"/>
              </a:spcAft>
              <a:buNone/>
            </a:pPr>
            <a:r>
              <a:rPr lang="cs-CZ" sz="1600" u="sng" dirty="0" smtClean="0">
                <a:latin typeface="Arial Narrow" pitchFamily="34" charset="0"/>
              </a:rPr>
              <a:t>Hodnotící </a:t>
            </a:r>
            <a:r>
              <a:rPr lang="cs-CZ" sz="1600" u="sng" dirty="0">
                <a:latin typeface="Arial Narrow" pitchFamily="34" charset="0"/>
              </a:rPr>
              <a:t>kritéria</a:t>
            </a:r>
            <a:r>
              <a:rPr lang="cs-CZ" sz="1600" dirty="0">
                <a:latin typeface="Arial Narrow" pitchFamily="34" charset="0"/>
              </a:rPr>
              <a:t>: splnění formálních náležitostí, soulad se </a:t>
            </a:r>
            <a:r>
              <a:rPr lang="cs-CZ" sz="1600" dirty="0" smtClean="0">
                <a:latin typeface="Arial Narrow" pitchFamily="34" charset="0"/>
              </a:rPr>
              <a:t>SCLLD, výzvou a strategií soc. začleňování, </a:t>
            </a:r>
            <a:r>
              <a:rPr lang="cs-CZ" sz="1600" dirty="0">
                <a:latin typeface="Arial Narrow" pitchFamily="34" charset="0"/>
              </a:rPr>
              <a:t>trestní bezúhonnost, přijatelnost výdajů, </a:t>
            </a:r>
            <a:r>
              <a:rPr lang="cs-CZ" sz="1600" dirty="0" smtClean="0">
                <a:latin typeface="Arial Narrow" pitchFamily="34" charset="0"/>
              </a:rPr>
              <a:t>zacílení na osoby v </a:t>
            </a:r>
            <a:r>
              <a:rPr lang="cs-CZ" sz="1600" dirty="0" err="1" smtClean="0">
                <a:latin typeface="Arial Narrow" pitchFamily="34" charset="0"/>
              </a:rPr>
              <a:t>ekonom.aktivním</a:t>
            </a:r>
            <a:r>
              <a:rPr lang="cs-CZ" sz="1600" dirty="0" smtClean="0">
                <a:latin typeface="Arial Narrow" pitchFamily="34" charset="0"/>
              </a:rPr>
              <a:t> věku, </a:t>
            </a:r>
            <a:r>
              <a:rPr lang="cs-CZ" sz="1600" dirty="0">
                <a:latin typeface="Arial Narrow" pitchFamily="34" charset="0"/>
              </a:rPr>
              <a:t>partnerství, </a:t>
            </a:r>
            <a:r>
              <a:rPr lang="cs-CZ" sz="1600" dirty="0" smtClean="0">
                <a:latin typeface="Arial Narrow" pitchFamily="34" charset="0"/>
              </a:rPr>
              <a:t>spolupráce, víceúčelovost, místní </a:t>
            </a:r>
            <a:r>
              <a:rPr lang="cs-CZ" sz="1600" dirty="0">
                <a:latin typeface="Arial Narrow" pitchFamily="34" charset="0"/>
              </a:rPr>
              <a:t>význam, </a:t>
            </a:r>
            <a:r>
              <a:rPr lang="cs-CZ" sz="1600" dirty="0" smtClean="0">
                <a:latin typeface="Arial Narrow" pitchFamily="34" charset="0"/>
              </a:rPr>
              <a:t>rekonstrukce, terénní služby, </a:t>
            </a:r>
            <a:r>
              <a:rPr lang="cs-CZ" sz="1600" dirty="0">
                <a:latin typeface="Arial Narrow" pitchFamily="34" charset="0"/>
              </a:rPr>
              <a:t>délka realizace, výše dotace</a:t>
            </a:r>
          </a:p>
          <a:p>
            <a:pPr marL="180975" indent="-180975">
              <a:lnSpc>
                <a:spcPct val="100000"/>
              </a:lnSpc>
              <a:spcBef>
                <a:spcPts val="600"/>
              </a:spcBef>
              <a:spcAft>
                <a:spcPts val="600"/>
              </a:spcAft>
              <a:buNone/>
            </a:pPr>
            <a:endParaRPr lang="cs-CZ" sz="1800" dirty="0" smtClean="0">
              <a:latin typeface="Arial Narrow" pitchFamily="34" charset="0"/>
            </a:endParaRPr>
          </a:p>
          <a:p>
            <a:pPr marL="180975" indent="-180975">
              <a:lnSpc>
                <a:spcPct val="100000"/>
              </a:lnSpc>
              <a:spcBef>
                <a:spcPts val="600"/>
              </a:spcBef>
              <a:spcAft>
                <a:spcPts val="600"/>
              </a:spcAft>
              <a:buNone/>
            </a:pPr>
            <a:endParaRPr lang="cs-CZ" sz="1800" dirty="0" smtClean="0">
              <a:latin typeface="Arial Narrow"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ž</a:t>
            </a:r>
            <a:r>
              <a:rPr lang="cs-CZ" sz="2400" b="1" dirty="0" smtClean="0">
                <a:latin typeface="Arial Narrow" pitchFamily="34" charset="0"/>
              </a:rPr>
              <a:t>adatelé</a:t>
            </a:r>
            <a:r>
              <a:rPr lang="cs-CZ" sz="2400" b="1" dirty="0">
                <a:latin typeface="Arial Narrow" pitchFamily="34" charset="0"/>
              </a:rPr>
              <a:t>, </a:t>
            </a:r>
            <a:r>
              <a:rPr lang="cs-CZ" sz="2400" b="1" dirty="0" smtClean="0">
                <a:latin typeface="Arial Narrow" pitchFamily="34" charset="0"/>
              </a:rPr>
              <a:t>výdaje</a:t>
            </a:r>
            <a:endParaRPr lang="cs-CZ" altLang="cs-CZ" sz="2400" b="1"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11258310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418975" y="1897297"/>
            <a:ext cx="8247063" cy="58785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180975" indent="-180975">
              <a:lnSpc>
                <a:spcPct val="100000"/>
              </a:lnSpc>
              <a:spcBef>
                <a:spcPts val="600"/>
              </a:spcBef>
              <a:spcAft>
                <a:spcPts val="600"/>
              </a:spcAft>
              <a:buNone/>
            </a:pPr>
            <a:r>
              <a:rPr lang="cs-CZ" sz="1600" b="1" dirty="0" smtClean="0">
                <a:solidFill>
                  <a:srgbClr val="002060"/>
                </a:solidFill>
                <a:latin typeface="Arial Narrow" pitchFamily="34" charset="0"/>
              </a:rPr>
              <a:t>souhlasné stanovisko Kraje</a:t>
            </a:r>
            <a:endParaRPr lang="cs-CZ" sz="1800" dirty="0" smtClean="0">
              <a:latin typeface="Arial Narrow" pitchFamily="34" charset="0"/>
            </a:endParaRPr>
          </a:p>
          <a:p>
            <a:pPr marL="180975" indent="-180975">
              <a:lnSpc>
                <a:spcPct val="100000"/>
              </a:lnSpc>
              <a:spcBef>
                <a:spcPts val="600"/>
              </a:spcBef>
              <a:spcAft>
                <a:spcPts val="600"/>
              </a:spcAft>
              <a:buNone/>
            </a:pPr>
            <a:r>
              <a:rPr lang="cs-CZ" sz="1800" dirty="0">
                <a:latin typeface="Arial Narrow" pitchFamily="34" charset="0"/>
              </a:rPr>
              <a:t>Kompetentní subjekt, který vydal střednědobý plán rozvoje sociálních služeb kraje, vyjadřuje souhlas/nesouhlas   s projektem (název projektu, název žadatele, adresa místa realizace projektu), předkládaným do </a:t>
            </a:r>
            <a:r>
              <a:rPr lang="cs-CZ" sz="1800" dirty="0" smtClean="0">
                <a:latin typeface="Arial Narrow" pitchFamily="34" charset="0"/>
              </a:rPr>
              <a:t>výzvy </a:t>
            </a:r>
            <a:r>
              <a:rPr lang="cs-CZ" sz="1800" dirty="0">
                <a:latin typeface="Arial Narrow" pitchFamily="34" charset="0"/>
              </a:rPr>
              <a:t>„Sociální infrastruktura – integrované projekty </a:t>
            </a:r>
            <a:r>
              <a:rPr lang="cs-CZ" sz="1800" dirty="0" smtClean="0">
                <a:latin typeface="Arial Narrow" pitchFamily="34" charset="0"/>
              </a:rPr>
              <a:t>CLLD“ </a:t>
            </a:r>
            <a:r>
              <a:rPr lang="cs-CZ" sz="1800" dirty="0">
                <a:latin typeface="Arial Narrow" pitchFamily="34" charset="0"/>
              </a:rPr>
              <a:t>Ministerstva pro místní rozvoj pro specifický cíl 2.1 Zvýšení kvality a dostupnosti služeb vedoucí k sociální inkluzi Integrovaného regionálního operačního programu. </a:t>
            </a:r>
          </a:p>
          <a:p>
            <a:pPr marL="180975" indent="-180975">
              <a:lnSpc>
                <a:spcPct val="100000"/>
              </a:lnSpc>
              <a:spcBef>
                <a:spcPts val="600"/>
              </a:spcBef>
              <a:spcAft>
                <a:spcPts val="600"/>
              </a:spcAft>
              <a:buNone/>
            </a:pPr>
            <a:r>
              <a:rPr lang="cs-CZ" sz="1800" dirty="0">
                <a:latin typeface="Arial Narrow" pitchFamily="34" charset="0"/>
              </a:rPr>
              <a:t>Kompetentní subjekt ………………….. vyjadřuje souhlas/nesouhlas1 s projektem z dotace 60. výzvy IROP „Sociální infrastruktura – integrované projekty </a:t>
            </a:r>
            <a:r>
              <a:rPr lang="cs-CZ" sz="1800" dirty="0" smtClean="0">
                <a:latin typeface="Arial Narrow" pitchFamily="34" charset="0"/>
              </a:rPr>
              <a:t>CLLD“ </a:t>
            </a:r>
            <a:r>
              <a:rPr lang="cs-CZ" sz="1800" dirty="0">
                <a:latin typeface="Arial Narrow" pitchFamily="34" charset="0"/>
              </a:rPr>
              <a:t>Ministerstva pro místní rozvoj pro specifický cíl 2.1</a:t>
            </a:r>
            <a:r>
              <a:rPr lang="cs-CZ" sz="1800" dirty="0" smtClean="0">
                <a:latin typeface="Arial Narrow" pitchFamily="34" charset="0"/>
              </a:rPr>
              <a:t>.                                            </a:t>
            </a:r>
            <a:endParaRPr lang="cs-CZ" sz="1800" dirty="0">
              <a:latin typeface="Arial Narrow" pitchFamily="34" charset="0"/>
            </a:endParaRPr>
          </a:p>
          <a:p>
            <a:pPr marL="180975" indent="-180975">
              <a:lnSpc>
                <a:spcPct val="100000"/>
              </a:lnSpc>
              <a:spcBef>
                <a:spcPts val="600"/>
              </a:spcBef>
              <a:spcAft>
                <a:spcPts val="600"/>
              </a:spcAft>
              <a:buNone/>
            </a:pPr>
            <a:r>
              <a:rPr lang="cs-CZ" sz="1800" dirty="0">
                <a:latin typeface="Arial Narrow" pitchFamily="34" charset="0"/>
              </a:rPr>
              <a:t>V………………………………. dne……………..</a:t>
            </a:r>
          </a:p>
          <a:p>
            <a:pPr marL="180975" indent="-180975">
              <a:lnSpc>
                <a:spcPct val="100000"/>
              </a:lnSpc>
              <a:spcBef>
                <a:spcPts val="600"/>
              </a:spcBef>
              <a:spcAft>
                <a:spcPts val="600"/>
              </a:spcAft>
              <a:buNone/>
            </a:pPr>
            <a:endParaRPr lang="cs-CZ" sz="1800" dirty="0">
              <a:latin typeface="Arial Narrow" pitchFamily="34" charset="0"/>
            </a:endParaRPr>
          </a:p>
          <a:p>
            <a:pPr marL="180975" indent="-180975">
              <a:lnSpc>
                <a:spcPct val="100000"/>
              </a:lnSpc>
              <a:spcBef>
                <a:spcPts val="600"/>
              </a:spcBef>
              <a:spcAft>
                <a:spcPts val="600"/>
              </a:spcAft>
              <a:buNone/>
            </a:pPr>
            <a:r>
              <a:rPr lang="cs-CZ" sz="1800" dirty="0">
                <a:latin typeface="Arial Narrow" pitchFamily="34" charset="0"/>
              </a:rPr>
              <a:t>                                                                                 podpis  oprávněné osoby</a:t>
            </a:r>
          </a:p>
          <a:p>
            <a:pPr marL="180975" indent="-180975">
              <a:lnSpc>
                <a:spcPct val="100000"/>
              </a:lnSpc>
              <a:spcBef>
                <a:spcPts val="600"/>
              </a:spcBef>
              <a:spcAft>
                <a:spcPts val="600"/>
              </a:spcAft>
              <a:buNone/>
            </a:pPr>
            <a:endParaRPr lang="cs-CZ" sz="1800" dirty="0">
              <a:latin typeface="Arial Narrow" pitchFamily="34" charset="0"/>
            </a:endParaRPr>
          </a:p>
          <a:p>
            <a:pPr marL="180975" indent="-180975">
              <a:lnSpc>
                <a:spcPct val="100000"/>
              </a:lnSpc>
              <a:spcBef>
                <a:spcPts val="600"/>
              </a:spcBef>
              <a:spcAft>
                <a:spcPts val="600"/>
              </a:spcAft>
              <a:buNone/>
            </a:pPr>
            <a:endParaRPr lang="cs-CZ" sz="1800" dirty="0">
              <a:latin typeface="Arial Narrow" pitchFamily="34" charset="0"/>
            </a:endParaRPr>
          </a:p>
          <a:p>
            <a:pPr marL="180975" indent="-180975">
              <a:lnSpc>
                <a:spcPct val="100000"/>
              </a:lnSpc>
              <a:spcBef>
                <a:spcPts val="600"/>
              </a:spcBef>
              <a:spcAft>
                <a:spcPts val="600"/>
              </a:spcAft>
              <a:buNone/>
            </a:pPr>
            <a:endParaRPr lang="cs-CZ" sz="1800" dirty="0">
              <a:latin typeface="Arial Narrow" pitchFamily="34" charset="0"/>
            </a:endParaRPr>
          </a:p>
          <a:p>
            <a:pPr marL="180975" indent="-180975">
              <a:lnSpc>
                <a:spcPct val="100000"/>
              </a:lnSpc>
              <a:spcBef>
                <a:spcPts val="600"/>
              </a:spcBef>
              <a:spcAft>
                <a:spcPts val="600"/>
              </a:spcAft>
              <a:buNone/>
            </a:pPr>
            <a:endParaRPr lang="cs-CZ" sz="1800" dirty="0" smtClean="0">
              <a:latin typeface="Arial Narrow"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přílohy</a:t>
            </a:r>
            <a:endParaRPr lang="cs-CZ" altLang="cs-CZ" sz="2400" b="1"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4241055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15211" cy="900113"/>
          </a:xfrm>
          <a:prstGeom prst="rect">
            <a:avLst/>
          </a:prstGeom>
          <a:solidFill>
            <a:srgbClr val="6EB3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4" name="Obdélník 3"/>
          <p:cNvSpPr/>
          <p:nvPr/>
        </p:nvSpPr>
        <p:spPr>
          <a:xfrm>
            <a:off x="686410" y="2468880"/>
            <a:ext cx="3165510" cy="30500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683568" y="3352800"/>
            <a:ext cx="6374193" cy="305003"/>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bdélník 10"/>
          <p:cNvSpPr/>
          <p:nvPr/>
        </p:nvSpPr>
        <p:spPr>
          <a:xfrm>
            <a:off x="678723" y="4222187"/>
            <a:ext cx="4043884" cy="305003"/>
          </a:xfrm>
          <a:prstGeom prst="rect">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délník 11"/>
          <p:cNvSpPr/>
          <p:nvPr/>
        </p:nvSpPr>
        <p:spPr>
          <a:xfrm>
            <a:off x="687811" y="5107948"/>
            <a:ext cx="4697792" cy="30500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355600" y="1271588"/>
            <a:ext cx="8496300" cy="4616450"/>
          </a:xfrm>
          <a:prstGeom prst="rect">
            <a:avLst/>
          </a:prstGeom>
          <a:noFill/>
        </p:spPr>
        <p:txBody>
          <a:bodyPr>
            <a:spAutoFit/>
          </a:bodyPr>
          <a:lstStyle/>
          <a:p>
            <a:pPr>
              <a:defRPr/>
            </a:pPr>
            <a:r>
              <a:rPr lang="cs-CZ" sz="2400" b="1" cap="all" dirty="0" smtClean="0">
                <a:solidFill>
                  <a:prstClr val="black"/>
                </a:solidFill>
                <a:latin typeface="Arial Narrow" panose="020B0606020202030204" pitchFamily="34" charset="0"/>
                <a:cs typeface="Arial" panose="020B0604020202020204" pitchFamily="34" charset="0"/>
              </a:rPr>
              <a:t>SCLLD MAS Sdružení SPLAV 2016-22  </a:t>
            </a:r>
            <a:endParaRPr lang="cs-CZ" sz="2400" b="1" cap="all" dirty="0">
              <a:solidFill>
                <a:prstClr val="black"/>
              </a:solidFill>
              <a:latin typeface="Arial Narrow" panose="020B0606020202030204" pitchFamily="34" charset="0"/>
              <a:cs typeface="Arial" panose="020B0604020202020204" pitchFamily="34" charset="0"/>
            </a:endParaRPr>
          </a:p>
          <a:p>
            <a:pPr>
              <a:defRPr/>
            </a:pPr>
            <a:r>
              <a:rPr lang="cs-CZ" sz="2400" b="1" dirty="0">
                <a:solidFill>
                  <a:prstClr val="black"/>
                </a:solidFill>
                <a:latin typeface="Arial Narrow" panose="020B0606020202030204" pitchFamily="34" charset="0"/>
                <a:cs typeface="Arial" panose="020B0604020202020204" pitchFamily="34" charset="0"/>
              </a:rPr>
              <a:t>4 Programové rámce:</a:t>
            </a:r>
          </a:p>
          <a:p>
            <a:pPr>
              <a:defRPr/>
            </a:pPr>
            <a:endParaRPr lang="cs-CZ" sz="2400" b="1" dirty="0">
              <a:solidFill>
                <a:prstClr val="black"/>
              </a:solidFill>
              <a:latin typeface="Arial Narrow" panose="020B0606020202030204" pitchFamily="34" charset="0"/>
              <a:cs typeface="Arial" panose="020B0604020202020204" pitchFamily="34" charset="0"/>
            </a:endParaRPr>
          </a:p>
          <a:p>
            <a:pPr marL="285750" indent="-285750">
              <a:buFont typeface="Wingdings" pitchFamily="2" charset="2"/>
              <a:buChar char="Ø"/>
              <a:defRPr/>
            </a:pPr>
            <a:r>
              <a:rPr lang="cs-CZ" sz="2400" b="1" dirty="0">
                <a:latin typeface="Arial Narrow" panose="020B0606020202030204" pitchFamily="34" charset="0"/>
                <a:cs typeface="Arial" panose="020B0604020202020204" pitchFamily="34" charset="0"/>
              </a:rPr>
              <a:t>Rozvoj venkovských obcí </a:t>
            </a:r>
            <a:r>
              <a:rPr lang="cs-CZ" sz="2400" dirty="0">
                <a:latin typeface="Arial Narrow" panose="020B0606020202030204" pitchFamily="34" charset="0"/>
                <a:cs typeface="Arial" panose="020B0604020202020204" pitchFamily="34" charset="0"/>
              </a:rPr>
              <a:t>(Programový rámec Integrovaného regionálního operačního programu) – alokace 47 621 000 Kč</a:t>
            </a:r>
          </a:p>
          <a:p>
            <a:pPr marL="285750" indent="-285750">
              <a:buFont typeface="Wingdings" pitchFamily="2" charset="2"/>
              <a:buChar char="Ø"/>
              <a:defRPr/>
            </a:pPr>
            <a:endParaRPr lang="cs-CZ" sz="1000" dirty="0">
              <a:latin typeface="Arial Narrow" panose="020B0606020202030204" pitchFamily="34" charset="0"/>
              <a:cs typeface="Arial" panose="020B0604020202020204" pitchFamily="34" charset="0"/>
            </a:endParaRPr>
          </a:p>
          <a:p>
            <a:pPr marL="285750" indent="-285750">
              <a:buFont typeface="Wingdings" pitchFamily="2" charset="2"/>
              <a:buChar char="Ø"/>
              <a:defRPr/>
            </a:pPr>
            <a:r>
              <a:rPr lang="cs-CZ" sz="2400" b="1" dirty="0">
                <a:latin typeface="Arial Narrow" panose="020B0606020202030204" pitchFamily="34" charset="0"/>
                <a:cs typeface="Arial" panose="020B0604020202020204" pitchFamily="34" charset="0"/>
              </a:rPr>
              <a:t>Rozvoj zemědělství a dalších podnikatelských aktivit </a:t>
            </a:r>
            <a:r>
              <a:rPr lang="cs-CZ" sz="2400" dirty="0">
                <a:latin typeface="Arial Narrow" panose="020B0606020202030204" pitchFamily="34" charset="0"/>
                <a:cs typeface="Arial" panose="020B0604020202020204" pitchFamily="34" charset="0"/>
              </a:rPr>
              <a:t>(Programový rámec Programu rozvoje venkova) – alokace 25 801 000 Kč</a:t>
            </a:r>
          </a:p>
          <a:p>
            <a:pPr marL="285750" indent="-285750">
              <a:buFont typeface="Wingdings" pitchFamily="2" charset="2"/>
              <a:buChar char="Ø"/>
              <a:defRPr/>
            </a:pPr>
            <a:endParaRPr lang="cs-CZ" sz="1000" b="1" dirty="0">
              <a:latin typeface="Arial Narrow" panose="020B0606020202030204" pitchFamily="34" charset="0"/>
              <a:cs typeface="Arial" panose="020B0604020202020204" pitchFamily="34" charset="0"/>
            </a:endParaRPr>
          </a:p>
          <a:p>
            <a:pPr marL="285750" indent="-285750">
              <a:buFont typeface="Wingdings" pitchFamily="2" charset="2"/>
              <a:buChar char="Ø"/>
              <a:defRPr/>
            </a:pPr>
            <a:r>
              <a:rPr lang="cs-CZ" sz="2400" b="1" dirty="0">
                <a:latin typeface="Arial Narrow" panose="020B0606020202030204" pitchFamily="34" charset="0"/>
                <a:cs typeface="Arial" panose="020B0604020202020204" pitchFamily="34" charset="0"/>
              </a:rPr>
              <a:t>Zaměstnanost a sociální stabilita </a:t>
            </a:r>
            <a:r>
              <a:rPr lang="cs-CZ" sz="2400" dirty="0">
                <a:latin typeface="Arial Narrow" panose="020B0606020202030204" pitchFamily="34" charset="0"/>
                <a:cs typeface="Arial" panose="020B0604020202020204" pitchFamily="34" charset="0"/>
              </a:rPr>
              <a:t>(Programový rámec Operačního programu Zaměstnanost) – alokace 9 540 000 Kč</a:t>
            </a:r>
          </a:p>
          <a:p>
            <a:pPr marL="285750" indent="-285750">
              <a:buFont typeface="Wingdings" pitchFamily="2" charset="2"/>
              <a:buChar char="Ø"/>
              <a:defRPr/>
            </a:pPr>
            <a:endParaRPr lang="cs-CZ" sz="1000" dirty="0">
              <a:latin typeface="Arial Narrow" panose="020B0606020202030204" pitchFamily="34" charset="0"/>
              <a:cs typeface="Arial" panose="020B0604020202020204" pitchFamily="34" charset="0"/>
            </a:endParaRPr>
          </a:p>
          <a:p>
            <a:pPr marL="285750" indent="-285750">
              <a:buFont typeface="Wingdings" pitchFamily="2" charset="2"/>
              <a:buChar char="Ø"/>
              <a:defRPr/>
            </a:pPr>
            <a:r>
              <a:rPr lang="cs-CZ" sz="2400" b="1" dirty="0">
                <a:latin typeface="Arial Narrow" panose="020B0606020202030204" pitchFamily="34" charset="0"/>
                <a:cs typeface="Arial" panose="020B0604020202020204" pitchFamily="34" charset="0"/>
              </a:rPr>
              <a:t>Zlepšení a ochrana životního prostředí </a:t>
            </a:r>
            <a:r>
              <a:rPr lang="cs-CZ" sz="2400" dirty="0">
                <a:latin typeface="Arial Narrow" panose="020B0606020202030204" pitchFamily="34" charset="0"/>
                <a:cs typeface="Arial" panose="020B0604020202020204" pitchFamily="34" charset="0"/>
              </a:rPr>
              <a:t>(Programový rámec </a:t>
            </a:r>
            <a:r>
              <a:rPr lang="cs-CZ" sz="2400" dirty="0">
                <a:solidFill>
                  <a:prstClr val="black"/>
                </a:solidFill>
                <a:latin typeface="Arial Narrow" panose="020B0606020202030204" pitchFamily="34" charset="0"/>
                <a:cs typeface="Arial" panose="020B0604020202020204" pitchFamily="34" charset="0"/>
              </a:rPr>
              <a:t>Operačního programu Životní prostředí) – alokace </a:t>
            </a:r>
            <a:r>
              <a:rPr lang="cs-CZ" sz="2400" dirty="0" smtClean="0">
                <a:solidFill>
                  <a:prstClr val="black"/>
                </a:solidFill>
                <a:latin typeface="Arial Narrow" panose="020B0606020202030204" pitchFamily="34" charset="0"/>
                <a:cs typeface="Arial" panose="020B0604020202020204" pitchFamily="34" charset="0"/>
              </a:rPr>
              <a:t>2 738 </a:t>
            </a:r>
            <a:r>
              <a:rPr lang="cs-CZ" sz="2400" dirty="0">
                <a:solidFill>
                  <a:prstClr val="black"/>
                </a:solidFill>
                <a:latin typeface="Arial Narrow" panose="020B0606020202030204" pitchFamily="34" charset="0"/>
                <a:cs typeface="Arial" panose="020B0604020202020204" pitchFamily="34" charset="0"/>
              </a:rPr>
              <a:t>000 Kč </a:t>
            </a:r>
          </a:p>
        </p:txBody>
      </p:sp>
      <p:pic>
        <p:nvPicPr>
          <p:cNvPr id="7173"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TextovéPole 54"/>
          <p:cNvSpPr txBox="1">
            <a:spLocks noChangeArrowheads="1"/>
          </p:cNvSpPr>
          <p:nvPr/>
        </p:nvSpPr>
        <p:spPr bwMode="auto">
          <a:xfrm>
            <a:off x="611560" y="286141"/>
            <a:ext cx="828357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80000"/>
              </a:lnSpc>
              <a:spcBef>
                <a:spcPct val="0"/>
              </a:spcBef>
              <a:buFontTx/>
              <a:buNone/>
            </a:pPr>
            <a:r>
              <a:rPr lang="cs-CZ" altLang="cs-CZ" sz="48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a:t>
            </a:r>
            <a:r>
              <a:rPr lang="cs-CZ" altLang="cs-CZ" sz="4800" dirty="0" smtClean="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SCLLD </a:t>
            </a:r>
            <a:r>
              <a:rPr lang="cs-CZ" altLang="cs-CZ" sz="48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MAS Sdružení SPLAV</a:t>
            </a:r>
          </a:p>
        </p:txBody>
      </p:sp>
    </p:spTree>
    <p:extLst>
      <p:ext uri="{BB962C8B-B14F-4D97-AF65-F5344CB8AC3E}">
        <p14:creationId xmlns="" xmlns:p14="http://schemas.microsoft.com/office/powerpoint/2010/main" val="42451297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418975" y="1897297"/>
            <a:ext cx="8247063" cy="821147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180975" indent="-180975">
              <a:lnSpc>
                <a:spcPct val="100000"/>
              </a:lnSpc>
              <a:spcBef>
                <a:spcPts val="600"/>
              </a:spcBef>
              <a:spcAft>
                <a:spcPts val="600"/>
              </a:spcAft>
              <a:buNone/>
            </a:pPr>
            <a:r>
              <a:rPr lang="cs-CZ" sz="1600" b="1" dirty="0" smtClean="0">
                <a:solidFill>
                  <a:srgbClr val="002060"/>
                </a:solidFill>
                <a:latin typeface="Arial Narrow" pitchFamily="34" charset="0"/>
              </a:rPr>
              <a:t>pověřovací akt k výkonu soc. služby</a:t>
            </a:r>
          </a:p>
          <a:p>
            <a:pPr marL="180975" indent="-180975">
              <a:lnSpc>
                <a:spcPct val="100000"/>
              </a:lnSpc>
              <a:spcBef>
                <a:spcPts val="600"/>
              </a:spcBef>
              <a:spcAft>
                <a:spcPts val="600"/>
              </a:spcAft>
              <a:buNone/>
            </a:pPr>
            <a:r>
              <a:rPr lang="cs-CZ" sz="1400" b="1" dirty="0">
                <a:latin typeface="Arial Narrow" pitchFamily="34" charset="0"/>
              </a:rPr>
              <a:t>ŽÁDOST </a:t>
            </a:r>
            <a:r>
              <a:rPr lang="cs-CZ" sz="1400" b="1" dirty="0" smtClean="0">
                <a:latin typeface="Arial Narrow" pitchFamily="34" charset="0"/>
              </a:rPr>
              <a:t>O </a:t>
            </a:r>
            <a:r>
              <a:rPr lang="cs-CZ" sz="1400" b="1" dirty="0">
                <a:latin typeface="Arial Narrow" pitchFamily="34" charset="0"/>
              </a:rPr>
              <a:t>POVĚŘENÍ K ZAJIŠTĚNÍ </a:t>
            </a:r>
            <a:r>
              <a:rPr lang="cs-CZ" sz="1400" b="1" dirty="0" smtClean="0">
                <a:latin typeface="Arial Narrow" pitchFamily="34" charset="0"/>
              </a:rPr>
              <a:t>SLUŽBY </a:t>
            </a:r>
            <a:r>
              <a:rPr lang="cs-CZ" sz="1400" b="1" dirty="0">
                <a:latin typeface="Arial Narrow" pitchFamily="34" charset="0"/>
              </a:rPr>
              <a:t>OBECNÉHO HOSPODÁŘSKÉHO ZÁJMU</a:t>
            </a:r>
          </a:p>
          <a:p>
            <a:pPr marL="180975" indent="-180975">
              <a:lnSpc>
                <a:spcPct val="80000"/>
              </a:lnSpc>
              <a:spcBef>
                <a:spcPts val="600"/>
              </a:spcBef>
              <a:spcAft>
                <a:spcPts val="600"/>
              </a:spcAft>
              <a:buNone/>
            </a:pPr>
            <a:r>
              <a:rPr lang="cs-CZ" sz="1600" dirty="0" smtClean="0">
                <a:latin typeface="Arial Narrow" pitchFamily="34" charset="0"/>
              </a:rPr>
              <a:t>Žadatel</a:t>
            </a:r>
            <a:r>
              <a:rPr lang="cs-CZ" sz="1600" dirty="0">
                <a:latin typeface="Arial Narrow" pitchFamily="34" charset="0"/>
              </a:rPr>
              <a:t>: </a:t>
            </a:r>
          </a:p>
          <a:p>
            <a:pPr marL="180975" indent="-180975">
              <a:lnSpc>
                <a:spcPct val="80000"/>
              </a:lnSpc>
              <a:spcBef>
                <a:spcPts val="600"/>
              </a:spcBef>
              <a:spcAft>
                <a:spcPts val="600"/>
              </a:spcAft>
              <a:buNone/>
            </a:pPr>
            <a:r>
              <a:rPr lang="cs-CZ" sz="1600" dirty="0" smtClean="0">
                <a:latin typeface="Arial Narrow" pitchFamily="34" charset="0"/>
              </a:rPr>
              <a:t>žádá </a:t>
            </a:r>
            <a:r>
              <a:rPr lang="cs-CZ" sz="1600" dirty="0">
                <a:latin typeface="Arial Narrow" pitchFamily="34" charset="0"/>
              </a:rPr>
              <a:t>o pověření k zajištění služby obecného hospodářského zájmu sociální bydlení dle podmínek programu IROP „Sociální bydlení“.</a:t>
            </a:r>
          </a:p>
          <a:p>
            <a:pPr marL="180975" indent="-180975">
              <a:lnSpc>
                <a:spcPct val="80000"/>
              </a:lnSpc>
              <a:spcBef>
                <a:spcPts val="600"/>
              </a:spcBef>
              <a:spcAft>
                <a:spcPts val="600"/>
              </a:spcAft>
              <a:buNone/>
            </a:pPr>
            <a:r>
              <a:rPr lang="cs-CZ" sz="1600" dirty="0">
                <a:latin typeface="Arial Narrow" pitchFamily="34" charset="0"/>
              </a:rPr>
              <a:t>Sociální bydlení bude zajištováno v bytech vzniklých v rámci akce (název akce) dotované z programu  IROP specifického cíle 2.1 ZVÝŠENÍ KVALITY A DOSTUPNOSTI SLUŽEB VEDOUCÍ K SOCIÁLNÍ INKLUZI výzvy č. 60 SOCIÁLNÍ BYDLENÍ.</a:t>
            </a:r>
          </a:p>
          <a:p>
            <a:pPr marL="180975" indent="-180975">
              <a:lnSpc>
                <a:spcPct val="80000"/>
              </a:lnSpc>
              <a:spcBef>
                <a:spcPts val="600"/>
              </a:spcBef>
              <a:spcAft>
                <a:spcPts val="600"/>
              </a:spcAft>
              <a:buNone/>
            </a:pPr>
            <a:r>
              <a:rPr lang="cs-CZ" sz="1600" dirty="0" smtClean="0">
                <a:latin typeface="Arial Narrow" pitchFamily="34" charset="0"/>
              </a:rPr>
              <a:t>Předpokládané </a:t>
            </a:r>
            <a:r>
              <a:rPr lang="cs-CZ" sz="1600" dirty="0">
                <a:latin typeface="Arial Narrow" pitchFamily="34" charset="0"/>
              </a:rPr>
              <a:t>celkové investiční </a:t>
            </a:r>
            <a:r>
              <a:rPr lang="cs-CZ" sz="1600" dirty="0" smtClean="0">
                <a:latin typeface="Arial Narrow" pitchFamily="34" charset="0"/>
              </a:rPr>
              <a:t>náklady.  Předpokládané </a:t>
            </a:r>
            <a:r>
              <a:rPr lang="cs-CZ" sz="1600" dirty="0">
                <a:latin typeface="Arial Narrow" pitchFamily="34" charset="0"/>
              </a:rPr>
              <a:t>celkové způsobilé </a:t>
            </a:r>
            <a:r>
              <a:rPr lang="cs-CZ" sz="1600" dirty="0" smtClean="0">
                <a:latin typeface="Arial Narrow" pitchFamily="34" charset="0"/>
              </a:rPr>
              <a:t>výdaje. Počet bytů. Podlahová </a:t>
            </a:r>
            <a:r>
              <a:rPr lang="cs-CZ" sz="1600" dirty="0">
                <a:latin typeface="Arial Narrow" pitchFamily="34" charset="0"/>
              </a:rPr>
              <a:t>plocha v </a:t>
            </a:r>
            <a:r>
              <a:rPr lang="cs-CZ" sz="1600" dirty="0" smtClean="0">
                <a:latin typeface="Arial Narrow" pitchFamily="34" charset="0"/>
              </a:rPr>
              <a:t>m2. Stanovené </a:t>
            </a:r>
            <a:r>
              <a:rPr lang="cs-CZ" sz="1600" dirty="0">
                <a:latin typeface="Arial Narrow" pitchFamily="34" charset="0"/>
              </a:rPr>
              <a:t>nájemné na </a:t>
            </a:r>
            <a:r>
              <a:rPr lang="cs-CZ" sz="1600" dirty="0" smtClean="0">
                <a:latin typeface="Arial Narrow" pitchFamily="34" charset="0"/>
              </a:rPr>
              <a:t>m2. Nájemné </a:t>
            </a:r>
            <a:r>
              <a:rPr lang="cs-CZ" sz="1600" dirty="0">
                <a:latin typeface="Arial Narrow" pitchFamily="34" charset="0"/>
              </a:rPr>
              <a:t>v místě obvyklé na </a:t>
            </a:r>
            <a:r>
              <a:rPr lang="cs-CZ" sz="1600" dirty="0" smtClean="0">
                <a:latin typeface="Arial Narrow" pitchFamily="34" charset="0"/>
              </a:rPr>
              <a:t>m2.Plánovaný </a:t>
            </a:r>
            <a:r>
              <a:rPr lang="cs-CZ" sz="1600" dirty="0">
                <a:latin typeface="Arial Narrow" pitchFamily="34" charset="0"/>
              </a:rPr>
              <a:t>termín předání bytu/bytů do provozu 	</a:t>
            </a:r>
          </a:p>
          <a:p>
            <a:pPr marL="180975" indent="-180975">
              <a:lnSpc>
                <a:spcPct val="80000"/>
              </a:lnSpc>
              <a:spcBef>
                <a:spcPts val="600"/>
              </a:spcBef>
              <a:spcAft>
                <a:spcPts val="600"/>
              </a:spcAft>
              <a:buNone/>
            </a:pPr>
            <a:r>
              <a:rPr lang="cs-CZ" sz="1600" u="sng" dirty="0" smtClean="0">
                <a:latin typeface="Arial Narrow" pitchFamily="34" charset="0"/>
              </a:rPr>
              <a:t>Přílohy</a:t>
            </a:r>
            <a:r>
              <a:rPr lang="cs-CZ" sz="1600" u="sng" dirty="0">
                <a:latin typeface="Arial Narrow" pitchFamily="34" charset="0"/>
              </a:rPr>
              <a:t>:</a:t>
            </a:r>
          </a:p>
          <a:p>
            <a:pPr marL="180975" indent="-180975">
              <a:lnSpc>
                <a:spcPct val="80000"/>
              </a:lnSpc>
              <a:spcBef>
                <a:spcPts val="600"/>
              </a:spcBef>
              <a:spcAft>
                <a:spcPts val="600"/>
              </a:spcAft>
              <a:buNone/>
            </a:pPr>
            <a:r>
              <a:rPr lang="cs-CZ" sz="1600" b="1" dirty="0">
                <a:latin typeface="Arial Narrow" pitchFamily="34" charset="0"/>
              </a:rPr>
              <a:t>1.	Originál nebo ověřená kopie posudku znalce o výši obvyklého nájemného</a:t>
            </a:r>
          </a:p>
          <a:p>
            <a:pPr marL="180975" indent="-180975">
              <a:lnSpc>
                <a:spcPct val="80000"/>
              </a:lnSpc>
              <a:spcBef>
                <a:spcPts val="600"/>
              </a:spcBef>
              <a:spcAft>
                <a:spcPts val="600"/>
              </a:spcAft>
              <a:buNone/>
            </a:pPr>
            <a:r>
              <a:rPr lang="cs-CZ" sz="1600" b="1" dirty="0">
                <a:latin typeface="Arial Narrow" pitchFamily="34" charset="0"/>
              </a:rPr>
              <a:t>2.	Pasporty jednotlivých bytů (souboru bytů) </a:t>
            </a:r>
          </a:p>
          <a:p>
            <a:pPr marL="180975" indent="-180975">
              <a:lnSpc>
                <a:spcPct val="100000"/>
              </a:lnSpc>
              <a:spcBef>
                <a:spcPts val="600"/>
              </a:spcBef>
              <a:spcAft>
                <a:spcPts val="600"/>
              </a:spcAft>
              <a:buNone/>
            </a:pPr>
            <a:endParaRPr lang="cs-CZ" sz="16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6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6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6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6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6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6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600" b="1" dirty="0" smtClean="0">
              <a:solidFill>
                <a:srgbClr val="002060"/>
              </a:solidFill>
              <a:latin typeface="Arial Narrow" pitchFamily="34" charset="0"/>
            </a:endParaRPr>
          </a:p>
          <a:p>
            <a:pPr marL="180975" indent="-180975">
              <a:lnSpc>
                <a:spcPct val="100000"/>
              </a:lnSpc>
              <a:spcBef>
                <a:spcPts val="600"/>
              </a:spcBef>
              <a:spcAft>
                <a:spcPts val="600"/>
              </a:spcAft>
              <a:buNone/>
            </a:pPr>
            <a:endParaRPr lang="cs-CZ" sz="1800" dirty="0" smtClean="0">
              <a:latin typeface="Arial Narrow" pitchFamily="34" charset="0"/>
            </a:endParaRPr>
          </a:p>
          <a:p>
            <a:pPr marL="180975" indent="-180975">
              <a:lnSpc>
                <a:spcPct val="100000"/>
              </a:lnSpc>
              <a:spcBef>
                <a:spcPts val="600"/>
              </a:spcBef>
              <a:spcAft>
                <a:spcPts val="600"/>
              </a:spcAft>
              <a:buNone/>
            </a:pPr>
            <a:endParaRPr lang="cs-CZ" sz="1800" dirty="0" smtClean="0">
              <a:latin typeface="Arial Narrow"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přílohy</a:t>
            </a:r>
            <a:endParaRPr lang="cs-CZ" altLang="cs-CZ" sz="2400" b="1"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30859366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418975" y="1897297"/>
            <a:ext cx="8247063" cy="75743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Font typeface="Wingdings" pitchFamily="2" charset="2"/>
              <a:buChar char="Ø"/>
            </a:pPr>
            <a:r>
              <a:rPr lang="cs-CZ" sz="1600" b="1" dirty="0">
                <a:latin typeface="Arial Narrow" panose="020B0606020202030204" pitchFamily="34" charset="0"/>
              </a:rPr>
              <a:t>Rekonstrukce komunitního centra</a:t>
            </a:r>
            <a:r>
              <a:rPr lang="cs-CZ" sz="1600" dirty="0">
                <a:latin typeface="Arial Narrow" panose="020B0606020202030204" pitchFamily="34" charset="0"/>
              </a:rPr>
              <a:t> - Předmětem projektu je celková rekonstrukce budovy KC, vnější: střecha, krov, okapový systém, oprava kamenného soklu, nová fasáda, vnitřní: výměna kotle, rozvod teplé a studené  vody, rozvod elektroinstalace, výměna sanitárního zařízení (veškeré vnitřní opravy budou realizovány z vlastních prostředků obce). </a:t>
            </a:r>
          </a:p>
          <a:p>
            <a:pPr>
              <a:buFont typeface="Wingdings" pitchFamily="2" charset="2"/>
              <a:buChar char="Ø"/>
            </a:pPr>
            <a:r>
              <a:rPr lang="cs-CZ" sz="1600" b="1" dirty="0" smtClean="0">
                <a:latin typeface="Arial Narrow" panose="020B0606020202030204" pitchFamily="34" charset="0"/>
              </a:rPr>
              <a:t>Terénní </a:t>
            </a:r>
            <a:r>
              <a:rPr lang="cs-CZ" sz="1600" b="1" dirty="0">
                <a:latin typeface="Arial Narrow" panose="020B0606020202030204" pitchFamily="34" charset="0"/>
              </a:rPr>
              <a:t>tým</a:t>
            </a:r>
            <a:endParaRPr lang="cs-CZ" sz="1600" dirty="0">
              <a:latin typeface="Arial Narrow" panose="020B0606020202030204" pitchFamily="34" charset="0"/>
            </a:endParaRPr>
          </a:p>
          <a:p>
            <a:pPr>
              <a:buFont typeface="Wingdings" pitchFamily="2" charset="2"/>
              <a:buChar char="Ø"/>
            </a:pPr>
            <a:r>
              <a:rPr lang="cs-CZ" sz="1600" b="1" dirty="0">
                <a:latin typeface="Arial Narrow" panose="020B0606020202030204" pitchFamily="34" charset="0"/>
              </a:rPr>
              <a:t>Zvýšení kvality služeb nízkoprahového zařízení pro děti a mládež</a:t>
            </a:r>
            <a:endParaRPr lang="cs-CZ" sz="1600" dirty="0">
              <a:latin typeface="Arial Narrow" panose="020B0606020202030204" pitchFamily="34" charset="0"/>
            </a:endParaRPr>
          </a:p>
          <a:p>
            <a:pPr>
              <a:buFont typeface="Wingdings" pitchFamily="2" charset="2"/>
              <a:buChar char="Ø"/>
            </a:pPr>
            <a:r>
              <a:rPr lang="cs-CZ" sz="1600" b="1" dirty="0">
                <a:latin typeface="Arial Narrow" panose="020B0606020202030204" pitchFamily="34" charset="0"/>
              </a:rPr>
              <a:t>Modernizace vybavení pro sociální služby Charity</a:t>
            </a:r>
            <a:endParaRPr lang="cs-CZ" sz="1600" dirty="0">
              <a:latin typeface="Arial Narrow" panose="020B0606020202030204" pitchFamily="34" charset="0"/>
            </a:endParaRPr>
          </a:p>
          <a:p>
            <a:pPr>
              <a:buFont typeface="Wingdings" pitchFamily="2" charset="2"/>
              <a:buChar char="Ø"/>
            </a:pPr>
            <a:r>
              <a:rPr lang="cs-CZ" sz="1600" b="1" dirty="0">
                <a:latin typeface="Arial Narrow" panose="020B0606020202030204" pitchFamily="34" charset="0"/>
              </a:rPr>
              <a:t>Vybavení pro sociální služby</a:t>
            </a:r>
            <a:endParaRPr lang="cs-CZ" sz="1600" dirty="0">
              <a:latin typeface="Arial Narrow" panose="020B0606020202030204" pitchFamily="34" charset="0"/>
            </a:endParaRPr>
          </a:p>
          <a:p>
            <a:pPr>
              <a:buFont typeface="Wingdings" pitchFamily="2" charset="2"/>
              <a:buChar char="Ø"/>
            </a:pPr>
            <a:r>
              <a:rPr lang="cs-CZ" sz="1600" b="1" dirty="0">
                <a:latin typeface="Arial Narrow" panose="020B0606020202030204" pitchFamily="34" charset="0"/>
              </a:rPr>
              <a:t>Rekonstrukce budovy</a:t>
            </a:r>
            <a:r>
              <a:rPr lang="cs-CZ" sz="1600" dirty="0">
                <a:latin typeface="Arial Narrow" panose="020B0606020202030204" pitchFamily="34" charset="0"/>
              </a:rPr>
              <a:t> </a:t>
            </a:r>
            <a:r>
              <a:rPr lang="cs-CZ" sz="1600" dirty="0" smtClean="0">
                <a:latin typeface="Arial Narrow" panose="020B0606020202030204" pitchFamily="34" charset="0"/>
              </a:rPr>
              <a:t> nízkoprahového denního centra  </a:t>
            </a:r>
            <a:r>
              <a:rPr lang="cs-CZ" sz="1600" dirty="0">
                <a:latin typeface="Arial Narrow" panose="020B0606020202030204" pitchFamily="34" charset="0"/>
              </a:rPr>
              <a:t>- Žadatel má v plánu rekonstruovat 1. NP budovy. V těchto prostorách bude provozována registrovaná sociální služba - nízkoprahové denní centrum. </a:t>
            </a:r>
          </a:p>
          <a:p>
            <a:pPr>
              <a:buFont typeface="Wingdings" pitchFamily="2" charset="2"/>
              <a:buChar char="Ø"/>
            </a:pPr>
            <a:r>
              <a:rPr lang="cs-CZ" sz="1600" b="1" dirty="0">
                <a:latin typeface="Arial Narrow" panose="020B0606020202030204" pitchFamily="34" charset="0"/>
              </a:rPr>
              <a:t>Sociálně terapeutická dílna</a:t>
            </a:r>
            <a:r>
              <a:rPr lang="cs-CZ" sz="1600" dirty="0">
                <a:latin typeface="Arial Narrow" panose="020B0606020202030204" pitchFamily="34" charset="0"/>
              </a:rPr>
              <a:t> - vybudování infrastruktury sociální služby  a následné zprovoznění sociální služby - sociálně terapeutické dílny-  pro cílové skupiny projektu, které jsou zejména ohrožené sociálním vyloučením. </a:t>
            </a:r>
          </a:p>
          <a:p>
            <a:pPr marL="180975" indent="-180975">
              <a:lnSpc>
                <a:spcPct val="100000"/>
              </a:lnSpc>
              <a:spcBef>
                <a:spcPts val="600"/>
              </a:spcBef>
              <a:spcAft>
                <a:spcPts val="600"/>
              </a:spcAft>
              <a:buNone/>
            </a:pPr>
            <a:endParaRPr lang="cs-CZ" sz="16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4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4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4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4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4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600" b="1" dirty="0">
              <a:solidFill>
                <a:srgbClr val="002060"/>
              </a:solidFill>
              <a:latin typeface="Arial Narrow" pitchFamily="34" charset="0"/>
            </a:endParaRPr>
          </a:p>
          <a:p>
            <a:pPr marL="180975" indent="-180975">
              <a:lnSpc>
                <a:spcPct val="100000"/>
              </a:lnSpc>
              <a:spcBef>
                <a:spcPts val="600"/>
              </a:spcBef>
              <a:spcAft>
                <a:spcPts val="600"/>
              </a:spcAft>
              <a:buNone/>
            </a:pPr>
            <a:endParaRPr lang="cs-CZ" sz="1600" b="1" dirty="0" smtClean="0">
              <a:solidFill>
                <a:srgbClr val="002060"/>
              </a:solidFill>
              <a:latin typeface="Arial Narrow" pitchFamily="34" charset="0"/>
            </a:endParaRPr>
          </a:p>
          <a:p>
            <a:pPr marL="180975" indent="-180975">
              <a:lnSpc>
                <a:spcPct val="100000"/>
              </a:lnSpc>
              <a:spcBef>
                <a:spcPts val="600"/>
              </a:spcBef>
              <a:spcAft>
                <a:spcPts val="600"/>
              </a:spcAft>
              <a:buNone/>
            </a:pPr>
            <a:endParaRPr lang="cs-CZ" sz="1800" dirty="0" smtClean="0">
              <a:latin typeface="Arial Narrow" pitchFamily="34" charset="0"/>
            </a:endParaRPr>
          </a:p>
          <a:p>
            <a:pPr marL="180975" indent="-180975">
              <a:lnSpc>
                <a:spcPct val="100000"/>
              </a:lnSpc>
              <a:spcBef>
                <a:spcPts val="600"/>
              </a:spcBef>
              <a:spcAft>
                <a:spcPts val="600"/>
              </a:spcAft>
              <a:buNone/>
            </a:pPr>
            <a:endParaRPr lang="cs-CZ" sz="1800" dirty="0" smtClean="0">
              <a:latin typeface="Arial Narrow"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VÝZVA SOCIÁLNÍ SLUŽBY A KOMUNITY I. – </a:t>
            </a:r>
            <a:r>
              <a:rPr lang="cs-CZ" altLang="cs-CZ" sz="2400" dirty="0" smtClean="0">
                <a:latin typeface="Arial Narrow" pitchFamily="34" charset="0"/>
              </a:rPr>
              <a:t>příklady projektů</a:t>
            </a:r>
            <a:endParaRPr lang="cs-CZ" altLang="cs-CZ" sz="2400" b="1"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1823224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36550" y="1847134"/>
            <a:ext cx="8247063" cy="39451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457200" lvl="0" indent="-457200">
              <a:buAutoNum type="arabicParenR"/>
            </a:pPr>
            <a:r>
              <a:rPr lang="cs-CZ" sz="1800" b="1" dirty="0" smtClean="0">
                <a:solidFill>
                  <a:schemeClr val="accent6">
                    <a:lumMod val="50000"/>
                  </a:schemeClr>
                </a:solidFill>
                <a:latin typeface="Arial Narrow" panose="020B0606020202030204" pitchFamily="34" charset="0"/>
              </a:rPr>
              <a:t>technika pro integrovaný záchranný systém </a:t>
            </a:r>
          </a:p>
          <a:p>
            <a:pPr>
              <a:buNone/>
            </a:pPr>
            <a:r>
              <a:rPr lang="cs-CZ" sz="1800" b="1" dirty="0">
                <a:latin typeface="Arial Narrow" pitchFamily="34" charset="0"/>
              </a:rPr>
              <a:t>HLAVNÍ AKTIVITY </a:t>
            </a:r>
            <a:r>
              <a:rPr lang="cs-CZ" sz="1800" dirty="0">
                <a:latin typeface="Arial Narrow" pitchFamily="34" charset="0"/>
              </a:rPr>
              <a:t>nad 85% celkových nákladů </a:t>
            </a:r>
            <a:r>
              <a:rPr lang="cs-CZ" sz="1800" dirty="0" smtClean="0">
                <a:latin typeface="Arial Narrow" pitchFamily="34" charset="0"/>
              </a:rPr>
              <a:t>projektu</a:t>
            </a:r>
            <a:endParaRPr lang="cs-CZ" sz="1800" b="1" dirty="0" smtClean="0">
              <a:latin typeface="Arial Narrow" pitchFamily="34" charset="0"/>
            </a:endParaRPr>
          </a:p>
          <a:p>
            <a:pPr marL="342900" lvl="0" indent="-342900"/>
            <a:r>
              <a:rPr lang="cs-CZ" sz="1800" dirty="0" smtClean="0">
                <a:latin typeface="Arial Narrow" pitchFamily="34" charset="0"/>
              </a:rPr>
              <a:t>Pořízení specializované techniky a věcných prostředků pro:</a:t>
            </a:r>
          </a:p>
          <a:p>
            <a:pPr marL="952500" lvl="2" indent="-342900">
              <a:buFontTx/>
              <a:buChar char="-"/>
            </a:pPr>
            <a:r>
              <a:rPr lang="cs-CZ" sz="1800" dirty="0" smtClean="0">
                <a:latin typeface="Arial Narrow" pitchFamily="34" charset="0"/>
              </a:rPr>
              <a:t>odstraňování důsledků sněhových srážek a námraz</a:t>
            </a:r>
          </a:p>
          <a:p>
            <a:pPr marL="952500" lvl="2" indent="-342900">
              <a:buFontTx/>
              <a:buChar char="-"/>
            </a:pPr>
            <a:r>
              <a:rPr lang="cs-CZ" sz="1800" dirty="0">
                <a:latin typeface="Arial Narrow" pitchFamily="34" charset="0"/>
              </a:rPr>
              <a:t>činnosti spojené se </a:t>
            </a:r>
            <a:r>
              <a:rPr lang="cs-CZ" sz="1800" dirty="0" smtClean="0">
                <a:latin typeface="Arial Narrow" pitchFamily="34" charset="0"/>
              </a:rPr>
              <a:t>suchem</a:t>
            </a:r>
          </a:p>
          <a:p>
            <a:pPr marL="609600" lvl="2" indent="0">
              <a:buNone/>
            </a:pPr>
            <a:r>
              <a:rPr lang="cs-CZ" sz="1800" dirty="0" smtClean="0">
                <a:latin typeface="Arial Narrow" pitchFamily="34" charset="0"/>
              </a:rPr>
              <a:t>-     </a:t>
            </a:r>
            <a:r>
              <a:rPr lang="cs-CZ" sz="1800" i="1" dirty="0" smtClean="0">
                <a:latin typeface="Arial Narrow" pitchFamily="34" charset="0"/>
              </a:rPr>
              <a:t>činnosti spojené s orkány a smrštěmi</a:t>
            </a:r>
          </a:p>
          <a:p>
            <a:pPr marL="895350" lvl="2" indent="-285750">
              <a:buFontTx/>
              <a:buChar char="-"/>
            </a:pPr>
            <a:r>
              <a:rPr lang="cs-CZ" sz="1800" i="1" dirty="0" smtClean="0">
                <a:latin typeface="Arial Narrow" pitchFamily="34" charset="0"/>
              </a:rPr>
              <a:t> činnosti spojené s únikem nebezpečných látek</a:t>
            </a:r>
          </a:p>
          <a:p>
            <a:pPr marL="152400" lvl="1" indent="0">
              <a:buNone/>
            </a:pPr>
            <a:endParaRPr lang="cs-CZ" sz="1800" i="1" dirty="0" smtClean="0">
              <a:latin typeface="Arial Narrow" pitchFamily="34" charset="0"/>
            </a:endParaRPr>
          </a:p>
          <a:p>
            <a:pPr marL="152400" lvl="1" indent="0">
              <a:buNone/>
            </a:pPr>
            <a:r>
              <a:rPr lang="cs-CZ" sz="1800" b="1" dirty="0" smtClean="0">
                <a:latin typeface="Arial Narrow" pitchFamily="34" charset="0"/>
              </a:rPr>
              <a:t>VEDLEJŠÍ AKTIVITY </a:t>
            </a:r>
            <a:r>
              <a:rPr lang="cs-CZ" sz="1800" dirty="0" smtClean="0">
                <a:latin typeface="Arial Narrow" pitchFamily="34" charset="0"/>
              </a:rPr>
              <a:t>do 15% celkových nákladů projektu</a:t>
            </a:r>
            <a:endParaRPr lang="cs-CZ" sz="1800" b="1" dirty="0" smtClean="0">
              <a:latin typeface="Arial Narrow" pitchFamily="34" charset="0"/>
            </a:endParaRPr>
          </a:p>
          <a:p>
            <a:pPr>
              <a:buNone/>
            </a:pPr>
            <a:r>
              <a:rPr lang="cs-CZ" sz="1800" dirty="0" smtClean="0">
                <a:latin typeface="Arial Narrow" panose="020B0606020202030204" pitchFamily="34" charset="0"/>
              </a:rPr>
              <a:t>pořízení </a:t>
            </a:r>
            <a:r>
              <a:rPr lang="cs-CZ" sz="1800" dirty="0">
                <a:latin typeface="Arial Narrow" panose="020B0606020202030204" pitchFamily="34" charset="0"/>
              </a:rPr>
              <a:t>Studie proveditelnosti nebo jejích částí, </a:t>
            </a:r>
            <a:r>
              <a:rPr lang="cs-CZ" sz="1800" dirty="0" smtClean="0">
                <a:latin typeface="Arial Narrow" panose="020B0606020202030204" pitchFamily="34" charset="0"/>
              </a:rPr>
              <a:t>výdaje </a:t>
            </a:r>
            <a:r>
              <a:rPr lang="cs-CZ" sz="1800" dirty="0">
                <a:latin typeface="Arial Narrow" panose="020B0606020202030204" pitchFamily="34" charset="0"/>
              </a:rPr>
              <a:t>na zpracování zadávacích podmínek k zakázkám a na organizaci výběrových a zadávacích řízení, </a:t>
            </a:r>
            <a:r>
              <a:rPr lang="cs-CZ" sz="1800" dirty="0" smtClean="0">
                <a:latin typeface="Arial Narrow" panose="020B0606020202030204" pitchFamily="34" charset="0"/>
              </a:rPr>
              <a:t>povinná </a:t>
            </a:r>
            <a:r>
              <a:rPr lang="cs-CZ" sz="1800" dirty="0">
                <a:latin typeface="Arial Narrow" panose="020B0606020202030204" pitchFamily="34" charset="0"/>
              </a:rPr>
              <a:t>publicita projektu. </a:t>
            </a:r>
          </a:p>
          <a:p>
            <a:pPr marL="152400" lvl="1" indent="0">
              <a:buNone/>
            </a:pPr>
            <a:endParaRPr lang="cs-CZ" sz="2000" dirty="0" smtClean="0">
              <a:latin typeface="Arial Narrow" pitchFamily="34" charset="0"/>
            </a:endParaRPr>
          </a:p>
        </p:txBody>
      </p:sp>
      <p:sp>
        <p:nvSpPr>
          <p:cNvPr id="8" name="Obdélník 1"/>
          <p:cNvSpPr>
            <a:spLocks noChangeArrowheads="1"/>
          </p:cNvSpPr>
          <p:nvPr/>
        </p:nvSpPr>
        <p:spPr bwMode="auto">
          <a:xfrm>
            <a:off x="336550" y="1263650"/>
            <a:ext cx="864002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ŘEŠENÍ KRIZOVÝCH SITUACÍ I. - </a:t>
            </a:r>
            <a:r>
              <a:rPr lang="cs-CZ" altLang="cs-CZ" sz="2400" b="1" dirty="0" smtClean="0">
                <a:solidFill>
                  <a:schemeClr val="accent6">
                    <a:lumMod val="50000"/>
                  </a:schemeClr>
                </a:solidFill>
                <a:latin typeface="Arial Narrow" pitchFamily="34" charset="0"/>
              </a:rPr>
              <a:t>technika</a:t>
            </a:r>
            <a:endParaRPr lang="cs-CZ" altLang="cs-CZ" sz="2400" b="1" cap="all" dirty="0">
              <a:solidFill>
                <a:schemeClr val="accent6">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8985035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36550" y="1847134"/>
            <a:ext cx="8247063" cy="65607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lnSpc>
                <a:spcPct val="50000"/>
              </a:lnSpc>
              <a:buNone/>
            </a:pPr>
            <a:r>
              <a:rPr lang="cs-CZ" sz="1800" b="1" dirty="0">
                <a:latin typeface="Arial Narrow" panose="020B0606020202030204" pitchFamily="34" charset="0"/>
              </a:rPr>
              <a:t>Způsobilé výdaje pro hlavní aktivitu projektu</a:t>
            </a:r>
          </a:p>
          <a:p>
            <a:pPr marL="285750" indent="-285750">
              <a:lnSpc>
                <a:spcPct val="80000"/>
              </a:lnSpc>
            </a:pPr>
            <a:r>
              <a:rPr lang="cs-CZ" sz="1800" dirty="0" smtClean="0">
                <a:latin typeface="Arial Narrow" panose="020B0606020202030204" pitchFamily="34" charset="0"/>
              </a:rPr>
              <a:t>pořízení </a:t>
            </a:r>
            <a:r>
              <a:rPr lang="cs-CZ" sz="1800" dirty="0">
                <a:latin typeface="Arial Narrow" panose="020B0606020202030204" pitchFamily="34" charset="0"/>
              </a:rPr>
              <a:t>majetku k posílení vybavení Hasičského záchranného sboru </a:t>
            </a:r>
            <a:r>
              <a:rPr lang="cs-CZ" sz="1800" dirty="0" smtClean="0">
                <a:latin typeface="Arial Narrow" panose="020B0606020202030204" pitchFamily="34" charset="0"/>
              </a:rPr>
              <a:t>ČR a </a:t>
            </a:r>
            <a:r>
              <a:rPr lang="cs-CZ" sz="1800" dirty="0">
                <a:latin typeface="Arial Narrow" panose="020B0606020202030204" pitchFamily="34" charset="0"/>
              </a:rPr>
              <a:t>JSDH pro oblast odstraňování </a:t>
            </a:r>
            <a:r>
              <a:rPr lang="cs-CZ" sz="1800" dirty="0" smtClean="0">
                <a:latin typeface="Arial Narrow" panose="020B0606020202030204" pitchFamily="34" charset="0"/>
              </a:rPr>
              <a:t>důsledků nadprůměrných </a:t>
            </a:r>
            <a:r>
              <a:rPr lang="cs-CZ" sz="1800" dirty="0">
                <a:latin typeface="Arial Narrow" panose="020B0606020202030204" pitchFamily="34" charset="0"/>
              </a:rPr>
              <a:t>sněhových srážek a masivních námraz a pro výkon </a:t>
            </a:r>
            <a:r>
              <a:rPr lang="cs-CZ" sz="1800" dirty="0" smtClean="0">
                <a:latin typeface="Arial Narrow" panose="020B0606020202030204" pitchFamily="34" charset="0"/>
              </a:rPr>
              <a:t>činností spojených s  extrémním </a:t>
            </a:r>
            <a:r>
              <a:rPr lang="cs-CZ" sz="1800" dirty="0">
                <a:latin typeface="Arial Narrow" panose="020B0606020202030204" pitchFamily="34" charset="0"/>
              </a:rPr>
              <a:t>suchem </a:t>
            </a:r>
            <a:endParaRPr lang="cs-CZ" sz="1800" dirty="0" smtClean="0">
              <a:latin typeface="Arial Narrow" panose="020B0606020202030204" pitchFamily="34" charset="0"/>
            </a:endParaRPr>
          </a:p>
          <a:p>
            <a:pPr lvl="0">
              <a:lnSpc>
                <a:spcPct val="80000"/>
              </a:lnSpc>
              <a:buNone/>
            </a:pPr>
            <a:r>
              <a:rPr lang="cs-CZ" sz="1800" dirty="0" smtClean="0">
                <a:latin typeface="Arial Narrow" panose="020B0606020202030204" pitchFamily="34" charset="0"/>
              </a:rPr>
              <a:t>Na </a:t>
            </a:r>
            <a:r>
              <a:rPr lang="cs-CZ" sz="1800" dirty="0">
                <a:latin typeface="Arial Narrow" panose="020B0606020202030204" pitchFamily="34" charset="0"/>
              </a:rPr>
              <a:t>stanici HZS ČR, respektive JSDH, lze žádat o vybavení uvedené v </a:t>
            </a:r>
            <a:r>
              <a:rPr lang="cs-CZ" sz="1800" dirty="0" smtClean="0">
                <a:latin typeface="Arial Narrow" panose="020B0606020202030204" pitchFamily="34" charset="0"/>
              </a:rPr>
              <a:t>normativu vybavení </a:t>
            </a:r>
            <a:r>
              <a:rPr lang="cs-CZ" sz="1800" dirty="0">
                <a:latin typeface="Arial Narrow" panose="020B0606020202030204" pitchFamily="34" charset="0"/>
              </a:rPr>
              <a:t>v maximálním množství jednoho setu pro příslušný </a:t>
            </a:r>
            <a:r>
              <a:rPr lang="cs-CZ" sz="1800" dirty="0" smtClean="0">
                <a:latin typeface="Arial Narrow" panose="020B0606020202030204" pitchFamily="34" charset="0"/>
              </a:rPr>
              <a:t>druh techniky/věcného </a:t>
            </a:r>
            <a:r>
              <a:rPr lang="cs-CZ" sz="1800" dirty="0">
                <a:latin typeface="Arial Narrow" panose="020B0606020202030204" pitchFamily="34" charset="0"/>
              </a:rPr>
              <a:t>prostředku</a:t>
            </a:r>
            <a:r>
              <a:rPr lang="cs-CZ" sz="1800" dirty="0" smtClean="0">
                <a:latin typeface="Arial Narrow" panose="020B0606020202030204" pitchFamily="34" charset="0"/>
              </a:rPr>
              <a:t>.</a:t>
            </a:r>
          </a:p>
          <a:p>
            <a:pPr>
              <a:lnSpc>
                <a:spcPct val="80000"/>
              </a:lnSpc>
              <a:buNone/>
            </a:pPr>
            <a:r>
              <a:rPr lang="cs-CZ" sz="1600" u="sng" dirty="0" smtClean="0">
                <a:latin typeface="Arial Narrow" panose="020B0606020202030204" pitchFamily="34" charset="0"/>
              </a:rPr>
              <a:t>SDH obcí pro mráz</a:t>
            </a:r>
            <a:r>
              <a:rPr lang="cs-CZ" sz="1600" dirty="0" smtClean="0">
                <a:latin typeface="Arial Narrow" panose="020B0606020202030204" pitchFamily="34" charset="0"/>
              </a:rPr>
              <a:t>: Velkokapacitní </a:t>
            </a:r>
            <a:r>
              <a:rPr lang="cs-CZ" sz="1600" dirty="0">
                <a:latin typeface="Arial Narrow" panose="020B0606020202030204" pitchFamily="34" charset="0"/>
              </a:rPr>
              <a:t>stan pro evakuační středisko obyvatelstva a dočasným ubytováním (kontejner/přívěs</a:t>
            </a:r>
            <a:r>
              <a:rPr lang="cs-CZ" sz="1600" dirty="0" smtClean="0">
                <a:latin typeface="Arial Narrow" panose="020B0606020202030204" pitchFamily="34" charset="0"/>
              </a:rPr>
              <a:t>), </a:t>
            </a:r>
            <a:r>
              <a:rPr lang="cs-CZ" sz="1600" dirty="0">
                <a:latin typeface="Arial Narrow" panose="020B0606020202030204" pitchFamily="34" charset="0"/>
              </a:rPr>
              <a:t>Dopravní automobil – pro evakuaci a nouzové zásobovaní obyvatel </a:t>
            </a:r>
            <a:r>
              <a:rPr lang="cs-CZ" sz="1600" dirty="0" smtClean="0">
                <a:latin typeface="Arial Narrow" panose="020B0606020202030204" pitchFamily="34" charset="0"/>
              </a:rPr>
              <a:t>obcí, </a:t>
            </a:r>
            <a:r>
              <a:rPr lang="nn-NO" sz="1600" dirty="0">
                <a:latin typeface="Arial Narrow" panose="020B0606020202030204" pitchFamily="34" charset="0"/>
              </a:rPr>
              <a:t>Mobilní elektrocentrála 3 až 8 </a:t>
            </a:r>
            <a:r>
              <a:rPr lang="nn-NO" sz="1600" dirty="0" smtClean="0">
                <a:latin typeface="Arial Narrow" panose="020B0606020202030204" pitchFamily="34" charset="0"/>
              </a:rPr>
              <a:t>kVA</a:t>
            </a:r>
            <a:r>
              <a:rPr lang="cs-CZ" sz="1600" dirty="0" smtClean="0">
                <a:latin typeface="Arial Narrow" panose="020B0606020202030204" pitchFamily="34" charset="0"/>
              </a:rPr>
              <a:t>, </a:t>
            </a:r>
            <a:r>
              <a:rPr lang="cs-CZ" sz="1600" dirty="0">
                <a:latin typeface="Arial Narrow" panose="020B0606020202030204" pitchFamily="34" charset="0"/>
              </a:rPr>
              <a:t>Sada baterií s min. kapacitou 4 kWh, </a:t>
            </a:r>
            <a:r>
              <a:rPr lang="cs-CZ" sz="1600" dirty="0" err="1">
                <a:latin typeface="Arial Narrow" panose="020B0606020202030204" pitchFamily="34" charset="0"/>
              </a:rPr>
              <a:t>fotovoltaická</a:t>
            </a:r>
            <a:r>
              <a:rPr lang="cs-CZ" sz="1600" dirty="0">
                <a:latin typeface="Arial Narrow" panose="020B0606020202030204" pitchFamily="34" charset="0"/>
              </a:rPr>
              <a:t> dobíječka baterií s výkonem min. 1000 </a:t>
            </a:r>
            <a:r>
              <a:rPr lang="cs-CZ" sz="1600" dirty="0" err="1">
                <a:latin typeface="Arial Narrow" panose="020B0606020202030204" pitchFamily="34" charset="0"/>
              </a:rPr>
              <a:t>Wp</a:t>
            </a:r>
            <a:r>
              <a:rPr lang="cs-CZ" sz="1600" dirty="0">
                <a:latin typeface="Arial Narrow" panose="020B0606020202030204" pitchFamily="34" charset="0"/>
              </a:rPr>
              <a:t> a měnič 12V/230V (alternativně k elektrocentrále), Osvětlovací </a:t>
            </a:r>
            <a:r>
              <a:rPr lang="cs-CZ" sz="1600" dirty="0" smtClean="0">
                <a:latin typeface="Arial Narrow" panose="020B0606020202030204" pitchFamily="34" charset="0"/>
              </a:rPr>
              <a:t>souprava, Souprava </a:t>
            </a:r>
            <a:r>
              <a:rPr lang="cs-CZ" sz="1600" dirty="0">
                <a:latin typeface="Arial Narrow" panose="020B0606020202030204" pitchFamily="34" charset="0"/>
              </a:rPr>
              <a:t>prostředků </a:t>
            </a:r>
            <a:r>
              <a:rPr lang="cs-CZ" sz="1600" dirty="0" smtClean="0">
                <a:latin typeface="Arial Narrow" panose="020B0606020202030204" pitchFamily="34" charset="0"/>
              </a:rPr>
              <a:t>pro odstraňování spadlých stromů </a:t>
            </a:r>
            <a:r>
              <a:rPr lang="cs-CZ" sz="1600" dirty="0">
                <a:latin typeface="Arial Narrow" panose="020B0606020202030204" pitchFamily="34" charset="0"/>
              </a:rPr>
              <a:t>(motorová </a:t>
            </a:r>
            <a:r>
              <a:rPr lang="cs-CZ" sz="1600" dirty="0" smtClean="0">
                <a:latin typeface="Arial Narrow" panose="020B0606020202030204" pitchFamily="34" charset="0"/>
              </a:rPr>
              <a:t>pila, kladkostroj</a:t>
            </a:r>
            <a:r>
              <a:rPr lang="cs-CZ" sz="1600" dirty="0">
                <a:latin typeface="Arial Narrow" panose="020B0606020202030204" pitchFamily="34" charset="0"/>
              </a:rPr>
              <a:t>, výsuvné </a:t>
            </a:r>
            <a:r>
              <a:rPr lang="cs-CZ" sz="1600" dirty="0" smtClean="0">
                <a:latin typeface="Arial Narrow" panose="020B0606020202030204" pitchFamily="34" charset="0"/>
              </a:rPr>
              <a:t>žebříky, lana </a:t>
            </a:r>
            <a:r>
              <a:rPr lang="cs-CZ" sz="1600" dirty="0">
                <a:latin typeface="Arial Narrow" panose="020B0606020202030204" pitchFamily="34" charset="0"/>
              </a:rPr>
              <a:t>apod</a:t>
            </a:r>
            <a:r>
              <a:rPr lang="cs-CZ" sz="1600" dirty="0" smtClean="0">
                <a:latin typeface="Arial Narrow" panose="020B0606020202030204" pitchFamily="34" charset="0"/>
              </a:rPr>
              <a:t>.), Polní </a:t>
            </a:r>
            <a:r>
              <a:rPr lang="cs-CZ" sz="1600" dirty="0">
                <a:latin typeface="Arial Narrow" panose="020B0606020202030204" pitchFamily="34" charset="0"/>
              </a:rPr>
              <a:t>kuchyně s </a:t>
            </a:r>
            <a:r>
              <a:rPr lang="cs-CZ" sz="1600" dirty="0" smtClean="0">
                <a:latin typeface="Arial Narrow" panose="020B0606020202030204" pitchFamily="34" charset="0"/>
              </a:rPr>
              <a:t>kapacitou 50 </a:t>
            </a:r>
            <a:r>
              <a:rPr lang="cs-CZ" sz="1600" dirty="0">
                <a:latin typeface="Arial Narrow" panose="020B0606020202030204" pitchFamily="34" charset="0"/>
              </a:rPr>
              <a:t>- 150 </a:t>
            </a:r>
            <a:r>
              <a:rPr lang="cs-CZ" sz="1600" dirty="0" smtClean="0">
                <a:latin typeface="Arial Narrow" panose="020B0606020202030204" pitchFamily="34" charset="0"/>
              </a:rPr>
              <a:t>stravovaných osob/den, Terénní </a:t>
            </a:r>
            <a:r>
              <a:rPr lang="cs-CZ" sz="1600" dirty="0">
                <a:latin typeface="Arial Narrow" panose="020B0606020202030204" pitchFamily="34" charset="0"/>
              </a:rPr>
              <a:t>čtyřkolka </a:t>
            </a:r>
            <a:r>
              <a:rPr lang="cs-CZ" sz="1600" dirty="0" smtClean="0">
                <a:latin typeface="Arial Narrow" panose="020B0606020202030204" pitchFamily="34" charset="0"/>
              </a:rPr>
              <a:t>včetně sněžných </a:t>
            </a:r>
            <a:r>
              <a:rPr lang="cs-CZ" sz="1600" dirty="0">
                <a:latin typeface="Arial Narrow" panose="020B0606020202030204" pitchFamily="34" charset="0"/>
              </a:rPr>
              <a:t>pásů a </a:t>
            </a:r>
            <a:r>
              <a:rPr lang="cs-CZ" sz="1600" dirty="0" smtClean="0">
                <a:latin typeface="Arial Narrow" panose="020B0606020202030204" pitchFamily="34" charset="0"/>
              </a:rPr>
              <a:t>přívěsný vozík </a:t>
            </a:r>
            <a:r>
              <a:rPr lang="cs-CZ" sz="1600" dirty="0">
                <a:latin typeface="Arial Narrow" panose="020B0606020202030204" pitchFamily="34" charset="0"/>
              </a:rPr>
              <a:t>k čtyřkolce pro </a:t>
            </a:r>
            <a:r>
              <a:rPr lang="cs-CZ" sz="1600" dirty="0" smtClean="0">
                <a:latin typeface="Arial Narrow" panose="020B0606020202030204" pitchFamily="34" charset="0"/>
              </a:rPr>
              <a:t>její převoz, Ruční </a:t>
            </a:r>
            <a:r>
              <a:rPr lang="cs-CZ" sz="1600" dirty="0">
                <a:latin typeface="Arial Narrow" panose="020B0606020202030204" pitchFamily="34" charset="0"/>
              </a:rPr>
              <a:t>radiostanice </a:t>
            </a:r>
            <a:r>
              <a:rPr lang="cs-CZ" sz="1600" dirty="0" smtClean="0">
                <a:latin typeface="Arial Narrow" panose="020B0606020202030204" pitchFamily="34" charset="0"/>
              </a:rPr>
              <a:t>na frekvenci </a:t>
            </a:r>
            <a:r>
              <a:rPr lang="cs-CZ" sz="1600" dirty="0">
                <a:latin typeface="Arial Narrow" panose="020B0606020202030204" pitchFamily="34" charset="0"/>
              </a:rPr>
              <a:t>požární </a:t>
            </a:r>
            <a:r>
              <a:rPr lang="cs-CZ" sz="1600" dirty="0" smtClean="0">
                <a:latin typeface="Arial Narrow" panose="020B0606020202030204" pitchFamily="34" charset="0"/>
              </a:rPr>
              <a:t>ochrany(souprava </a:t>
            </a:r>
            <a:r>
              <a:rPr lang="cs-CZ" sz="1600" dirty="0">
                <a:latin typeface="Arial Narrow" panose="020B0606020202030204" pitchFamily="34" charset="0"/>
              </a:rPr>
              <a:t>3 až 6 ks)	</a:t>
            </a:r>
            <a:r>
              <a:rPr lang="cs-CZ" sz="1600" dirty="0" smtClean="0">
                <a:latin typeface="Arial Narrow" panose="020B0606020202030204" pitchFamily="34" charset="0"/>
              </a:rPr>
              <a:t>.</a:t>
            </a:r>
          </a:p>
          <a:p>
            <a:pPr>
              <a:lnSpc>
                <a:spcPct val="80000"/>
              </a:lnSpc>
              <a:buNone/>
            </a:pPr>
            <a:r>
              <a:rPr lang="cs-CZ" sz="1600" u="sng" dirty="0" smtClean="0">
                <a:latin typeface="Arial Narrow" panose="020B0606020202030204" pitchFamily="34" charset="0"/>
              </a:rPr>
              <a:t>SDH obcí </a:t>
            </a:r>
            <a:r>
              <a:rPr lang="cs-CZ" sz="1600" u="sng" dirty="0">
                <a:latin typeface="Arial Narrow" panose="020B0606020202030204" pitchFamily="34" charset="0"/>
              </a:rPr>
              <a:t>pro sucho</a:t>
            </a:r>
            <a:r>
              <a:rPr lang="cs-CZ" sz="1600" dirty="0">
                <a:latin typeface="Arial Narrow" panose="020B0606020202030204" pitchFamily="34" charset="0"/>
              </a:rPr>
              <a:t>: Velkokapacitní požární cisterna na dopravu </a:t>
            </a:r>
            <a:r>
              <a:rPr lang="cs-CZ" sz="1600" dirty="0" smtClean="0">
                <a:latin typeface="Arial Narrow" panose="020B0606020202030204" pitchFamily="34" charset="0"/>
              </a:rPr>
              <a:t>vody, </a:t>
            </a:r>
            <a:r>
              <a:rPr lang="cs-CZ" sz="1600" dirty="0">
                <a:latin typeface="Arial Narrow" panose="020B0606020202030204" pitchFamily="34" charset="0"/>
              </a:rPr>
              <a:t>Cisterna na pitnou vodu (provedení kontejner/přívěs/automobil</a:t>
            </a:r>
            <a:r>
              <a:rPr lang="cs-CZ" sz="1600" dirty="0" smtClean="0">
                <a:latin typeface="Arial Narrow" panose="020B0606020202030204" pitchFamily="34" charset="0"/>
              </a:rPr>
              <a:t>), </a:t>
            </a:r>
            <a:r>
              <a:rPr lang="cs-CZ" sz="1600" dirty="0">
                <a:latin typeface="Arial Narrow" panose="020B0606020202030204" pitchFamily="34" charset="0"/>
              </a:rPr>
              <a:t>Hadicový kontejner/přívěs, Mobilní skládací velkoobjemové nádrže na vodu (min. objem 10 m3</a:t>
            </a:r>
            <a:r>
              <a:rPr lang="cs-CZ" sz="1600" dirty="0" smtClean="0">
                <a:latin typeface="Arial Narrow" panose="020B0606020202030204" pitchFamily="34" charset="0"/>
              </a:rPr>
              <a:t>),Mobilní </a:t>
            </a:r>
            <a:r>
              <a:rPr lang="cs-CZ" sz="1600" dirty="0">
                <a:latin typeface="Arial Narrow" panose="020B0606020202030204" pitchFamily="34" charset="0"/>
              </a:rPr>
              <a:t>elektrocentrála 30 až 80 </a:t>
            </a:r>
            <a:r>
              <a:rPr lang="cs-CZ" sz="1600" dirty="0" err="1" smtClean="0">
                <a:latin typeface="Arial Narrow" panose="020B0606020202030204" pitchFamily="34" charset="0"/>
              </a:rPr>
              <a:t>kVA</a:t>
            </a:r>
            <a:r>
              <a:rPr lang="cs-CZ" sz="1600" dirty="0" smtClean="0">
                <a:latin typeface="Arial Narrow" panose="020B0606020202030204" pitchFamily="34" charset="0"/>
              </a:rPr>
              <a:t>, Mobilní </a:t>
            </a:r>
            <a:r>
              <a:rPr lang="cs-CZ" sz="1600" dirty="0">
                <a:latin typeface="Arial Narrow" panose="020B0606020202030204" pitchFamily="34" charset="0"/>
              </a:rPr>
              <a:t>elektrocentrála 3 až 8 </a:t>
            </a:r>
            <a:r>
              <a:rPr lang="cs-CZ" sz="1600" dirty="0" err="1" smtClean="0">
                <a:latin typeface="Arial Narrow" panose="020B0606020202030204" pitchFamily="34" charset="0"/>
              </a:rPr>
              <a:t>kVA</a:t>
            </a:r>
            <a:r>
              <a:rPr lang="cs-CZ" sz="1600" dirty="0" smtClean="0">
                <a:latin typeface="Arial Narrow" panose="020B0606020202030204" pitchFamily="34" charset="0"/>
              </a:rPr>
              <a:t>, Sada </a:t>
            </a:r>
            <a:r>
              <a:rPr lang="cs-CZ" sz="1600" dirty="0">
                <a:latin typeface="Arial Narrow" panose="020B0606020202030204" pitchFamily="34" charset="0"/>
              </a:rPr>
              <a:t>baterií s min. kapacitou 4 kWh, </a:t>
            </a:r>
            <a:r>
              <a:rPr lang="cs-CZ" sz="1600" dirty="0" err="1">
                <a:latin typeface="Arial Narrow" panose="020B0606020202030204" pitchFamily="34" charset="0"/>
              </a:rPr>
              <a:t>fotovoltaická</a:t>
            </a:r>
            <a:r>
              <a:rPr lang="cs-CZ" sz="1600" dirty="0">
                <a:latin typeface="Arial Narrow" panose="020B0606020202030204" pitchFamily="34" charset="0"/>
              </a:rPr>
              <a:t> dobíječka baterií s výkonem min. 1000 </a:t>
            </a:r>
            <a:r>
              <a:rPr lang="cs-CZ" sz="1600" dirty="0" err="1">
                <a:latin typeface="Arial Narrow" panose="020B0606020202030204" pitchFamily="34" charset="0"/>
              </a:rPr>
              <a:t>Wp</a:t>
            </a:r>
            <a:r>
              <a:rPr lang="cs-CZ" sz="1600" dirty="0">
                <a:latin typeface="Arial Narrow" panose="020B0606020202030204" pitchFamily="34" charset="0"/>
              </a:rPr>
              <a:t> a měnič 12V/230V (alternativně k </a:t>
            </a:r>
            <a:r>
              <a:rPr lang="cs-CZ" sz="1600" dirty="0" smtClean="0">
                <a:latin typeface="Arial Narrow" panose="020B0606020202030204" pitchFamily="34" charset="0"/>
              </a:rPr>
              <a:t>elektrocentrále), Osvětlovací souprava, Ruční </a:t>
            </a:r>
            <a:r>
              <a:rPr lang="cs-CZ" sz="1600" dirty="0">
                <a:latin typeface="Arial Narrow" panose="020B0606020202030204" pitchFamily="34" charset="0"/>
              </a:rPr>
              <a:t>radiostanice na frekvenci požární ochrany (souprava 3 až 6 </a:t>
            </a:r>
            <a:r>
              <a:rPr lang="cs-CZ" sz="1600" dirty="0" smtClean="0">
                <a:latin typeface="Arial Narrow" panose="020B0606020202030204" pitchFamily="34" charset="0"/>
              </a:rPr>
              <a:t>ks), Ponorné </a:t>
            </a:r>
            <a:r>
              <a:rPr lang="cs-CZ" sz="1600" dirty="0">
                <a:latin typeface="Arial Narrow" panose="020B0606020202030204" pitchFamily="34" charset="0"/>
              </a:rPr>
              <a:t>čerpadlo (čerpání ze studní</a:t>
            </a:r>
            <a:r>
              <a:rPr lang="cs-CZ" sz="1600" dirty="0" smtClean="0">
                <a:latin typeface="Arial Narrow" panose="020B0606020202030204" pitchFamily="34" charset="0"/>
              </a:rPr>
              <a:t>).</a:t>
            </a:r>
            <a:r>
              <a:rPr lang="cs-CZ" sz="1200" dirty="0">
                <a:latin typeface="Arial Narrow" panose="020B0606020202030204" pitchFamily="34" charset="0"/>
              </a:rPr>
              <a:t>	</a:t>
            </a:r>
          </a:p>
          <a:p>
            <a:pPr>
              <a:lnSpc>
                <a:spcPct val="80000"/>
              </a:lnSpc>
              <a:buNone/>
            </a:pPr>
            <a:r>
              <a:rPr lang="cs-CZ" sz="1200" dirty="0">
                <a:latin typeface="Arial Narrow" panose="020B0606020202030204" pitchFamily="34" charset="0"/>
              </a:rPr>
              <a:t>	</a:t>
            </a:r>
          </a:p>
          <a:p>
            <a:pPr>
              <a:lnSpc>
                <a:spcPct val="80000"/>
              </a:lnSpc>
              <a:buNone/>
            </a:pPr>
            <a:endParaRPr lang="cs-CZ" sz="2000" dirty="0"/>
          </a:p>
          <a:p>
            <a:pPr>
              <a:lnSpc>
                <a:spcPct val="80000"/>
              </a:lnSpc>
              <a:buNone/>
            </a:pPr>
            <a:r>
              <a:rPr lang="nn-NO" sz="2000" dirty="0" smtClean="0"/>
              <a:t> </a:t>
            </a:r>
            <a:r>
              <a:rPr lang="nn-NO" sz="2000" dirty="0"/>
              <a:t>	</a:t>
            </a:r>
          </a:p>
          <a:p>
            <a:pPr>
              <a:lnSpc>
                <a:spcPct val="80000"/>
              </a:lnSpc>
              <a:buNone/>
            </a:pPr>
            <a:r>
              <a:rPr lang="cs-CZ" sz="2000" dirty="0"/>
              <a:t>	</a:t>
            </a:r>
          </a:p>
          <a:p>
            <a:pPr>
              <a:lnSpc>
                <a:spcPct val="80000"/>
              </a:lnSpc>
              <a:buNone/>
            </a:pPr>
            <a:r>
              <a:rPr lang="cs-CZ" sz="2000" dirty="0"/>
              <a:t>	</a:t>
            </a:r>
          </a:p>
          <a:p>
            <a:pPr lvl="0">
              <a:lnSpc>
                <a:spcPct val="80000"/>
              </a:lnSpc>
              <a:buNone/>
            </a:pPr>
            <a:endParaRPr lang="cs-CZ" sz="2000" dirty="0" smtClean="0">
              <a:latin typeface="Arial Narrow" pitchFamily="34" charset="0"/>
            </a:endParaRPr>
          </a:p>
        </p:txBody>
      </p:sp>
      <p:sp>
        <p:nvSpPr>
          <p:cNvPr id="8" name="Obdélník 1"/>
          <p:cNvSpPr>
            <a:spLocks noChangeArrowheads="1"/>
          </p:cNvSpPr>
          <p:nvPr/>
        </p:nvSpPr>
        <p:spPr bwMode="auto">
          <a:xfrm>
            <a:off x="336550" y="1263650"/>
            <a:ext cx="864002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ŘEŠENÍ KRIZOVÝCH SITUACÍ I. - </a:t>
            </a:r>
            <a:r>
              <a:rPr lang="cs-CZ" altLang="cs-CZ" sz="2400" b="1" dirty="0" smtClean="0">
                <a:solidFill>
                  <a:schemeClr val="accent6">
                    <a:lumMod val="50000"/>
                  </a:schemeClr>
                </a:solidFill>
                <a:latin typeface="Arial Narrow" pitchFamily="34" charset="0"/>
              </a:rPr>
              <a:t>technika</a:t>
            </a:r>
            <a:endParaRPr lang="cs-CZ" altLang="cs-CZ" sz="2400" b="1" cap="all" dirty="0">
              <a:solidFill>
                <a:schemeClr val="accent6">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40674593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53799" y="1997378"/>
            <a:ext cx="8247063" cy="24334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1800" b="1" dirty="0">
                <a:latin typeface="Arial Narrow" pitchFamily="34" charset="0"/>
              </a:rPr>
              <a:t>Způsobilé výdaje pro vedlejší aktivitu projektu </a:t>
            </a:r>
            <a:endParaRPr lang="cs-CZ" sz="1800" dirty="0">
              <a:latin typeface="Arial Narrow" pitchFamily="34" charset="0"/>
            </a:endParaRPr>
          </a:p>
          <a:p>
            <a:pPr>
              <a:buNone/>
            </a:pPr>
            <a:r>
              <a:rPr lang="cs-CZ" sz="1800" dirty="0" smtClean="0">
                <a:latin typeface="Arial Narrow" pitchFamily="34" charset="0"/>
              </a:rPr>
              <a:t>pořízení </a:t>
            </a:r>
            <a:r>
              <a:rPr lang="cs-CZ" sz="1800" dirty="0">
                <a:latin typeface="Arial Narrow" pitchFamily="34" charset="0"/>
              </a:rPr>
              <a:t>služeb bezprostředně souvisejících s realizací projektu </a:t>
            </a:r>
            <a:r>
              <a:rPr lang="cs-CZ" sz="1800" dirty="0" smtClean="0">
                <a:latin typeface="Arial Narrow" pitchFamily="34" charset="0"/>
              </a:rPr>
              <a:t>- výdaje </a:t>
            </a:r>
            <a:r>
              <a:rPr lang="cs-CZ" sz="1800" dirty="0">
                <a:latin typeface="Arial Narrow" pitchFamily="34" charset="0"/>
              </a:rPr>
              <a:t>na zpracování Studie proveditelnosti nebo její </a:t>
            </a:r>
            <a:r>
              <a:rPr lang="cs-CZ" sz="1800" dirty="0" smtClean="0">
                <a:latin typeface="Arial Narrow" pitchFamily="34" charset="0"/>
              </a:rPr>
              <a:t>části, výdaje </a:t>
            </a:r>
            <a:r>
              <a:rPr lang="cs-CZ" sz="1800" dirty="0">
                <a:latin typeface="Arial Narrow" pitchFamily="34" charset="0"/>
              </a:rPr>
              <a:t>na zpracování zadávacích podmínek k zakázkám a na organizaci výběrových a zadávacích řízení, </a:t>
            </a:r>
            <a:r>
              <a:rPr lang="cs-CZ" sz="1800" dirty="0" smtClean="0">
                <a:latin typeface="Arial Narrow" pitchFamily="34" charset="0"/>
              </a:rPr>
              <a:t>výdaje </a:t>
            </a:r>
            <a:r>
              <a:rPr lang="cs-CZ" sz="1800" dirty="0">
                <a:latin typeface="Arial Narrow" pitchFamily="34" charset="0"/>
              </a:rPr>
              <a:t>na povinnou </a:t>
            </a:r>
            <a:r>
              <a:rPr lang="cs-CZ" sz="1800" dirty="0" smtClean="0">
                <a:latin typeface="Arial Narrow" pitchFamily="34" charset="0"/>
              </a:rPr>
              <a:t>publicitu, DPH </a:t>
            </a:r>
            <a:endParaRPr lang="cs-CZ" sz="1800" dirty="0">
              <a:latin typeface="Arial Narrow" pitchFamily="34" charset="0"/>
            </a:endParaRPr>
          </a:p>
          <a:p>
            <a:pPr marL="263525">
              <a:lnSpc>
                <a:spcPct val="100000"/>
              </a:lnSpc>
              <a:spcBef>
                <a:spcPts val="600"/>
              </a:spcBef>
              <a:spcAft>
                <a:spcPts val="600"/>
              </a:spcAft>
              <a:buNone/>
            </a:pPr>
            <a:endParaRPr lang="cs-CZ" sz="1800" dirty="0">
              <a:solidFill>
                <a:srgbClr val="002060"/>
              </a:solidFill>
              <a:latin typeface="Arial Narrow" pitchFamily="34" charset="0"/>
            </a:endParaRPr>
          </a:p>
          <a:p>
            <a:pPr marL="436563" lvl="2">
              <a:lnSpc>
                <a:spcPct val="100000"/>
              </a:lnSpc>
              <a:spcBef>
                <a:spcPts val="600"/>
              </a:spcBef>
              <a:spcAft>
                <a:spcPts val="600"/>
              </a:spcAft>
            </a:pPr>
            <a:endParaRPr lang="cs-CZ" sz="1800" dirty="0" smtClean="0">
              <a:solidFill>
                <a:srgbClr val="002060"/>
              </a:solidFill>
              <a:latin typeface="Arial Narrow" pitchFamily="34" charset="0"/>
            </a:endParaRPr>
          </a:p>
          <a:p>
            <a:pPr marL="436563" lvl="2">
              <a:lnSpc>
                <a:spcPct val="100000"/>
              </a:lnSpc>
              <a:spcBef>
                <a:spcPts val="600"/>
              </a:spcBef>
              <a:spcAft>
                <a:spcPts val="600"/>
              </a:spcAft>
            </a:pPr>
            <a:endParaRPr lang="cs-CZ" sz="1800" dirty="0">
              <a:solidFill>
                <a:srgbClr val="002060"/>
              </a:solidFill>
              <a:latin typeface="Arial Narrow"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a:latin typeface="Arial Narrow" pitchFamily="34" charset="0"/>
              </a:rPr>
              <a:t>ŘEŠENÍ KRIZOVÝCH SITUACÍ I</a:t>
            </a:r>
            <a:r>
              <a:rPr lang="cs-CZ" altLang="cs-CZ" sz="2400" b="1" dirty="0" smtClean="0">
                <a:latin typeface="Arial Narrow" pitchFamily="34" charset="0"/>
              </a:rPr>
              <a:t>. - </a:t>
            </a:r>
            <a:r>
              <a:rPr lang="cs-CZ" altLang="cs-CZ" sz="2400" b="1" dirty="0" smtClean="0">
                <a:solidFill>
                  <a:schemeClr val="accent6">
                    <a:lumMod val="50000"/>
                  </a:schemeClr>
                </a:solidFill>
                <a:latin typeface="Arial Narrow" pitchFamily="34" charset="0"/>
              </a:rPr>
              <a:t>technika</a:t>
            </a:r>
            <a:endParaRPr lang="cs-CZ" altLang="cs-CZ" sz="2400" b="1" cap="all" dirty="0">
              <a:solidFill>
                <a:schemeClr val="accent6">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14353709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36550" y="1847134"/>
            <a:ext cx="8247063" cy="5063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buNone/>
            </a:pPr>
            <a:r>
              <a:rPr lang="cs-CZ" sz="1800" b="1" dirty="0" smtClean="0">
                <a:solidFill>
                  <a:schemeClr val="accent6">
                    <a:lumMod val="50000"/>
                  </a:schemeClr>
                </a:solidFill>
                <a:latin typeface="Arial Narrow" pitchFamily="34" charset="0"/>
              </a:rPr>
              <a:t>2)   stanice integrovaného záchranného systému</a:t>
            </a:r>
          </a:p>
          <a:p>
            <a:pPr>
              <a:buNone/>
            </a:pPr>
            <a:r>
              <a:rPr lang="cs-CZ" sz="1800" b="1" dirty="0">
                <a:latin typeface="Arial Narrow" pitchFamily="34" charset="0"/>
              </a:rPr>
              <a:t>HLAVNÍ AKTIVITY </a:t>
            </a:r>
            <a:r>
              <a:rPr lang="cs-CZ" sz="1800" dirty="0">
                <a:latin typeface="Arial Narrow" pitchFamily="34" charset="0"/>
              </a:rPr>
              <a:t>nad 85% celkových nákladů </a:t>
            </a:r>
            <a:r>
              <a:rPr lang="cs-CZ" sz="1800" dirty="0" smtClean="0">
                <a:latin typeface="Arial Narrow" pitchFamily="34" charset="0"/>
              </a:rPr>
              <a:t>projektu</a:t>
            </a:r>
            <a:endParaRPr lang="cs-CZ" sz="1800" b="1" dirty="0" smtClean="0">
              <a:latin typeface="Arial Narrow" pitchFamily="34" charset="0"/>
            </a:endParaRPr>
          </a:p>
          <a:p>
            <a:pPr marL="342900" lvl="0" indent="-342900"/>
            <a:r>
              <a:rPr lang="cs-CZ" sz="1800" dirty="0">
                <a:latin typeface="Arial Narrow" pitchFamily="34" charset="0"/>
              </a:rPr>
              <a:t>Stavební úpravy stanice základní složky </a:t>
            </a:r>
            <a:r>
              <a:rPr lang="cs-CZ" sz="1800" dirty="0" smtClean="0">
                <a:latin typeface="Arial Narrow" pitchFamily="34" charset="0"/>
              </a:rPr>
              <a:t>IZS - Zvýšení </a:t>
            </a:r>
            <a:r>
              <a:rPr lang="cs-CZ" sz="1800" dirty="0">
                <a:latin typeface="Arial Narrow" pitchFamily="34" charset="0"/>
              </a:rPr>
              <a:t>odolnosti stanice vůči účinkům mimořádné události tak, aby složka IZS mohla plnit své úkoly v době mimořádné události. Aktivita je zaměřena na realizaci stavebních úprav stávajícího objektu, stavbu nového objektu, pořízení potřebného vybavení či technologií stanice základní složky IZS a úpravu vnějších prostor.</a:t>
            </a:r>
          </a:p>
          <a:p>
            <a:pPr marL="342900" lvl="0" indent="-342900"/>
            <a:r>
              <a:rPr lang="cs-CZ" sz="1800" dirty="0" smtClean="0">
                <a:latin typeface="Arial Narrow" pitchFamily="34" charset="0"/>
              </a:rPr>
              <a:t>Vybudování </a:t>
            </a:r>
            <a:r>
              <a:rPr lang="cs-CZ" sz="1800" dirty="0">
                <a:latin typeface="Arial Narrow" pitchFamily="34" charset="0"/>
              </a:rPr>
              <a:t>stanice základní složky </a:t>
            </a:r>
            <a:r>
              <a:rPr lang="cs-CZ" sz="1800" dirty="0" smtClean="0">
                <a:latin typeface="Arial Narrow" pitchFamily="34" charset="0"/>
              </a:rPr>
              <a:t>IZS - Zajištění </a:t>
            </a:r>
            <a:r>
              <a:rPr lang="cs-CZ" sz="1800" dirty="0">
                <a:latin typeface="Arial Narrow" pitchFamily="34" charset="0"/>
              </a:rPr>
              <a:t>odolnosti prostřednictvím nové dislokace v případě stanic, které jsou ohrožovány opakujícími se výskyty mimořádných událostí ohrožujících chod stanice, nebo u kterých není zajištěna přijatelná reakční doba pro nasazení složky IZS. V této aktivitě bude realizována stavba nové stanice základní složky IZS, pořízení jejího vybavení či technologií a úprava vnějších prostor.</a:t>
            </a:r>
            <a:endParaRPr lang="cs-CZ" sz="1800" i="1" dirty="0">
              <a:latin typeface="Arial Narrow" pitchFamily="34" charset="0"/>
            </a:endParaRPr>
          </a:p>
          <a:p>
            <a:pPr marL="152400" lvl="1" indent="0">
              <a:buNone/>
            </a:pPr>
            <a:endParaRPr lang="cs-CZ" sz="1800" b="1" dirty="0" smtClean="0">
              <a:latin typeface="Arial Narrow" pitchFamily="34" charset="0"/>
            </a:endParaRPr>
          </a:p>
          <a:p>
            <a:pPr marL="152400" lvl="1" indent="0">
              <a:buNone/>
            </a:pPr>
            <a:r>
              <a:rPr lang="cs-CZ" sz="1800" b="1" dirty="0" smtClean="0">
                <a:latin typeface="Arial Narrow" pitchFamily="34" charset="0"/>
              </a:rPr>
              <a:t>VEDLEJŠÍ AKTIVITY </a:t>
            </a:r>
            <a:r>
              <a:rPr lang="cs-CZ" sz="1800" dirty="0" smtClean="0">
                <a:latin typeface="Arial Narrow" pitchFamily="34" charset="0"/>
              </a:rPr>
              <a:t>do 15% celkových nákladů projektu</a:t>
            </a:r>
            <a:endParaRPr lang="cs-CZ" sz="1800" b="1" dirty="0" smtClean="0">
              <a:latin typeface="Arial Narrow" pitchFamily="34" charset="0"/>
            </a:endParaRPr>
          </a:p>
          <a:p>
            <a:pPr>
              <a:buNone/>
            </a:pPr>
            <a:r>
              <a:rPr lang="cs-CZ" sz="1800" dirty="0" smtClean="0">
                <a:latin typeface="Arial Narrow" panose="020B0606020202030204" pitchFamily="34" charset="0"/>
              </a:rPr>
              <a:t>pořízení </a:t>
            </a:r>
            <a:r>
              <a:rPr lang="cs-CZ" sz="1800" dirty="0">
                <a:latin typeface="Arial Narrow" panose="020B0606020202030204" pitchFamily="34" charset="0"/>
              </a:rPr>
              <a:t>Studie proveditelnosti nebo jejích částí, </a:t>
            </a:r>
            <a:r>
              <a:rPr lang="cs-CZ" sz="1800" dirty="0" smtClean="0">
                <a:latin typeface="Arial Narrow" panose="020B0606020202030204" pitchFamily="34" charset="0"/>
              </a:rPr>
              <a:t>výdaje </a:t>
            </a:r>
            <a:r>
              <a:rPr lang="cs-CZ" sz="1800" dirty="0">
                <a:latin typeface="Arial Narrow" panose="020B0606020202030204" pitchFamily="34" charset="0"/>
              </a:rPr>
              <a:t>na zpracování zadávacích podmínek k zakázkám a na organizaci výběrových a zadávacích řízení, </a:t>
            </a:r>
            <a:r>
              <a:rPr lang="cs-CZ" sz="1800" dirty="0" smtClean="0">
                <a:latin typeface="Arial Narrow" panose="020B0606020202030204" pitchFamily="34" charset="0"/>
              </a:rPr>
              <a:t>povinná </a:t>
            </a:r>
            <a:r>
              <a:rPr lang="cs-CZ" sz="1800" dirty="0">
                <a:latin typeface="Arial Narrow" panose="020B0606020202030204" pitchFamily="34" charset="0"/>
              </a:rPr>
              <a:t>publicita projektu. </a:t>
            </a:r>
          </a:p>
          <a:p>
            <a:pPr marL="152400" lvl="1" indent="0">
              <a:buNone/>
            </a:pPr>
            <a:endParaRPr lang="cs-CZ" sz="2000" dirty="0" smtClean="0">
              <a:latin typeface="Arial Narrow" pitchFamily="34" charset="0"/>
            </a:endParaRPr>
          </a:p>
        </p:txBody>
      </p:sp>
      <p:sp>
        <p:nvSpPr>
          <p:cNvPr id="8" name="Obdélník 1"/>
          <p:cNvSpPr>
            <a:spLocks noChangeArrowheads="1"/>
          </p:cNvSpPr>
          <p:nvPr/>
        </p:nvSpPr>
        <p:spPr bwMode="auto">
          <a:xfrm>
            <a:off x="336550" y="1263650"/>
            <a:ext cx="864002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ŘEŠENÍ KRIZOVÝCH SITUACÍ I. - </a:t>
            </a:r>
            <a:r>
              <a:rPr lang="cs-CZ" altLang="cs-CZ" sz="2400" b="1" dirty="0" smtClean="0">
                <a:solidFill>
                  <a:schemeClr val="accent6">
                    <a:lumMod val="50000"/>
                  </a:schemeClr>
                </a:solidFill>
                <a:latin typeface="Arial Narrow" pitchFamily="34" charset="0"/>
              </a:rPr>
              <a:t>stanice</a:t>
            </a:r>
            <a:endParaRPr lang="cs-CZ" altLang="cs-CZ" sz="2400" b="1" cap="all" dirty="0">
              <a:solidFill>
                <a:schemeClr val="accent6">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5641082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36550" y="1847134"/>
            <a:ext cx="8247063" cy="74512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a:lnSpc>
                <a:spcPct val="50000"/>
              </a:lnSpc>
              <a:buNone/>
            </a:pPr>
            <a:r>
              <a:rPr lang="cs-CZ" sz="1600" b="1" dirty="0">
                <a:latin typeface="Arial Narrow" pitchFamily="34" charset="0"/>
              </a:rPr>
              <a:t>Způsobilé výdaje pro hlavní aktivitu </a:t>
            </a:r>
            <a:r>
              <a:rPr lang="cs-CZ" sz="1600" b="1" dirty="0" smtClean="0">
                <a:latin typeface="Arial Narrow" pitchFamily="34" charset="0"/>
              </a:rPr>
              <a:t>projektu</a:t>
            </a:r>
            <a:endParaRPr lang="cs-CZ" sz="1600" dirty="0">
              <a:latin typeface="Arial Narrow" pitchFamily="34" charset="0"/>
            </a:endParaRPr>
          </a:p>
          <a:p>
            <a:pPr marL="171450" indent="-171450"/>
            <a:r>
              <a:rPr lang="cs-CZ" sz="1600" dirty="0">
                <a:latin typeface="Arial Narrow" pitchFamily="34" charset="0"/>
              </a:rPr>
              <a:t>Výstavba nových objektů. </a:t>
            </a:r>
            <a:endParaRPr lang="cs-CZ" sz="1600" dirty="0" smtClean="0">
              <a:latin typeface="Arial Narrow" pitchFamily="34" charset="0"/>
            </a:endParaRPr>
          </a:p>
          <a:p>
            <a:pPr marL="171450" indent="-171450"/>
            <a:r>
              <a:rPr lang="cs-CZ" sz="1600" dirty="0" smtClean="0">
                <a:latin typeface="Arial Narrow" pitchFamily="34" charset="0"/>
              </a:rPr>
              <a:t>Změna </a:t>
            </a:r>
            <a:r>
              <a:rPr lang="cs-CZ" sz="1600" dirty="0">
                <a:latin typeface="Arial Narrow" pitchFamily="34" charset="0"/>
              </a:rPr>
              <a:t>stávající stavby (nástavba, přístavba</a:t>
            </a:r>
            <a:r>
              <a:rPr lang="cs-CZ" sz="1600" dirty="0" smtClean="0">
                <a:latin typeface="Arial Narrow" pitchFamily="34" charset="0"/>
              </a:rPr>
              <a:t>), stavební </a:t>
            </a:r>
            <a:r>
              <a:rPr lang="cs-CZ" sz="1600" dirty="0">
                <a:latin typeface="Arial Narrow" pitchFamily="34" charset="0"/>
              </a:rPr>
              <a:t>úpravy a rekonstrukce stávající stavby: </a:t>
            </a:r>
            <a:r>
              <a:rPr lang="cs-CZ" sz="1600" dirty="0" smtClean="0">
                <a:latin typeface="Arial Narrow" pitchFamily="34" charset="0"/>
              </a:rPr>
              <a:t>- obvodové </a:t>
            </a:r>
            <a:r>
              <a:rPr lang="cs-CZ" sz="1600" dirty="0">
                <a:latin typeface="Arial Narrow" pitchFamily="34" charset="0"/>
              </a:rPr>
              <a:t>stěny a nosné konstrukce, </a:t>
            </a:r>
            <a:r>
              <a:rPr lang="cs-CZ" sz="1600" dirty="0" smtClean="0">
                <a:latin typeface="Arial Narrow" pitchFamily="34" charset="0"/>
              </a:rPr>
              <a:t>střešní </a:t>
            </a:r>
            <a:r>
              <a:rPr lang="cs-CZ" sz="1600" dirty="0">
                <a:latin typeface="Arial Narrow" pitchFamily="34" charset="0"/>
              </a:rPr>
              <a:t>konstrukce a střešní plášť, </a:t>
            </a:r>
            <a:r>
              <a:rPr lang="cs-CZ" sz="1600" dirty="0" smtClean="0">
                <a:latin typeface="Arial Narrow" pitchFamily="34" charset="0"/>
              </a:rPr>
              <a:t>výměna </a:t>
            </a:r>
            <a:r>
              <a:rPr lang="cs-CZ" sz="1600" dirty="0">
                <a:latin typeface="Arial Narrow" pitchFamily="34" charset="0"/>
              </a:rPr>
              <a:t>výplní vnějších otvorů stavby (okna, dveře, vrata). </a:t>
            </a:r>
            <a:endParaRPr lang="cs-CZ" sz="1600" dirty="0" smtClean="0">
              <a:latin typeface="Arial Narrow" pitchFamily="34" charset="0"/>
            </a:endParaRPr>
          </a:p>
          <a:p>
            <a:pPr marL="171450" indent="-171450"/>
            <a:r>
              <a:rPr lang="cs-CZ" sz="1600" dirty="0" smtClean="0">
                <a:latin typeface="Arial Narrow" pitchFamily="34" charset="0"/>
              </a:rPr>
              <a:t>Stavební </a:t>
            </a:r>
            <a:r>
              <a:rPr lang="cs-CZ" sz="1600" dirty="0">
                <a:latin typeface="Arial Narrow" pitchFamily="34" charset="0"/>
              </a:rPr>
              <a:t>úprava vnitřních prostor stávající stavby: </a:t>
            </a:r>
            <a:r>
              <a:rPr lang="cs-CZ" sz="1600" dirty="0" smtClean="0">
                <a:latin typeface="Arial Narrow" pitchFamily="34" charset="0"/>
              </a:rPr>
              <a:t>- podlahy</a:t>
            </a:r>
            <a:r>
              <a:rPr lang="cs-CZ" sz="1600" dirty="0">
                <a:latin typeface="Arial Narrow" pitchFamily="34" charset="0"/>
              </a:rPr>
              <a:t>, stropy, příčky, </a:t>
            </a:r>
            <a:r>
              <a:rPr lang="cs-CZ" sz="1600" dirty="0" smtClean="0">
                <a:latin typeface="Arial Narrow" pitchFamily="34" charset="0"/>
              </a:rPr>
              <a:t>administrativní</a:t>
            </a:r>
            <a:r>
              <a:rPr lang="cs-CZ" sz="1600" dirty="0">
                <a:latin typeface="Arial Narrow" pitchFamily="34" charset="0"/>
              </a:rPr>
              <a:t>, manipulační a skladovací prostory, zázemí (šatny, sanitární zařízení, sušárny, místnosti pro denní či noční pohotovost, společenské místnosti), prostory pro garážování techniky, dílny pro údržbu techniky, strojovny. </a:t>
            </a:r>
          </a:p>
          <a:p>
            <a:pPr marL="171450" indent="-171450"/>
            <a:r>
              <a:rPr lang="cs-CZ" sz="1600" dirty="0" smtClean="0">
                <a:latin typeface="Arial Narrow" pitchFamily="34" charset="0"/>
              </a:rPr>
              <a:t>Modernizace </a:t>
            </a:r>
            <a:r>
              <a:rPr lang="cs-CZ" sz="1600" dirty="0">
                <a:latin typeface="Arial Narrow" pitchFamily="34" charset="0"/>
              </a:rPr>
              <a:t>a vybudování nezbytných objektů technického a technologického zázemí, které mají přímou souvislost s výstupy projektu a slouží k zajištění adekvátní odolnosti stanice základní složky IZS. </a:t>
            </a:r>
            <a:endParaRPr lang="cs-CZ" sz="1600" dirty="0" smtClean="0">
              <a:latin typeface="Arial Narrow" pitchFamily="34" charset="0"/>
            </a:endParaRPr>
          </a:p>
          <a:p>
            <a:pPr marL="171450" indent="-171450"/>
            <a:r>
              <a:rPr lang="cs-CZ" sz="1600" dirty="0" smtClean="0">
                <a:latin typeface="Arial Narrow" pitchFamily="34" charset="0"/>
              </a:rPr>
              <a:t>Vybudování </a:t>
            </a:r>
            <a:r>
              <a:rPr lang="cs-CZ" sz="1600" dirty="0">
                <a:latin typeface="Arial Narrow" pitchFamily="34" charset="0"/>
              </a:rPr>
              <a:t>zpevněných a manipulačních ploch v areálu stanice základní složky IZS, které mají přímou souvislost s výstupy projektu a slouží k zajištění adekvátní odolnosti stanice základní složky IZS</a:t>
            </a:r>
            <a:r>
              <a:rPr lang="cs-CZ" sz="1600" dirty="0" smtClean="0">
                <a:latin typeface="Arial Narrow" pitchFamily="34" charset="0"/>
              </a:rPr>
              <a:t>. </a:t>
            </a:r>
          </a:p>
          <a:p>
            <a:pPr marL="171450" indent="-171450"/>
            <a:r>
              <a:rPr lang="cs-CZ" sz="1600" dirty="0" smtClean="0">
                <a:latin typeface="Arial Narrow" pitchFamily="34" charset="0"/>
              </a:rPr>
              <a:t>Úpravy venkovního prostranství v areálu stanice základní složky IZS, které mají přímou souvislost s výstupy projektu a slouží k zajištění adekvátní odolnosti stanice základní složky IZS (např. úprava a obnova přístupových ploch a prvků, určených pro výjezd základní složky IZS, oplocení, akustická a vizuální signalizace). </a:t>
            </a:r>
          </a:p>
          <a:p>
            <a:pPr marL="171450" indent="-171450"/>
            <a:r>
              <a:rPr lang="cs-CZ" sz="1600" dirty="0" smtClean="0">
                <a:latin typeface="Arial Narrow" pitchFamily="34" charset="0"/>
              </a:rPr>
              <a:t>Vybudování nových či nezbytná rekonstrukce stávajících inženýrských sítí k nejbližšímu přípojnému bodu. </a:t>
            </a:r>
          </a:p>
          <a:p>
            <a:pPr marL="171450" indent="-171450">
              <a:buNone/>
            </a:pPr>
            <a:endParaRPr lang="cs-CZ" sz="1600" dirty="0" smtClean="0">
              <a:latin typeface="Arial Narrow" pitchFamily="34" charset="0"/>
            </a:endParaRPr>
          </a:p>
          <a:p>
            <a:pPr>
              <a:buNone/>
            </a:pPr>
            <a:endParaRPr lang="cs-CZ" sz="1200" dirty="0" smtClean="0">
              <a:latin typeface="Arial Narrow" pitchFamily="34" charset="0"/>
            </a:endParaRPr>
          </a:p>
          <a:p>
            <a:pPr>
              <a:lnSpc>
                <a:spcPct val="80000"/>
              </a:lnSpc>
              <a:buNone/>
            </a:pPr>
            <a:r>
              <a:rPr lang="cs-CZ" sz="1200" dirty="0">
                <a:latin typeface="Arial Narrow" panose="020B0606020202030204" pitchFamily="34" charset="0"/>
              </a:rPr>
              <a:t>	</a:t>
            </a:r>
          </a:p>
          <a:p>
            <a:pPr>
              <a:lnSpc>
                <a:spcPct val="80000"/>
              </a:lnSpc>
              <a:buNone/>
            </a:pPr>
            <a:endParaRPr lang="cs-CZ" sz="2000" dirty="0"/>
          </a:p>
          <a:p>
            <a:pPr>
              <a:lnSpc>
                <a:spcPct val="80000"/>
              </a:lnSpc>
              <a:buNone/>
            </a:pPr>
            <a:r>
              <a:rPr lang="nn-NO" sz="2000" dirty="0" smtClean="0"/>
              <a:t> </a:t>
            </a:r>
            <a:r>
              <a:rPr lang="nn-NO" sz="2000" dirty="0"/>
              <a:t>	</a:t>
            </a:r>
          </a:p>
          <a:p>
            <a:pPr>
              <a:lnSpc>
                <a:spcPct val="80000"/>
              </a:lnSpc>
              <a:buNone/>
            </a:pPr>
            <a:r>
              <a:rPr lang="cs-CZ" sz="2000" dirty="0"/>
              <a:t>	</a:t>
            </a:r>
          </a:p>
          <a:p>
            <a:pPr>
              <a:lnSpc>
                <a:spcPct val="80000"/>
              </a:lnSpc>
              <a:buNone/>
            </a:pPr>
            <a:r>
              <a:rPr lang="cs-CZ" sz="2000" dirty="0"/>
              <a:t>	</a:t>
            </a:r>
          </a:p>
          <a:p>
            <a:pPr lvl="0">
              <a:lnSpc>
                <a:spcPct val="80000"/>
              </a:lnSpc>
              <a:buNone/>
            </a:pPr>
            <a:endParaRPr lang="cs-CZ" sz="2000" dirty="0" smtClean="0">
              <a:latin typeface="Arial Narrow" pitchFamily="34" charset="0"/>
            </a:endParaRPr>
          </a:p>
        </p:txBody>
      </p:sp>
      <p:sp>
        <p:nvSpPr>
          <p:cNvPr id="8" name="Obdélník 1"/>
          <p:cNvSpPr>
            <a:spLocks noChangeArrowheads="1"/>
          </p:cNvSpPr>
          <p:nvPr/>
        </p:nvSpPr>
        <p:spPr bwMode="auto">
          <a:xfrm>
            <a:off x="336550" y="1263650"/>
            <a:ext cx="864002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ŘEŠENÍ KRIZOVÝCH SITUACÍ I. - </a:t>
            </a:r>
            <a:r>
              <a:rPr lang="cs-CZ" altLang="cs-CZ" sz="2400" b="1" dirty="0" smtClean="0">
                <a:solidFill>
                  <a:schemeClr val="accent6">
                    <a:lumMod val="50000"/>
                  </a:schemeClr>
                </a:solidFill>
                <a:latin typeface="Arial Narrow" pitchFamily="34" charset="0"/>
              </a:rPr>
              <a:t>stanice</a:t>
            </a:r>
            <a:endParaRPr lang="cs-CZ" altLang="cs-CZ" sz="2400" b="1" cap="all" dirty="0">
              <a:solidFill>
                <a:schemeClr val="accent6">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6142485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a:latin typeface="Arial Narrow" pitchFamily="34" charset="0"/>
              </a:rPr>
              <a:t>ŘEŠENÍ KRIZOVÝCH SITUACÍ </a:t>
            </a:r>
            <a:r>
              <a:rPr lang="cs-CZ" altLang="cs-CZ" sz="2400" b="1" dirty="0" smtClean="0">
                <a:latin typeface="Arial Narrow" pitchFamily="34" charset="0"/>
              </a:rPr>
              <a:t>I. - </a:t>
            </a:r>
            <a:r>
              <a:rPr lang="cs-CZ" altLang="cs-CZ" sz="2400" b="1" dirty="0" smtClean="0">
                <a:solidFill>
                  <a:schemeClr val="accent6">
                    <a:lumMod val="50000"/>
                  </a:schemeClr>
                </a:solidFill>
                <a:latin typeface="Arial Narrow" pitchFamily="34" charset="0"/>
              </a:rPr>
              <a:t>stavby</a:t>
            </a:r>
            <a:endParaRPr lang="cs-CZ" altLang="cs-CZ" sz="2400" cap="all" dirty="0">
              <a:solidFill>
                <a:schemeClr val="accent6">
                  <a:lumMod val="50000"/>
                </a:schemeClr>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4" name="Obdélník 3"/>
          <p:cNvSpPr/>
          <p:nvPr/>
        </p:nvSpPr>
        <p:spPr>
          <a:xfrm>
            <a:off x="395536" y="1725315"/>
            <a:ext cx="8424936" cy="4678204"/>
          </a:xfrm>
          <a:prstGeom prst="rect">
            <a:avLst/>
          </a:prstGeom>
        </p:spPr>
        <p:txBody>
          <a:bodyPr wrap="square">
            <a:spAutoFit/>
          </a:bodyPr>
          <a:lstStyle/>
          <a:p>
            <a:endParaRPr lang="cs-CZ" sz="1400" b="1" dirty="0" smtClean="0">
              <a:solidFill>
                <a:srgbClr val="000000"/>
              </a:solidFill>
              <a:latin typeface="Arial Narrow" panose="020B0606020202030204" pitchFamily="34" charset="0"/>
            </a:endParaRPr>
          </a:p>
          <a:p>
            <a:endParaRPr lang="cs-CZ" sz="1400" b="1" dirty="0" smtClean="0">
              <a:solidFill>
                <a:srgbClr val="000000"/>
              </a:solidFill>
              <a:latin typeface="Arial Narrow" panose="020B0606020202030204" pitchFamily="34" charset="0"/>
            </a:endParaRPr>
          </a:p>
          <a:p>
            <a:endParaRPr lang="cs-CZ" sz="1400" b="1" dirty="0" smtClean="0">
              <a:solidFill>
                <a:srgbClr val="000000"/>
              </a:solidFill>
              <a:latin typeface="Arial Narrow" panose="020B0606020202030204" pitchFamily="34" charset="0"/>
            </a:endParaRPr>
          </a:p>
          <a:p>
            <a:endParaRPr lang="cs-CZ" sz="1400" b="1" dirty="0" smtClean="0">
              <a:solidFill>
                <a:srgbClr val="000000"/>
              </a:solidFill>
              <a:latin typeface="Arial Narrow" panose="020B0606020202030204" pitchFamily="34" charset="0"/>
            </a:endParaRPr>
          </a:p>
          <a:p>
            <a:endParaRPr lang="cs-CZ" sz="1400" b="1" dirty="0" smtClean="0">
              <a:solidFill>
                <a:srgbClr val="000000"/>
              </a:solidFill>
              <a:latin typeface="Arial Narrow" panose="020B0606020202030204" pitchFamily="34" charset="0"/>
            </a:endParaRPr>
          </a:p>
          <a:p>
            <a:endParaRPr lang="cs-CZ" sz="1400" b="1" dirty="0" smtClean="0">
              <a:solidFill>
                <a:srgbClr val="000000"/>
              </a:solidFill>
              <a:latin typeface="Arial Narrow" panose="020B0606020202030204" pitchFamily="34" charset="0"/>
            </a:endParaRPr>
          </a:p>
          <a:p>
            <a:endParaRPr lang="cs-CZ" sz="1400" b="1" dirty="0" smtClean="0">
              <a:solidFill>
                <a:srgbClr val="000000"/>
              </a:solidFill>
              <a:latin typeface="Arial Narrow" panose="020B0606020202030204" pitchFamily="34" charset="0"/>
            </a:endParaRPr>
          </a:p>
          <a:p>
            <a:endParaRPr lang="cs-CZ" sz="1400" b="1" dirty="0" smtClean="0">
              <a:solidFill>
                <a:srgbClr val="000000"/>
              </a:solidFill>
              <a:latin typeface="Arial Narrow" panose="020B0606020202030204" pitchFamily="34" charset="0"/>
            </a:endParaRPr>
          </a:p>
          <a:p>
            <a:endParaRPr lang="cs-CZ" sz="1400" b="1" dirty="0" smtClean="0">
              <a:solidFill>
                <a:srgbClr val="000000"/>
              </a:solidFill>
              <a:latin typeface="Arial Narrow" panose="020B0606020202030204" pitchFamily="34" charset="0"/>
            </a:endParaRPr>
          </a:p>
          <a:p>
            <a:endParaRPr lang="cs-CZ" sz="1400" b="1" dirty="0" smtClean="0">
              <a:solidFill>
                <a:srgbClr val="000000"/>
              </a:solidFill>
              <a:latin typeface="Arial Narrow" panose="020B0606020202030204" pitchFamily="34" charset="0"/>
            </a:endParaRPr>
          </a:p>
          <a:p>
            <a:endParaRPr lang="cs-CZ" sz="1400" b="1" dirty="0" smtClean="0">
              <a:solidFill>
                <a:srgbClr val="000000"/>
              </a:solidFill>
              <a:latin typeface="Arial Narrow" panose="020B0606020202030204" pitchFamily="34" charset="0"/>
            </a:endParaRPr>
          </a:p>
          <a:p>
            <a:r>
              <a:rPr lang="cs-CZ" sz="1600" b="1" dirty="0" smtClean="0">
                <a:solidFill>
                  <a:srgbClr val="000000"/>
                </a:solidFill>
                <a:latin typeface="Arial Narrow" panose="020B0606020202030204" pitchFamily="34" charset="0"/>
              </a:rPr>
              <a:t>Nezpůsobilé </a:t>
            </a:r>
            <a:r>
              <a:rPr lang="cs-CZ" sz="1600" b="1" dirty="0">
                <a:solidFill>
                  <a:srgbClr val="000000"/>
                </a:solidFill>
                <a:latin typeface="Arial Narrow" panose="020B0606020202030204" pitchFamily="34" charset="0"/>
              </a:rPr>
              <a:t>výdaje projektu </a:t>
            </a:r>
            <a:endParaRPr lang="cs-CZ" sz="1600" dirty="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dirty="0" smtClean="0">
                <a:solidFill>
                  <a:srgbClr val="000000"/>
                </a:solidFill>
                <a:latin typeface="Arial Narrow" panose="020B0606020202030204" pitchFamily="34" charset="0"/>
              </a:rPr>
              <a:t>výdaje </a:t>
            </a:r>
            <a:r>
              <a:rPr lang="cs-CZ" sz="1600" dirty="0">
                <a:solidFill>
                  <a:srgbClr val="000000"/>
                </a:solidFill>
                <a:latin typeface="Arial Narrow" panose="020B0606020202030204" pitchFamily="34" charset="0"/>
              </a:rPr>
              <a:t>spojené s realizací části projektu, která zasahuje mimo území MAS vymezené v integrované strategii CLLD, </a:t>
            </a:r>
            <a:endParaRPr lang="cs-CZ" sz="1600" dirty="0" smtClean="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dirty="0" smtClean="0">
                <a:solidFill>
                  <a:srgbClr val="000000"/>
                </a:solidFill>
                <a:latin typeface="Arial Narrow" panose="020B0606020202030204" pitchFamily="34" charset="0"/>
              </a:rPr>
              <a:t>výdaj</a:t>
            </a:r>
            <a:r>
              <a:rPr lang="cs-CZ" sz="1600" dirty="0">
                <a:solidFill>
                  <a:srgbClr val="000000"/>
                </a:solidFill>
                <a:latin typeface="Arial Narrow" panose="020B0606020202030204" pitchFamily="34" charset="0"/>
              </a:rPr>
              <a:t>, který nesouvisí s cíli projektu nebo který není možno doložit písemnými doklady, </a:t>
            </a:r>
            <a:endParaRPr lang="cs-CZ" sz="1600" dirty="0" smtClean="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dirty="0" smtClean="0">
                <a:solidFill>
                  <a:srgbClr val="000000"/>
                </a:solidFill>
                <a:latin typeface="Arial Narrow" panose="020B0606020202030204" pitchFamily="34" charset="0"/>
              </a:rPr>
              <a:t>výdaje </a:t>
            </a:r>
            <a:r>
              <a:rPr lang="cs-CZ" sz="1600" dirty="0">
                <a:solidFill>
                  <a:srgbClr val="000000"/>
                </a:solidFill>
                <a:latin typeface="Arial Narrow" panose="020B0606020202030204" pitchFamily="34" charset="0"/>
              </a:rPr>
              <a:t>nesplňující principy hospodárnosti, účelnosti a efektivnosti </a:t>
            </a:r>
            <a:endParaRPr lang="cs-CZ" sz="1600" dirty="0" smtClean="0">
              <a:solidFill>
                <a:srgbClr val="000000"/>
              </a:solidFill>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 </a:t>
            </a:r>
            <a:r>
              <a:rPr lang="cs-CZ" sz="1600" dirty="0">
                <a:latin typeface="Arial Narrow" panose="020B0606020202030204" pitchFamily="34" charset="0"/>
              </a:rPr>
              <a:t>výdaje na nákup nemovitostí </a:t>
            </a:r>
            <a:r>
              <a:rPr lang="cs-CZ" sz="1600" dirty="0" smtClean="0">
                <a:latin typeface="Arial Narrow" panose="020B0606020202030204" pitchFamily="34" charset="0"/>
              </a:rPr>
              <a:t>a dopravních prostředků</a:t>
            </a: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úpravy venkovního prostranství v areálu stanice základní složky IZS, které nemají přímou souvislost s výstupy projektu a neslouží k zajištění adekvátní odolnosti (např. zatravnění, výsadba zeleně, chodníky</a:t>
            </a:r>
            <a:r>
              <a:rPr lang="cs-CZ" sz="1600" dirty="0" smtClean="0">
                <a:latin typeface="Arial Narrow" panose="020B0606020202030204" pitchFamily="34" charset="0"/>
              </a:rPr>
              <a:t>)</a:t>
            </a:r>
          </a:p>
        </p:txBody>
      </p:sp>
      <p:sp>
        <p:nvSpPr>
          <p:cNvPr id="10" name="Obdélník 9"/>
          <p:cNvSpPr/>
          <p:nvPr/>
        </p:nvSpPr>
        <p:spPr>
          <a:xfrm>
            <a:off x="467544" y="1772817"/>
            <a:ext cx="8208912" cy="2308324"/>
          </a:xfrm>
          <a:prstGeom prst="rect">
            <a:avLst/>
          </a:prstGeom>
        </p:spPr>
        <p:txBody>
          <a:bodyPr wrap="square">
            <a:spAutoFit/>
          </a:bodyPr>
          <a:lstStyle/>
          <a:p>
            <a:pPr marL="171450" indent="-171450">
              <a:buFont typeface="Arial" pitchFamily="34" charset="0"/>
              <a:buChar char="•"/>
            </a:pPr>
            <a:r>
              <a:rPr lang="cs-CZ" sz="1600" dirty="0" smtClean="0">
                <a:latin typeface="Arial Narrow" pitchFamily="34" charset="0"/>
              </a:rPr>
              <a:t>Pořízení technického a technologického vybavení staveb funkčně spjatého s nemovitostí určeného k trvalému užívání se stavbou, které má přímou souvislost s výstupy projektu a slouží k zajištění adekvátní odolnosti stanice základní složky IZS (např. klimatizační jednotky, zdroj el./tepelné energie, přepěťová ochrana apod.). </a:t>
            </a:r>
          </a:p>
          <a:p>
            <a:pPr>
              <a:buNone/>
            </a:pPr>
            <a:endParaRPr lang="cs-CZ" sz="1600" dirty="0" smtClean="0">
              <a:latin typeface="Arial Narrow" pitchFamily="34" charset="0"/>
            </a:endParaRPr>
          </a:p>
          <a:p>
            <a:pPr>
              <a:buNone/>
            </a:pPr>
            <a:r>
              <a:rPr lang="cs-CZ" sz="1600" b="1" dirty="0" smtClean="0">
                <a:latin typeface="Arial Narrow" pitchFamily="34" charset="0"/>
              </a:rPr>
              <a:t>Způsobilé výdaje pro vedlejší aktivitu projektu</a:t>
            </a:r>
          </a:p>
          <a:p>
            <a:r>
              <a:rPr lang="cs-CZ" sz="1600" dirty="0" smtClean="0">
                <a:latin typeface="Arial Narrow" pitchFamily="34" charset="0"/>
              </a:rPr>
              <a:t> Pořízení služeb bezprostředně souvisejících s realizací projektu - výdaje na zpracování Studie proveditelnosti nebo její části, výdaje na zpracování zadávacích podmínek k zakázkám a na organizaci výběrových a zadávacích řízení, výdaje na povinnou publicitu, DPH </a:t>
            </a:r>
          </a:p>
        </p:txBody>
      </p:sp>
    </p:spTree>
    <p:extLst>
      <p:ext uri="{BB962C8B-B14F-4D97-AF65-F5344CB8AC3E}">
        <p14:creationId xmlns="" xmlns:p14="http://schemas.microsoft.com/office/powerpoint/2010/main" val="14077427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a:latin typeface="Arial Narrow" pitchFamily="34" charset="0"/>
              </a:rPr>
              <a:t>ŘEŠENÍ KRIZOVÝCH SITUACÍ I.. </a:t>
            </a:r>
            <a:r>
              <a:rPr lang="cs-CZ" altLang="cs-CZ" sz="2400" b="1" dirty="0" smtClean="0">
                <a:latin typeface="Arial Narrow" pitchFamily="34" charset="0"/>
              </a:rPr>
              <a:t>– nezpůsobilé výdaje</a:t>
            </a:r>
            <a:endParaRPr lang="cs-CZ" altLang="cs-CZ" sz="2400"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4" name="Obdélník 3"/>
          <p:cNvSpPr/>
          <p:nvPr/>
        </p:nvSpPr>
        <p:spPr>
          <a:xfrm>
            <a:off x="395536" y="1725315"/>
            <a:ext cx="8424936" cy="4524315"/>
          </a:xfrm>
          <a:prstGeom prst="rect">
            <a:avLst/>
          </a:prstGeom>
        </p:spPr>
        <p:txBody>
          <a:bodyPr wrap="square">
            <a:spAutoFit/>
          </a:bodyPr>
          <a:lstStyle/>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stavby a prostory určené jako náhradní nouzové ubytování,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pořízení vybavení staveb, které není funkčně spjaté s nemovitostí určené k trvalému užívání se stavbou, které nemá přímou souvislost s výstupy projektu a neslouží k zajištění adekvátní odolnosti stanice základní složky IZS (např. nábytek, domácí elektrospotřebiče, HW, SW, zabezpečovací systémy budov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pořízení techniky a věcného vybavení pro výkon činností základní složky IZS v terénu (např. vozidla, vozíky, mobilní elektrocentrály apod.),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náklady </a:t>
            </a:r>
            <a:r>
              <a:rPr lang="cs-CZ" sz="1600" dirty="0">
                <a:latin typeface="Arial Narrow" panose="020B0606020202030204" pitchFamily="34" charset="0"/>
              </a:rPr>
              <a:t>na mzdy, platy, </a:t>
            </a:r>
            <a:r>
              <a:rPr lang="cs-CZ" sz="1600" dirty="0" smtClean="0">
                <a:latin typeface="Arial Narrow" panose="020B0606020202030204" pitchFamily="34" charset="0"/>
              </a:rPr>
              <a:t>provozní </a:t>
            </a:r>
            <a:r>
              <a:rPr lang="cs-CZ" sz="1600" dirty="0">
                <a:latin typeface="Arial Narrow" panose="020B0606020202030204" pitchFamily="34" charset="0"/>
              </a:rPr>
              <a:t>a režijní výdaje, </a:t>
            </a:r>
            <a:r>
              <a:rPr lang="cs-CZ" sz="1600" dirty="0" smtClean="0">
                <a:latin typeface="Arial Narrow" panose="020B0606020202030204" pitchFamily="34" charset="0"/>
              </a:rPr>
              <a:t>opravy </a:t>
            </a:r>
            <a:r>
              <a:rPr lang="cs-CZ" sz="1600" dirty="0">
                <a:latin typeface="Arial Narrow" panose="020B0606020202030204" pitchFamily="34" charset="0"/>
              </a:rPr>
              <a:t>a údržba, </a:t>
            </a:r>
            <a:r>
              <a:rPr lang="cs-CZ" sz="1600" dirty="0" smtClean="0">
                <a:latin typeface="Arial Narrow" panose="020B0606020202030204" pitchFamily="34" charset="0"/>
              </a:rPr>
              <a:t>výdaje </a:t>
            </a:r>
            <a:r>
              <a:rPr lang="cs-CZ" sz="1600" dirty="0">
                <a:latin typeface="Arial Narrow" panose="020B0606020202030204" pitchFamily="34" charset="0"/>
              </a:rPr>
              <a:t>na nepovinnou publicitu, </a:t>
            </a:r>
            <a:r>
              <a:rPr lang="pl-PL" sz="1600" dirty="0" smtClean="0">
                <a:latin typeface="Arial Narrow" panose="020B0606020202030204" pitchFamily="34" charset="0"/>
              </a:rPr>
              <a:t>výdaje </a:t>
            </a:r>
            <a:r>
              <a:rPr lang="pl-PL" sz="1600" dirty="0">
                <a:latin typeface="Arial Narrow" panose="020B0606020202030204" pitchFamily="34" charset="0"/>
              </a:rPr>
              <a:t>na řízení a administraci projektu, </a:t>
            </a:r>
            <a:r>
              <a:rPr lang="cs-CZ" sz="1600" dirty="0" smtClean="0">
                <a:latin typeface="Arial Narrow" panose="020B0606020202030204" pitchFamily="34" charset="0"/>
              </a:rPr>
              <a:t>výdaje </a:t>
            </a:r>
            <a:r>
              <a:rPr lang="cs-CZ" sz="1600" dirty="0">
                <a:latin typeface="Arial Narrow" panose="020B0606020202030204" pitchFamily="34" charset="0"/>
              </a:rPr>
              <a:t>na doplňující průzkumy, posudky a analýzy nesouvisející s vypracováním studie proveditelnosti, </a:t>
            </a:r>
            <a:r>
              <a:rPr lang="cs-CZ" sz="1600" dirty="0" smtClean="0">
                <a:latin typeface="Arial Narrow" panose="020B0606020202030204" pitchFamily="34" charset="0"/>
              </a:rPr>
              <a:t>výdaje </a:t>
            </a:r>
            <a:r>
              <a:rPr lang="cs-CZ" sz="1600" dirty="0">
                <a:latin typeface="Arial Narrow" panose="020B0606020202030204" pitchFamily="34" charset="0"/>
              </a:rPr>
              <a:t>na vyhotovení znaleckého posudku, poplatky za zápis do katastru nemovitostí, </a:t>
            </a:r>
            <a:r>
              <a:rPr lang="cs-CZ" sz="1600" dirty="0" smtClean="0">
                <a:latin typeface="Arial Narrow" panose="020B0606020202030204" pitchFamily="34" charset="0"/>
              </a:rPr>
              <a:t>vady </a:t>
            </a:r>
            <a:r>
              <a:rPr lang="cs-CZ" sz="1600" dirty="0">
                <a:latin typeface="Arial Narrow" panose="020B0606020202030204" pitchFamily="34" charset="0"/>
              </a:rPr>
              <a:t>díla, které je dodavatel povinen odstranit bez další náhrady, </a:t>
            </a:r>
            <a:r>
              <a:rPr lang="cs-CZ" sz="1600" dirty="0" smtClean="0">
                <a:latin typeface="Arial Narrow" panose="020B0606020202030204" pitchFamily="34" charset="0"/>
              </a:rPr>
              <a:t>DPH </a:t>
            </a:r>
            <a:r>
              <a:rPr lang="cs-CZ" sz="1600" dirty="0">
                <a:latin typeface="Arial Narrow" panose="020B0606020202030204" pitchFamily="34" charset="0"/>
              </a:rPr>
              <a:t>s nárokem na odpočet nebo její </a:t>
            </a:r>
            <a:r>
              <a:rPr lang="cs-CZ" sz="1600" dirty="0" smtClean="0">
                <a:latin typeface="Arial Narrow" panose="020B0606020202030204" pitchFamily="34" charset="0"/>
              </a:rPr>
              <a:t>část</a:t>
            </a: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vzniklé nad rámec Rozhodnutí/Stanovení výdajů,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bankovní záruky, pojištění, bankovní poplatky, </a:t>
            </a:r>
            <a:r>
              <a:rPr lang="cs-CZ" sz="1600" dirty="0" smtClean="0">
                <a:latin typeface="Arial Narrow" panose="020B0606020202030204" pitchFamily="34" charset="0"/>
              </a:rPr>
              <a:t>sankce</a:t>
            </a:r>
            <a:r>
              <a:rPr lang="cs-CZ" sz="1600" dirty="0">
                <a:latin typeface="Arial Narrow" panose="020B0606020202030204" pitchFamily="34" charset="0"/>
              </a:rPr>
              <a:t>, pokuty a penále,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odpisy </a:t>
            </a:r>
            <a:r>
              <a:rPr lang="cs-CZ" sz="1600" dirty="0">
                <a:latin typeface="Arial Narrow" panose="020B0606020202030204" pitchFamily="34" charset="0"/>
              </a:rPr>
              <a:t>dlouhodobého hmotného a nehmotného majetku,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audit projektu, </a:t>
            </a:r>
            <a:endParaRPr lang="cs-CZ" sz="1600" dirty="0" smtClean="0">
              <a:latin typeface="Arial Narrow" panose="020B0606020202030204" pitchFamily="34" charset="0"/>
            </a:endParaRPr>
          </a:p>
          <a:p>
            <a:pPr marL="285750" indent="-285750">
              <a:buFont typeface="Arial" panose="020B0604020202020204" pitchFamily="34" charset="0"/>
              <a:buChar char="•"/>
            </a:pPr>
            <a:r>
              <a:rPr lang="cs-CZ" sz="1600" dirty="0" smtClean="0">
                <a:latin typeface="Arial Narrow" panose="020B0606020202030204" pitchFamily="34" charset="0"/>
              </a:rPr>
              <a:t>výdaje </a:t>
            </a:r>
            <a:r>
              <a:rPr lang="cs-CZ" sz="1600" dirty="0">
                <a:latin typeface="Arial Narrow" panose="020B0606020202030204" pitchFamily="34" charset="0"/>
              </a:rPr>
              <a:t>na nákup služeb, s výjimkou služeb tvořících součást pořízení dlouhodobého hmotného a nehmotného majetku, nejsou-li součástí pořizovací ceny vybavení, přípravy a realizace projektu vyjmenovaných ve způsobilých vedlejších aktivitách a přípravy a realizace zadávacích a výběrových řízení</a:t>
            </a:r>
            <a:r>
              <a:rPr lang="cs-CZ" sz="1400" dirty="0">
                <a:latin typeface="Arial Narrow" panose="020B0606020202030204" pitchFamily="34" charset="0"/>
              </a:rPr>
              <a:t>, </a:t>
            </a:r>
          </a:p>
        </p:txBody>
      </p:sp>
    </p:spTree>
    <p:extLst>
      <p:ext uri="{BB962C8B-B14F-4D97-AF65-F5344CB8AC3E}">
        <p14:creationId xmlns="" xmlns:p14="http://schemas.microsoft.com/office/powerpoint/2010/main" val="140774276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53799" y="1844824"/>
            <a:ext cx="8247063" cy="61541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63525">
              <a:lnSpc>
                <a:spcPct val="100000"/>
              </a:lnSpc>
              <a:spcBef>
                <a:spcPts val="600"/>
              </a:spcBef>
              <a:spcAft>
                <a:spcPts val="600"/>
              </a:spcAft>
              <a:buNone/>
            </a:pPr>
            <a:r>
              <a:rPr lang="cs-CZ" sz="2000" u="sng" dirty="0" smtClean="0">
                <a:latin typeface="Arial Narrow" pitchFamily="34" charset="0"/>
              </a:rPr>
              <a:t>Žadatelé</a:t>
            </a:r>
            <a:r>
              <a:rPr lang="cs-CZ" sz="2000" dirty="0" smtClean="0">
                <a:latin typeface="Arial Narrow" pitchFamily="34" charset="0"/>
              </a:rPr>
              <a:t>: obce, které zřizují jednotky SDH II. a III. (SÚ ORP Rychnov n/Kněžnou – Lukavice, Orlické Záhoří, Rokytnice v O.</a:t>
            </a:r>
            <a:r>
              <a:rPr lang="cs-CZ" sz="2000" dirty="0" err="1" smtClean="0">
                <a:latin typeface="Arial Narrow" pitchFamily="34" charset="0"/>
              </a:rPr>
              <a:t>h</a:t>
            </a:r>
            <a:r>
              <a:rPr lang="cs-CZ" sz="2000" dirty="0" smtClean="0">
                <a:latin typeface="Arial Narrow" pitchFamily="34" charset="0"/>
              </a:rPr>
              <a:t>., Rychnov n/K., Slatina n/Z., Vamberk, Solnice), jednotky SDH II. </a:t>
            </a:r>
            <a:r>
              <a:rPr lang="cs-CZ" sz="2000" dirty="0">
                <a:latin typeface="Arial Narrow" pitchFamily="34" charset="0"/>
              </a:rPr>
              <a:t>a</a:t>
            </a:r>
            <a:r>
              <a:rPr lang="cs-CZ" sz="2000" dirty="0" smtClean="0">
                <a:latin typeface="Arial Narrow" pitchFamily="34" charset="0"/>
              </a:rPr>
              <a:t> III. Kraje a jejich hasičské a zdravotnické záchranné sbory, Ministerstvo vnitra, Policie ČR, další státní organizace, které </a:t>
            </a:r>
          </a:p>
          <a:p>
            <a:pPr marL="263525">
              <a:lnSpc>
                <a:spcPct val="100000"/>
              </a:lnSpc>
              <a:spcBef>
                <a:spcPts val="600"/>
              </a:spcBef>
              <a:spcAft>
                <a:spcPts val="600"/>
              </a:spcAft>
              <a:buNone/>
            </a:pPr>
            <a:r>
              <a:rPr lang="cs-CZ" sz="2000" u="sng" dirty="0" smtClean="0">
                <a:latin typeface="Arial Narrow" pitchFamily="34" charset="0"/>
              </a:rPr>
              <a:t>Přijatelné výdaje</a:t>
            </a:r>
            <a:r>
              <a:rPr lang="cs-CZ" sz="2000" dirty="0" smtClean="0">
                <a:latin typeface="Arial Narrow" pitchFamily="34" charset="0"/>
              </a:rPr>
              <a:t>: 250 000 Kč - 1 500 000 Kč</a:t>
            </a:r>
          </a:p>
          <a:p>
            <a:pPr marL="263525">
              <a:lnSpc>
                <a:spcPct val="100000"/>
              </a:lnSpc>
              <a:spcBef>
                <a:spcPts val="600"/>
              </a:spcBef>
              <a:spcAft>
                <a:spcPts val="600"/>
              </a:spcAft>
              <a:buNone/>
            </a:pPr>
            <a:r>
              <a:rPr lang="cs-CZ" sz="2000" u="sng" dirty="0" smtClean="0">
                <a:latin typeface="Arial Narrow" pitchFamily="34" charset="0"/>
              </a:rPr>
              <a:t>Dotace</a:t>
            </a:r>
            <a:r>
              <a:rPr lang="cs-CZ" sz="2000" dirty="0" smtClean="0">
                <a:latin typeface="Arial Narrow" pitchFamily="34" charset="0"/>
              </a:rPr>
              <a:t>: 95%, financování ex-post</a:t>
            </a:r>
          </a:p>
          <a:p>
            <a:pPr marL="180975" indent="-180975">
              <a:lnSpc>
                <a:spcPct val="100000"/>
              </a:lnSpc>
              <a:spcBef>
                <a:spcPts val="600"/>
              </a:spcBef>
              <a:spcAft>
                <a:spcPts val="600"/>
              </a:spcAft>
              <a:buNone/>
            </a:pPr>
            <a:r>
              <a:rPr lang="cs-CZ" sz="1800" u="sng" dirty="0">
                <a:latin typeface="Arial Narrow" pitchFamily="34" charset="0"/>
              </a:rPr>
              <a:t>Povinné přílohy</a:t>
            </a:r>
            <a:r>
              <a:rPr lang="cs-CZ" sz="1800" dirty="0">
                <a:latin typeface="Arial Narrow" pitchFamily="34" charset="0"/>
              </a:rPr>
              <a:t>: plná moc, projektová dokumentace a stavební </a:t>
            </a:r>
            <a:r>
              <a:rPr lang="cs-CZ" sz="1800" dirty="0" smtClean="0">
                <a:latin typeface="Arial Narrow" pitchFamily="34" charset="0"/>
              </a:rPr>
              <a:t>povolení, položkový </a:t>
            </a:r>
            <a:r>
              <a:rPr lang="cs-CZ" sz="1800" dirty="0">
                <a:latin typeface="Arial Narrow" pitchFamily="34" charset="0"/>
              </a:rPr>
              <a:t>rozpočet, zadávací a výběrová řízení, doklady o právní subjektivitě žadatele, čestné prohlášení o skutečném majiteli, </a:t>
            </a:r>
            <a:r>
              <a:rPr lang="cs-CZ" sz="1800" b="1" dirty="0">
                <a:latin typeface="Arial Narrow" pitchFamily="34" charset="0"/>
              </a:rPr>
              <a:t>studie proveditelnosti, </a:t>
            </a:r>
            <a:r>
              <a:rPr lang="cs-CZ" sz="1800" b="1" dirty="0" smtClean="0">
                <a:latin typeface="Arial Narrow" pitchFamily="34" charset="0"/>
              </a:rPr>
              <a:t>stanovisko HZS Kraje, </a:t>
            </a:r>
            <a:r>
              <a:rPr lang="cs-CZ" sz="1800" b="1" dirty="0">
                <a:latin typeface="Arial Narrow" pitchFamily="34" charset="0"/>
              </a:rPr>
              <a:t>nepovinné přílohy</a:t>
            </a:r>
          </a:p>
          <a:p>
            <a:pPr marL="180975" indent="-180975">
              <a:lnSpc>
                <a:spcPct val="100000"/>
              </a:lnSpc>
              <a:spcBef>
                <a:spcPts val="600"/>
              </a:spcBef>
              <a:spcAft>
                <a:spcPts val="600"/>
              </a:spcAft>
              <a:buNone/>
            </a:pPr>
            <a:r>
              <a:rPr lang="cs-CZ" sz="1800" u="sng" dirty="0">
                <a:latin typeface="Arial Narrow" pitchFamily="34" charset="0"/>
              </a:rPr>
              <a:t>Hodnotící kritéria</a:t>
            </a:r>
            <a:r>
              <a:rPr lang="cs-CZ" sz="1800" dirty="0">
                <a:latin typeface="Arial Narrow" pitchFamily="34" charset="0"/>
              </a:rPr>
              <a:t>: splnění formálních náležitostí, soulad se </a:t>
            </a:r>
            <a:r>
              <a:rPr lang="cs-CZ" sz="1800" dirty="0" smtClean="0">
                <a:latin typeface="Arial Narrow" pitchFamily="34" charset="0"/>
              </a:rPr>
              <a:t>SCLLD, výzvou a Koncepcí ochrany obyvatelstva,  </a:t>
            </a:r>
            <a:r>
              <a:rPr lang="cs-CZ" sz="1800" dirty="0">
                <a:latin typeface="Arial Narrow" pitchFamily="34" charset="0"/>
              </a:rPr>
              <a:t>trestní bezúhonnost, přijatelnost výdajů, </a:t>
            </a:r>
            <a:r>
              <a:rPr lang="cs-CZ" sz="1800" dirty="0" smtClean="0">
                <a:latin typeface="Arial Narrow" pitchFamily="34" charset="0"/>
              </a:rPr>
              <a:t>partnerství</a:t>
            </a:r>
            <a:r>
              <a:rPr lang="cs-CZ" sz="1800" dirty="0">
                <a:latin typeface="Arial Narrow" pitchFamily="34" charset="0"/>
              </a:rPr>
              <a:t>, spolupráce, víceúčelovost, místní význam, rekonstrukce, </a:t>
            </a:r>
            <a:r>
              <a:rPr lang="cs-CZ" sz="1800" dirty="0" smtClean="0">
                <a:latin typeface="Arial Narrow" pitchFamily="34" charset="0"/>
              </a:rPr>
              <a:t>délka </a:t>
            </a:r>
            <a:r>
              <a:rPr lang="cs-CZ" sz="1800" dirty="0">
                <a:latin typeface="Arial Narrow" pitchFamily="34" charset="0"/>
              </a:rPr>
              <a:t>realizace, výše dotace</a:t>
            </a:r>
          </a:p>
          <a:p>
            <a:pPr marL="180975" indent="-180975">
              <a:lnSpc>
                <a:spcPct val="100000"/>
              </a:lnSpc>
              <a:spcBef>
                <a:spcPts val="600"/>
              </a:spcBef>
              <a:spcAft>
                <a:spcPts val="600"/>
              </a:spcAft>
              <a:buNone/>
            </a:pPr>
            <a:endParaRPr lang="cs-CZ" sz="2000" dirty="0">
              <a:latin typeface="Arial Narrow" pitchFamily="34" charset="0"/>
            </a:endParaRPr>
          </a:p>
          <a:p>
            <a:pPr marL="180975" indent="-180975">
              <a:lnSpc>
                <a:spcPct val="100000"/>
              </a:lnSpc>
              <a:spcBef>
                <a:spcPts val="600"/>
              </a:spcBef>
              <a:spcAft>
                <a:spcPts val="600"/>
              </a:spcAft>
              <a:buNone/>
            </a:pPr>
            <a:endParaRPr lang="cs-CZ" sz="2000" dirty="0">
              <a:latin typeface="Arial Narrow" pitchFamily="34" charset="0"/>
            </a:endParaRPr>
          </a:p>
          <a:p>
            <a:pPr marL="436563" lvl="2">
              <a:lnSpc>
                <a:spcPct val="100000"/>
              </a:lnSpc>
              <a:spcBef>
                <a:spcPts val="600"/>
              </a:spcBef>
              <a:spcAft>
                <a:spcPts val="600"/>
              </a:spcAft>
            </a:pPr>
            <a:endParaRPr lang="cs-CZ" sz="1800" dirty="0" smtClean="0">
              <a:solidFill>
                <a:srgbClr val="002060"/>
              </a:solidFill>
              <a:latin typeface="Arial Narrow" pitchFamily="34" charset="0"/>
            </a:endParaRPr>
          </a:p>
          <a:p>
            <a:pPr marL="436563" lvl="2">
              <a:lnSpc>
                <a:spcPct val="100000"/>
              </a:lnSpc>
              <a:spcBef>
                <a:spcPts val="600"/>
              </a:spcBef>
              <a:spcAft>
                <a:spcPts val="600"/>
              </a:spcAft>
            </a:pPr>
            <a:endParaRPr lang="cs-CZ" sz="1800" dirty="0">
              <a:solidFill>
                <a:srgbClr val="002060"/>
              </a:solidFill>
              <a:latin typeface="Arial Narrow"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a:latin typeface="Arial Narrow" pitchFamily="34" charset="0"/>
              </a:rPr>
              <a:t>ŘEŠENÍ KRIZOVÝCH SITUACÍ I</a:t>
            </a:r>
            <a:r>
              <a:rPr lang="cs-CZ" altLang="cs-CZ" sz="2400" b="1" dirty="0" smtClean="0">
                <a:latin typeface="Arial Narrow" pitchFamily="34" charset="0"/>
              </a:rPr>
              <a:t>. - </a:t>
            </a:r>
            <a:r>
              <a:rPr lang="cs-CZ" altLang="cs-CZ" sz="2400" dirty="0" smtClean="0">
                <a:latin typeface="Arial Narrow" pitchFamily="34" charset="0"/>
              </a:rPr>
              <a:t>ž</a:t>
            </a:r>
            <a:r>
              <a:rPr lang="cs-CZ" sz="2400" dirty="0" smtClean="0">
                <a:latin typeface="Arial Narrow" pitchFamily="34" charset="0"/>
              </a:rPr>
              <a:t>adatelé, výdaje</a:t>
            </a:r>
            <a:endParaRPr lang="cs-CZ" altLang="cs-CZ" sz="2400"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17034790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3645024"/>
            <a:ext cx="9144000" cy="1154112"/>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altLang="cs-CZ" sz="2400" b="1" dirty="0">
                <a:solidFill>
                  <a:schemeClr val="tx1"/>
                </a:solidFill>
                <a:latin typeface="Arial Narrow" panose="020B0606020202030204" pitchFamily="34" charset="0"/>
              </a:rPr>
              <a:t>Programový rámec </a:t>
            </a:r>
            <a:r>
              <a:rPr lang="cs-CZ" altLang="cs-CZ" sz="2400" b="1" cap="all" dirty="0">
                <a:solidFill>
                  <a:schemeClr val="tx1"/>
                </a:solidFill>
                <a:latin typeface="Arial Narrow" panose="020B0606020202030204" pitchFamily="34" charset="0"/>
              </a:rPr>
              <a:t>Rozvoj </a:t>
            </a:r>
            <a:r>
              <a:rPr lang="cs-CZ" altLang="cs-CZ" sz="2400" b="1" cap="all" dirty="0" smtClean="0">
                <a:solidFill>
                  <a:schemeClr val="tx1"/>
                </a:solidFill>
                <a:latin typeface="Arial Narrow" panose="020B0606020202030204" pitchFamily="34" charset="0"/>
              </a:rPr>
              <a:t>venkovských obcí</a:t>
            </a:r>
            <a:endParaRPr lang="cs-CZ" sz="2400" b="1" dirty="0">
              <a:solidFill>
                <a:schemeClr val="tx1"/>
              </a:solidFill>
              <a:latin typeface="Arial Narrow" panose="020B0606020202030204" pitchFamily="34" charset="0"/>
            </a:endParaRPr>
          </a:p>
        </p:txBody>
      </p:sp>
    </p:spTree>
    <p:extLst>
      <p:ext uri="{BB962C8B-B14F-4D97-AF65-F5344CB8AC3E}">
        <p14:creationId xmlns="" xmlns:p14="http://schemas.microsoft.com/office/powerpoint/2010/main" val="20562420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53799" y="1772816"/>
            <a:ext cx="8247063" cy="38010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1600" dirty="0">
                <a:latin typeface="Arial Narrow" panose="020B0606020202030204" pitchFamily="34" charset="0"/>
              </a:rPr>
              <a:t>Žádost o vydání Stanoviska HZS kraje </a:t>
            </a:r>
            <a:r>
              <a:rPr lang="cs-CZ" sz="1600" dirty="0" smtClean="0">
                <a:latin typeface="Arial Narrow" panose="020B0606020202030204" pitchFamily="34" charset="0"/>
              </a:rPr>
              <a:t>musí </a:t>
            </a:r>
            <a:r>
              <a:rPr lang="cs-CZ" sz="1600" dirty="0">
                <a:latin typeface="Arial Narrow" panose="020B0606020202030204" pitchFamily="34" charset="0"/>
              </a:rPr>
              <a:t>být adresována v písemné nebo elektronické formě na HZS územně příslušného kraje (náměstka ředitele HZS kraje pro IZS a operační řízení) podle místa realizace projektu. Stanovisko schvaluje a podepisuje statutární zástupce HZS příslušného kraje. Kontakty na HZS krajů jsou k dispozici na adrese </a:t>
            </a:r>
            <a:r>
              <a:rPr lang="cs-CZ" sz="1600" u="sng" dirty="0">
                <a:latin typeface="Arial Narrow" panose="020B0606020202030204" pitchFamily="34" charset="0"/>
                <a:hlinkClick r:id="rId4"/>
              </a:rPr>
              <a:t>http://www.hzscr.cz/clanek/hzs-kraju-kontakty.aspx</a:t>
            </a:r>
            <a:endParaRPr lang="cs-CZ" sz="1600" dirty="0">
              <a:latin typeface="Arial Narrow" panose="020B0606020202030204" pitchFamily="34" charset="0"/>
            </a:endParaRPr>
          </a:p>
          <a:p>
            <a:pPr>
              <a:buNone/>
            </a:pPr>
            <a:r>
              <a:rPr lang="cs-CZ" sz="1600" dirty="0">
                <a:latin typeface="Arial Narrow" panose="020B0606020202030204" pitchFamily="34" charset="0"/>
              </a:rPr>
              <a:t>Písemnou formou žádosti se rozumí listinná žádost podepsaná statutárním zástupcem žadatele, event. jeho určeným zástupcem, zaslaná prostřednictvím poštovní přepravy či doručená osobně na podatelnu HZS kraje. Elektronickou formou žádosti se rozumí elektronická žádost opatřená elektronickým podpisem statutárního zástupce žadatele, event. jeho určeného zástupce, zaslaná prostřednictvím datové schránky.</a:t>
            </a:r>
          </a:p>
          <a:p>
            <a:pPr>
              <a:buNone/>
            </a:pPr>
            <a:r>
              <a:rPr lang="cs-CZ" sz="1600" dirty="0">
                <a:latin typeface="Arial Narrow" panose="020B0606020202030204" pitchFamily="34" charset="0"/>
              </a:rPr>
              <a:t>Vzor Stanoviska HZS kraje je uveden v příloze č. 7A Specifických pravidel. Žadatel vyplní oddíl II. a IV. Stanoviska. Přílohou žádosti o vydání Stanoviska je Studie proveditelnosti k projektu, vypracovaná v souladu s přílohou č. 4A Specifických pravidel.</a:t>
            </a:r>
          </a:p>
          <a:p>
            <a:pPr>
              <a:buNone/>
            </a:pPr>
            <a:r>
              <a:rPr lang="cs-CZ" sz="1600" dirty="0" smtClean="0">
                <a:latin typeface="Arial Narrow" panose="020B0606020202030204" pitchFamily="34" charset="0"/>
              </a:rPr>
              <a:t>V</a:t>
            </a:r>
            <a:r>
              <a:rPr lang="cs-CZ" sz="1600" dirty="0">
                <a:latin typeface="Arial Narrow" panose="020B0606020202030204" pitchFamily="34" charset="0"/>
              </a:rPr>
              <a:t> případě, že Studie proveditelnosti splňuje podmínky pro vydání souhlasného Stanoviska, HZS kraje jej vydá do 30 kalendářních dnů od doručení žádosti, ve složitých případech nejdéle do 60 kalendářních dnů. Souhlasné stanovisko bude vydáno v listinné nebo elektronické podobě a bude opatřené podpisem statutárního zástupce HZS kraje nebo jeho určeného zástupce. </a:t>
            </a: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a:latin typeface="Arial Narrow" pitchFamily="34" charset="0"/>
              </a:rPr>
              <a:t>ŘEŠENÍ KRIZOVÝCH SITUACÍ I</a:t>
            </a:r>
            <a:r>
              <a:rPr lang="cs-CZ" altLang="cs-CZ" sz="2400" b="1" dirty="0" smtClean="0">
                <a:latin typeface="Arial Narrow" pitchFamily="34" charset="0"/>
              </a:rPr>
              <a:t>. – přílohy</a:t>
            </a:r>
            <a:endParaRPr lang="cs-CZ" altLang="cs-CZ" sz="2400"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22872009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53799" y="1997378"/>
            <a:ext cx="8247063" cy="6203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buNone/>
            </a:pPr>
            <a:r>
              <a:rPr lang="cs-CZ" sz="1600" b="1" dirty="0" smtClean="0">
                <a:latin typeface="Arial Narrow" panose="020B0606020202030204" pitchFamily="34" charset="0"/>
              </a:rPr>
              <a:t>Podmínky pro vydání souhlasného Stanoviska</a:t>
            </a:r>
            <a:endParaRPr lang="cs-CZ" sz="1600" dirty="0" smtClean="0">
              <a:latin typeface="Arial Narrow" panose="020B0606020202030204" pitchFamily="34" charset="0"/>
            </a:endParaRPr>
          </a:p>
          <a:p>
            <a:pPr lvl="0">
              <a:buNone/>
            </a:pPr>
            <a:r>
              <a:rPr lang="cs-CZ" sz="1600" dirty="0" smtClean="0">
                <a:latin typeface="Arial Narrow" panose="020B0606020202030204" pitchFamily="34" charset="0"/>
              </a:rPr>
              <a:t>Studie proveditelnosti projektu je v souladu s materiálem Ministerstva vnitra České republiky „Zajištění odolnosti a vybavenosti základních složek integrovaného záchranného systému – Policie ČR a Hasičského záchranného sboru ČR (včetně JSDH obcí) v území, s důrazem na přizpůsobení se změnám klimatu a novým rizikům v období 2014 – 2020“, </a:t>
            </a:r>
          </a:p>
          <a:p>
            <a:pPr lvl="0">
              <a:buNone/>
            </a:pPr>
            <a:r>
              <a:rPr lang="cs-CZ" sz="1600" dirty="0" smtClean="0">
                <a:latin typeface="Arial Narrow" panose="020B0606020202030204" pitchFamily="34" charset="0"/>
              </a:rPr>
              <a:t>Kategorie jednotky sboru dobrovolných hasičů je JPO II nebo JPO III nebo žadatel je státní organizací, která je zřizovatelem jednotky HZS podniku s územní působností mimo areál podniku dle nařízení kraje k plošnému pokrytí nebo požárního poplachového plánu kraje,</a:t>
            </a:r>
          </a:p>
          <a:p>
            <a:pPr lvl="0">
              <a:buNone/>
            </a:pPr>
            <a:r>
              <a:rPr lang="cs-CZ" sz="1600" dirty="0" smtClean="0">
                <a:latin typeface="Arial Narrow" panose="020B0606020202030204" pitchFamily="34" charset="0"/>
              </a:rPr>
              <a:t>Dislokace jednotky je ve správním obvodu obce s rozšířenou působností, vymezené v příloze č. 5 Specifických pravidel této výzvy, </a:t>
            </a:r>
          </a:p>
          <a:p>
            <a:pPr lvl="0">
              <a:buNone/>
            </a:pPr>
            <a:r>
              <a:rPr lang="cs-CZ" sz="1600" dirty="0" smtClean="0">
                <a:latin typeface="Arial Narrow" panose="020B0606020202030204" pitchFamily="34" charset="0"/>
              </a:rPr>
              <a:t>Žadatel požaduje pořízení techniky podle normativu vybavení pro výkon činností podle definovaného rizika území a potřebnost vybavení byla posouzena HZS kraje.</a:t>
            </a:r>
          </a:p>
          <a:p>
            <a:pPr marL="263525">
              <a:lnSpc>
                <a:spcPct val="100000"/>
              </a:lnSpc>
              <a:spcBef>
                <a:spcPts val="600"/>
              </a:spcBef>
              <a:spcAft>
                <a:spcPts val="600"/>
              </a:spcAft>
              <a:buNone/>
            </a:pPr>
            <a:endParaRPr lang="cs-CZ" sz="1400" dirty="0" smtClean="0">
              <a:solidFill>
                <a:srgbClr val="002060"/>
              </a:solidFill>
              <a:latin typeface="Arial Narrow" pitchFamily="34" charset="0"/>
            </a:endParaRPr>
          </a:p>
          <a:p>
            <a:pPr marL="436563" lvl="2">
              <a:lnSpc>
                <a:spcPct val="100000"/>
              </a:lnSpc>
              <a:spcBef>
                <a:spcPts val="600"/>
              </a:spcBef>
              <a:spcAft>
                <a:spcPts val="600"/>
              </a:spcAft>
            </a:pPr>
            <a:endParaRPr lang="cs-CZ" sz="1800" dirty="0" smtClean="0">
              <a:solidFill>
                <a:srgbClr val="002060"/>
              </a:solidFill>
              <a:latin typeface="Arial Narrow" pitchFamily="34" charset="0"/>
            </a:endParaRPr>
          </a:p>
          <a:p>
            <a:pPr marL="436563" lvl="2">
              <a:lnSpc>
                <a:spcPct val="100000"/>
              </a:lnSpc>
              <a:spcBef>
                <a:spcPts val="600"/>
              </a:spcBef>
              <a:spcAft>
                <a:spcPts val="600"/>
              </a:spcAft>
            </a:pPr>
            <a:endParaRPr lang="cs-CZ" sz="1800" dirty="0" smtClean="0">
              <a:solidFill>
                <a:srgbClr val="002060"/>
              </a:solidFill>
              <a:latin typeface="Arial Narrow" pitchFamily="34" charset="0"/>
            </a:endParaRPr>
          </a:p>
          <a:p>
            <a:pPr marL="180975" indent="-180975">
              <a:lnSpc>
                <a:spcPct val="100000"/>
              </a:lnSpc>
              <a:spcBef>
                <a:spcPts val="600"/>
              </a:spcBef>
              <a:spcAft>
                <a:spcPts val="600"/>
              </a:spcAft>
              <a:buNone/>
            </a:pPr>
            <a:endParaRPr lang="cs-CZ" sz="2000" dirty="0">
              <a:latin typeface="Arial Narrow" pitchFamily="34" charset="0"/>
            </a:endParaRPr>
          </a:p>
          <a:p>
            <a:pPr marL="180975" indent="-180975">
              <a:lnSpc>
                <a:spcPct val="100000"/>
              </a:lnSpc>
              <a:spcBef>
                <a:spcPts val="600"/>
              </a:spcBef>
              <a:spcAft>
                <a:spcPts val="600"/>
              </a:spcAft>
              <a:buNone/>
            </a:pPr>
            <a:endParaRPr lang="cs-CZ" sz="2000" dirty="0">
              <a:latin typeface="Arial Narrow" pitchFamily="34" charset="0"/>
            </a:endParaRPr>
          </a:p>
          <a:p>
            <a:pPr marL="436563" lvl="2">
              <a:lnSpc>
                <a:spcPct val="100000"/>
              </a:lnSpc>
              <a:spcBef>
                <a:spcPts val="600"/>
              </a:spcBef>
              <a:spcAft>
                <a:spcPts val="600"/>
              </a:spcAft>
            </a:pPr>
            <a:endParaRPr lang="cs-CZ" sz="1800" dirty="0" smtClean="0">
              <a:solidFill>
                <a:srgbClr val="002060"/>
              </a:solidFill>
              <a:latin typeface="Arial Narrow" pitchFamily="34" charset="0"/>
            </a:endParaRPr>
          </a:p>
          <a:p>
            <a:pPr marL="436563" lvl="2">
              <a:lnSpc>
                <a:spcPct val="100000"/>
              </a:lnSpc>
              <a:spcBef>
                <a:spcPts val="600"/>
              </a:spcBef>
              <a:spcAft>
                <a:spcPts val="600"/>
              </a:spcAft>
            </a:pPr>
            <a:endParaRPr lang="cs-CZ" sz="1800" dirty="0">
              <a:solidFill>
                <a:srgbClr val="002060"/>
              </a:solidFill>
              <a:latin typeface="Arial Narrow"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a:latin typeface="Arial Narrow" pitchFamily="34" charset="0"/>
              </a:rPr>
              <a:t>ŘEŠENÍ KRIZOVÝCH SITUACÍ I</a:t>
            </a:r>
            <a:r>
              <a:rPr lang="cs-CZ" altLang="cs-CZ" sz="2400" b="1" dirty="0" smtClean="0">
                <a:latin typeface="Arial Narrow" pitchFamily="34" charset="0"/>
              </a:rPr>
              <a:t>. - přílohy</a:t>
            </a:r>
            <a:endParaRPr lang="cs-CZ" altLang="cs-CZ" sz="2400" b="1"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37579266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02332"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53799" y="1997378"/>
            <a:ext cx="8247063" cy="17235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180975" indent="-180975">
              <a:lnSpc>
                <a:spcPct val="100000"/>
              </a:lnSpc>
              <a:spcBef>
                <a:spcPts val="600"/>
              </a:spcBef>
              <a:spcAft>
                <a:spcPts val="600"/>
              </a:spcAft>
              <a:buNone/>
            </a:pPr>
            <a:endParaRPr lang="cs-CZ" sz="2000" dirty="0">
              <a:latin typeface="Arial Narrow" pitchFamily="34" charset="0"/>
            </a:endParaRPr>
          </a:p>
          <a:p>
            <a:pPr marL="180975" indent="-180975">
              <a:lnSpc>
                <a:spcPct val="100000"/>
              </a:lnSpc>
              <a:spcBef>
                <a:spcPts val="600"/>
              </a:spcBef>
              <a:spcAft>
                <a:spcPts val="600"/>
              </a:spcAft>
              <a:buNone/>
            </a:pPr>
            <a:endParaRPr lang="cs-CZ" sz="2000" dirty="0">
              <a:latin typeface="Arial Narrow" pitchFamily="34" charset="0"/>
            </a:endParaRPr>
          </a:p>
          <a:p>
            <a:pPr marL="436563" lvl="2">
              <a:lnSpc>
                <a:spcPct val="100000"/>
              </a:lnSpc>
              <a:spcBef>
                <a:spcPts val="600"/>
              </a:spcBef>
              <a:spcAft>
                <a:spcPts val="600"/>
              </a:spcAft>
            </a:pPr>
            <a:endParaRPr lang="cs-CZ" sz="1800" dirty="0" smtClean="0">
              <a:solidFill>
                <a:srgbClr val="002060"/>
              </a:solidFill>
              <a:latin typeface="Arial Narrow" pitchFamily="34" charset="0"/>
            </a:endParaRPr>
          </a:p>
          <a:p>
            <a:pPr marL="436563" lvl="2">
              <a:lnSpc>
                <a:spcPct val="100000"/>
              </a:lnSpc>
              <a:spcBef>
                <a:spcPts val="600"/>
              </a:spcBef>
              <a:spcAft>
                <a:spcPts val="600"/>
              </a:spcAft>
            </a:pPr>
            <a:endParaRPr lang="cs-CZ" sz="1800" dirty="0">
              <a:solidFill>
                <a:srgbClr val="002060"/>
              </a:solidFill>
              <a:latin typeface="Arial Narrow" pitchFamily="34" charset="0"/>
            </a:endParaRPr>
          </a:p>
        </p:txBody>
      </p:sp>
      <p:sp>
        <p:nvSpPr>
          <p:cNvPr id="8" name="Obdélník 1"/>
          <p:cNvSpPr>
            <a:spLocks noChangeArrowheads="1"/>
          </p:cNvSpPr>
          <p:nvPr/>
        </p:nvSpPr>
        <p:spPr bwMode="auto">
          <a:xfrm>
            <a:off x="336550" y="1263650"/>
            <a:ext cx="841191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a:latin typeface="Arial Narrow" pitchFamily="34" charset="0"/>
              </a:rPr>
              <a:t>ŘEŠENÍ KRIZOVÝCH SITUACÍ I</a:t>
            </a:r>
            <a:r>
              <a:rPr lang="cs-CZ" altLang="cs-CZ" sz="2400" b="1" dirty="0" smtClean="0">
                <a:latin typeface="Arial Narrow" pitchFamily="34" charset="0"/>
              </a:rPr>
              <a:t>. – příklady projektů</a:t>
            </a:r>
            <a:endParaRPr lang="cs-CZ" altLang="cs-CZ" sz="2400" b="1" cap="all" dirty="0">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4" name="Obdélník 3"/>
          <p:cNvSpPr/>
          <p:nvPr/>
        </p:nvSpPr>
        <p:spPr>
          <a:xfrm>
            <a:off x="251520" y="2522342"/>
            <a:ext cx="8640960" cy="1157496"/>
          </a:xfrm>
          <a:prstGeom prst="rect">
            <a:avLst/>
          </a:prstGeom>
        </p:spPr>
        <p:txBody>
          <a:bodyPr wrap="square">
            <a:spAutoFit/>
          </a:bodyPr>
          <a:lstStyle/>
          <a:p>
            <a:pPr>
              <a:lnSpc>
                <a:spcPct val="115000"/>
              </a:lnSpc>
              <a:spcAft>
                <a:spcPts val="1000"/>
              </a:spcAft>
              <a:buFont typeface="Wingdings" pitchFamily="2" charset="2"/>
              <a:buChar char="Ø"/>
            </a:pPr>
            <a:r>
              <a:rPr lang="cs-CZ" b="1" dirty="0">
                <a:latin typeface="Calibri" panose="020F0502020204030204" pitchFamily="34" charset="0"/>
                <a:ea typeface="Calibri" panose="020F0502020204030204" pitchFamily="34" charset="0"/>
                <a:cs typeface="Times New Roman" panose="02020603050405020304" pitchFamily="18" charset="0"/>
              </a:rPr>
              <a:t>Zvýšení odolnosti hasičské zbrojnice, REKONSTRUKCE STANICE HZS</a:t>
            </a:r>
            <a:endParaRPr lang="cs-CZ"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Font typeface="Wingdings" pitchFamily="2" charset="2"/>
              <a:buChar char="Ø"/>
            </a:pPr>
            <a:r>
              <a:rPr lang="cs-CZ" b="1" dirty="0">
                <a:latin typeface="Calibri" panose="020F0502020204030204" pitchFamily="34" charset="0"/>
                <a:ea typeface="Calibri" panose="020F0502020204030204" pitchFamily="34" charset="0"/>
                <a:cs typeface="Times New Roman" panose="02020603050405020304" pitchFamily="18" charset="0"/>
              </a:rPr>
              <a:t>Pořízení velkokapacitní cisterny k zajištění připravenosti  JSDH  na důsledky změn klimatu</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2019400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36496"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9" name="TextovéPole 54"/>
          <p:cNvSpPr txBox="1">
            <a:spLocks noChangeArrowheads="1"/>
          </p:cNvSpPr>
          <p:nvPr/>
        </p:nvSpPr>
        <p:spPr bwMode="auto">
          <a:xfrm>
            <a:off x="1322705" y="297234"/>
            <a:ext cx="6768752" cy="6832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80000"/>
              </a:lnSpc>
              <a:spcBef>
                <a:spcPct val="0"/>
              </a:spcBef>
              <a:buFontTx/>
              <a:buNone/>
            </a:pPr>
            <a:r>
              <a:rPr lang="cs-CZ" altLang="cs-CZ" sz="48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a:t>
            </a:r>
            <a:r>
              <a:rPr lang="cs-CZ" altLang="cs-CZ" sz="4800" dirty="0" smtClean="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PR OPZ + PR IROP</a:t>
            </a:r>
            <a:endParaRPr lang="cs-CZ" altLang="cs-CZ" sz="48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12" name="Nadpis 4"/>
          <p:cNvSpPr txBox="1">
            <a:spLocks/>
          </p:cNvSpPr>
          <p:nvPr/>
        </p:nvSpPr>
        <p:spPr>
          <a:xfrm>
            <a:off x="179512" y="1317898"/>
            <a:ext cx="9505056" cy="1224000"/>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cs-CZ" sz="2400" b="1" cap="all" dirty="0" smtClean="0">
                <a:latin typeface="Arial Narrow" panose="020B0606020202030204" pitchFamily="34" charset="0"/>
              </a:rPr>
              <a:t>Projektová žádost </a:t>
            </a:r>
            <a:r>
              <a:rPr lang="cs-CZ" sz="2400" b="1" cap="all" dirty="0" err="1" smtClean="0">
                <a:latin typeface="Arial Narrow" panose="020B0606020202030204" pitchFamily="34" charset="0"/>
              </a:rPr>
              <a:t>clld</a:t>
            </a:r>
            <a:r>
              <a:rPr lang="cs-CZ" sz="2400" b="1" cap="all" dirty="0" smtClean="0">
                <a:latin typeface="Arial Narrow" panose="020B0606020202030204" pitchFamily="34" charset="0"/>
              </a:rPr>
              <a:t> v IS KP14+ - </a:t>
            </a:r>
            <a:r>
              <a:rPr lang="cs-CZ" sz="2400" dirty="0">
                <a:latin typeface="Arial Narrow" panose="020B0606020202030204" pitchFamily="34" charset="0"/>
              </a:rPr>
              <a:t>p</a:t>
            </a:r>
            <a:r>
              <a:rPr lang="cs-CZ" sz="2400" dirty="0" smtClean="0">
                <a:latin typeface="Arial Narrow" panose="020B0606020202030204" pitchFamily="34" charset="0"/>
              </a:rPr>
              <a:t>odání projektové žádosti</a:t>
            </a:r>
            <a:endParaRPr lang="cs-CZ" sz="2400" dirty="0">
              <a:latin typeface="Arial Narrow" panose="020B0606020202030204" pitchFamily="34" charset="0"/>
            </a:endParaRPr>
          </a:p>
        </p:txBody>
      </p:sp>
      <p:sp>
        <p:nvSpPr>
          <p:cNvPr id="19" name="Zástupný symbol pro obsah 2"/>
          <p:cNvSpPr txBox="1">
            <a:spLocks/>
          </p:cNvSpPr>
          <p:nvPr/>
        </p:nvSpPr>
        <p:spPr>
          <a:xfrm>
            <a:off x="553972" y="2390207"/>
            <a:ext cx="7897525" cy="432048"/>
          </a:xfrm>
          <a:prstGeom prst="rect">
            <a:avLst/>
          </a:prstGeom>
          <a:solidFill>
            <a:schemeClr val="accent2">
              <a:lumMod val="20000"/>
              <a:lumOff val="80000"/>
            </a:schemeClr>
          </a:solidFill>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cs-CZ" b="1" dirty="0" smtClean="0"/>
              <a:t>    Zřízení elektronického podpisu a datové schránky</a:t>
            </a:r>
            <a:endParaRPr lang="cs-CZ" b="1" dirty="0"/>
          </a:p>
        </p:txBody>
      </p:sp>
      <p:sp>
        <p:nvSpPr>
          <p:cNvPr id="20" name="Obdélník 19"/>
          <p:cNvSpPr/>
          <p:nvPr/>
        </p:nvSpPr>
        <p:spPr>
          <a:xfrm>
            <a:off x="962665" y="3182295"/>
            <a:ext cx="7488832" cy="461665"/>
          </a:xfrm>
          <a:prstGeom prst="rect">
            <a:avLst/>
          </a:prstGeom>
          <a:solidFill>
            <a:schemeClr val="accent2">
              <a:lumMod val="40000"/>
              <a:lumOff val="60000"/>
            </a:schemeClr>
          </a:solidFill>
        </p:spPr>
        <p:txBody>
          <a:bodyPr wrap="square">
            <a:spAutoFit/>
          </a:bodyPr>
          <a:lstStyle/>
          <a:p>
            <a:r>
              <a:rPr lang="cs-CZ" sz="2400" b="1" dirty="0" smtClean="0"/>
              <a:t> Registrace </a:t>
            </a:r>
            <a:r>
              <a:rPr lang="cs-CZ" sz="2400" b="1" dirty="0"/>
              <a:t>do systému IS KP14+</a:t>
            </a:r>
          </a:p>
        </p:txBody>
      </p:sp>
      <p:sp>
        <p:nvSpPr>
          <p:cNvPr id="21" name="Obdélník 20"/>
          <p:cNvSpPr/>
          <p:nvPr/>
        </p:nvSpPr>
        <p:spPr>
          <a:xfrm>
            <a:off x="1538388" y="4046391"/>
            <a:ext cx="6912768" cy="461665"/>
          </a:xfrm>
          <a:prstGeom prst="rect">
            <a:avLst/>
          </a:prstGeom>
          <a:solidFill>
            <a:schemeClr val="accent2">
              <a:lumMod val="60000"/>
              <a:lumOff val="40000"/>
            </a:schemeClr>
          </a:solidFill>
        </p:spPr>
        <p:txBody>
          <a:bodyPr wrap="square">
            <a:spAutoFit/>
          </a:bodyPr>
          <a:lstStyle/>
          <a:p>
            <a:r>
              <a:rPr lang="cs-CZ" sz="2400" b="1" dirty="0" smtClean="0"/>
              <a:t>Založení a Vyplnění </a:t>
            </a:r>
            <a:r>
              <a:rPr lang="cs-CZ" sz="2400" b="1" dirty="0"/>
              <a:t>žádosti o </a:t>
            </a:r>
            <a:r>
              <a:rPr lang="cs-CZ" sz="2400" b="1" dirty="0" smtClean="0"/>
              <a:t>podporu včetně příloh</a:t>
            </a:r>
            <a:endParaRPr lang="cs-CZ" sz="2400" b="1" dirty="0"/>
          </a:p>
        </p:txBody>
      </p:sp>
      <p:sp>
        <p:nvSpPr>
          <p:cNvPr id="22" name="Obdélník 21"/>
          <p:cNvSpPr/>
          <p:nvPr/>
        </p:nvSpPr>
        <p:spPr>
          <a:xfrm>
            <a:off x="1970436" y="4906212"/>
            <a:ext cx="6480720" cy="461665"/>
          </a:xfrm>
          <a:prstGeom prst="rect">
            <a:avLst/>
          </a:prstGeom>
          <a:solidFill>
            <a:schemeClr val="accent2">
              <a:lumMod val="75000"/>
            </a:schemeClr>
          </a:solidFill>
        </p:spPr>
        <p:txBody>
          <a:bodyPr wrap="square">
            <a:spAutoFit/>
          </a:bodyPr>
          <a:lstStyle/>
          <a:p>
            <a:r>
              <a:rPr lang="cs-CZ" sz="2400" b="1" dirty="0" smtClean="0"/>
              <a:t>Kontrola a Finalizace žádosti o podporu</a:t>
            </a:r>
            <a:endParaRPr lang="cs-CZ" sz="2400" b="1" dirty="0"/>
          </a:p>
        </p:txBody>
      </p:sp>
      <p:sp>
        <p:nvSpPr>
          <p:cNvPr id="23" name="Obdélník 22"/>
          <p:cNvSpPr/>
          <p:nvPr/>
        </p:nvSpPr>
        <p:spPr>
          <a:xfrm>
            <a:off x="2427710" y="5775647"/>
            <a:ext cx="6023787" cy="461665"/>
          </a:xfrm>
          <a:prstGeom prst="rect">
            <a:avLst/>
          </a:prstGeom>
          <a:solidFill>
            <a:schemeClr val="accent2">
              <a:lumMod val="50000"/>
            </a:schemeClr>
          </a:solidFill>
          <a:ln>
            <a:solidFill>
              <a:schemeClr val="accent2">
                <a:lumMod val="50000"/>
              </a:schemeClr>
            </a:solidFill>
          </a:ln>
        </p:spPr>
        <p:txBody>
          <a:bodyPr wrap="square">
            <a:spAutoFit/>
          </a:bodyPr>
          <a:lstStyle/>
          <a:p>
            <a:r>
              <a:rPr lang="cs-CZ" sz="2400" b="1" dirty="0">
                <a:solidFill>
                  <a:schemeClr val="bg1"/>
                </a:solidFill>
              </a:rPr>
              <a:t>Podepsání a odeslání žádosti o podporu</a:t>
            </a:r>
          </a:p>
        </p:txBody>
      </p:sp>
      <p:cxnSp>
        <p:nvCxnSpPr>
          <p:cNvPr id="24" name="Přímá spojnice se šipkou 23"/>
          <p:cNvCxnSpPr/>
          <p:nvPr/>
        </p:nvCxnSpPr>
        <p:spPr>
          <a:xfrm>
            <a:off x="8748464" y="2462215"/>
            <a:ext cx="0" cy="3327176"/>
          </a:xfrm>
          <a:prstGeom prst="straightConnector1">
            <a:avLst/>
          </a:prstGeom>
          <a:ln w="38100" cap="rnd">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4477877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36496"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50813" y="5349330"/>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9" name="TextovéPole 54"/>
          <p:cNvSpPr txBox="1">
            <a:spLocks noChangeArrowheads="1"/>
          </p:cNvSpPr>
          <p:nvPr/>
        </p:nvSpPr>
        <p:spPr bwMode="auto">
          <a:xfrm>
            <a:off x="1331640" y="262709"/>
            <a:ext cx="5904656" cy="6832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80000"/>
              </a:lnSpc>
              <a:spcBef>
                <a:spcPct val="0"/>
              </a:spcBef>
              <a:buFontTx/>
              <a:buNone/>
            </a:pPr>
            <a:r>
              <a:rPr lang="cs-CZ" altLang="cs-CZ" sz="48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a:t>
            </a:r>
            <a:r>
              <a:rPr lang="cs-CZ" altLang="cs-CZ" sz="4800" dirty="0" smtClean="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PR OPZ + PR IROP</a:t>
            </a:r>
            <a:endParaRPr lang="cs-CZ" altLang="cs-CZ" sz="48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12" name="Nadpis 4"/>
          <p:cNvSpPr txBox="1">
            <a:spLocks/>
          </p:cNvSpPr>
          <p:nvPr/>
        </p:nvSpPr>
        <p:spPr>
          <a:xfrm>
            <a:off x="179512" y="1317898"/>
            <a:ext cx="9505056" cy="1224000"/>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cs-CZ" sz="2400" b="1" cap="all" dirty="0" smtClean="0">
                <a:latin typeface="Arial Narrow" panose="020B0606020202030204" pitchFamily="34" charset="0"/>
              </a:rPr>
              <a:t>Veřejné zakázky v  IROP</a:t>
            </a:r>
          </a:p>
        </p:txBody>
      </p:sp>
      <p:sp>
        <p:nvSpPr>
          <p:cNvPr id="14" name="Zástupný symbol pro obsah 2"/>
          <p:cNvSpPr txBox="1">
            <a:spLocks/>
          </p:cNvSpPr>
          <p:nvPr/>
        </p:nvSpPr>
        <p:spPr>
          <a:xfrm>
            <a:off x="395537" y="1916832"/>
            <a:ext cx="7920880" cy="5400600"/>
          </a:xfrm>
          <a:prstGeom prst="rect">
            <a:avLst/>
          </a:prstGeom>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gn="just">
              <a:lnSpc>
                <a:spcPct val="100000"/>
              </a:lnSpc>
              <a:spcBef>
                <a:spcPts val="0"/>
              </a:spcBef>
              <a:spcAft>
                <a:spcPts val="0"/>
              </a:spcAft>
              <a:buFont typeface="Arial" panose="020B0604020202020204" pitchFamily="34" charset="0"/>
              <a:buNone/>
            </a:pPr>
            <a:endParaRPr lang="cs-CZ" sz="1800" dirty="0" smtClean="0">
              <a:latin typeface="Arial Narrow" panose="020B0606020202030204" pitchFamily="34" charset="0"/>
            </a:endParaRPr>
          </a:p>
          <a:p>
            <a:pPr marL="0" lvl="1" indent="0" algn="just">
              <a:lnSpc>
                <a:spcPct val="100000"/>
              </a:lnSpc>
              <a:spcBef>
                <a:spcPts val="0"/>
              </a:spcBef>
              <a:spcAft>
                <a:spcPts val="0"/>
              </a:spcAft>
              <a:buFont typeface="Arial" panose="020B0604020202020204" pitchFamily="34" charset="0"/>
              <a:buNone/>
            </a:pPr>
            <a:endParaRPr lang="cs-CZ" sz="1800" b="1" dirty="0" smtClean="0">
              <a:latin typeface="Arial Narrow" panose="020B0606020202030204" pitchFamily="34" charset="0"/>
            </a:endParaRPr>
          </a:p>
          <a:p>
            <a:pPr marL="0" indent="0" algn="just">
              <a:lnSpc>
                <a:spcPct val="100000"/>
              </a:lnSpc>
              <a:spcBef>
                <a:spcPts val="0"/>
              </a:spcBef>
              <a:spcAft>
                <a:spcPts val="0"/>
              </a:spcAft>
              <a:buFont typeface="Arial" panose="020B0604020202020204" pitchFamily="34" charset="0"/>
              <a:buNone/>
            </a:pPr>
            <a:r>
              <a:rPr lang="cs-CZ" sz="1800" dirty="0" smtClean="0">
                <a:latin typeface="Arial Narrow" panose="020B0606020202030204" pitchFamily="34" charset="0"/>
              </a:rPr>
              <a:t> </a:t>
            </a:r>
            <a:endParaRPr lang="cs-CZ" sz="1800" dirty="0">
              <a:latin typeface="Arial Narrow" panose="020B0606020202030204" pitchFamily="34" charset="0"/>
            </a:endParaRPr>
          </a:p>
        </p:txBody>
      </p:sp>
      <p:sp>
        <p:nvSpPr>
          <p:cNvPr id="10" name="TextovéPole 9"/>
          <p:cNvSpPr txBox="1"/>
          <p:nvPr/>
        </p:nvSpPr>
        <p:spPr>
          <a:xfrm>
            <a:off x="467544" y="1916832"/>
            <a:ext cx="7457491" cy="4945330"/>
          </a:xfrm>
          <a:prstGeom prst="rect">
            <a:avLst/>
          </a:prstGeom>
          <a:noFill/>
        </p:spPr>
        <p:txBody>
          <a:bodyPr wrap="square" rtlCol="0">
            <a:spAutoFit/>
          </a:bodyPr>
          <a:lstStyle/>
          <a:p>
            <a:r>
              <a:rPr lang="cs-CZ" u="sng" dirty="0" smtClean="0">
                <a:latin typeface="Arial Narrow" pitchFamily="34" charset="0"/>
              </a:rPr>
              <a:t>Zakázky malého rozsahu </a:t>
            </a:r>
            <a:r>
              <a:rPr lang="cs-CZ" dirty="0" smtClean="0">
                <a:latin typeface="Arial Narrow" pitchFamily="34" charset="0"/>
              </a:rPr>
              <a:t>–  dodávky a služby do 2 000 </a:t>
            </a:r>
            <a:r>
              <a:rPr lang="cs-CZ" dirty="0" err="1" smtClean="0">
                <a:latin typeface="Arial Narrow" pitchFamily="34" charset="0"/>
              </a:rPr>
              <a:t>000</a:t>
            </a:r>
            <a:r>
              <a:rPr lang="cs-CZ" dirty="0" smtClean="0">
                <a:latin typeface="Arial Narrow" pitchFamily="34" charset="0"/>
              </a:rPr>
              <a:t> Kč bez DPH</a:t>
            </a:r>
          </a:p>
          <a:p>
            <a:r>
              <a:rPr lang="cs-CZ" dirty="0" smtClean="0">
                <a:latin typeface="Arial Narrow" pitchFamily="34" charset="0"/>
              </a:rPr>
              <a:t>                                             stavební práce do 6 000 </a:t>
            </a:r>
            <a:r>
              <a:rPr lang="cs-CZ" dirty="0" err="1" smtClean="0">
                <a:latin typeface="Arial Narrow" pitchFamily="34" charset="0"/>
              </a:rPr>
              <a:t>000</a:t>
            </a:r>
            <a:r>
              <a:rPr lang="cs-CZ" dirty="0" smtClean="0">
                <a:latin typeface="Arial Narrow" pitchFamily="34" charset="0"/>
              </a:rPr>
              <a:t> Kč bez DPH</a:t>
            </a:r>
          </a:p>
          <a:p>
            <a:r>
              <a:rPr lang="cs-CZ" dirty="0" smtClean="0">
                <a:latin typeface="Arial Narrow" pitchFamily="34" charset="0"/>
              </a:rPr>
              <a:t>Zakázky vyšší hodnoty</a:t>
            </a:r>
          </a:p>
          <a:p>
            <a:r>
              <a:rPr lang="cs-CZ" u="sng" dirty="0" smtClean="0">
                <a:latin typeface="Arial Narrow" pitchFamily="34" charset="0"/>
              </a:rPr>
              <a:t>Hodnota zakázky </a:t>
            </a:r>
            <a:r>
              <a:rPr lang="cs-CZ" dirty="0" smtClean="0">
                <a:latin typeface="Arial Narrow" pitchFamily="34" charset="0"/>
              </a:rPr>
              <a:t>– součet hodnot všech plnění, které tvoří funkční celek a jsou </a:t>
            </a:r>
          </a:p>
          <a:p>
            <a:r>
              <a:rPr lang="cs-CZ" dirty="0" smtClean="0">
                <a:latin typeface="Arial Narrow" pitchFamily="34" charset="0"/>
              </a:rPr>
              <a:t>zadávány v časové souvislosti.</a:t>
            </a:r>
          </a:p>
          <a:p>
            <a:endParaRPr lang="cs-CZ" dirty="0" smtClean="0">
              <a:latin typeface="Arial Narrow" pitchFamily="34" charset="0"/>
            </a:endParaRPr>
          </a:p>
          <a:p>
            <a:r>
              <a:rPr lang="cs-CZ" u="sng" dirty="0" smtClean="0">
                <a:latin typeface="Arial Narrow" pitchFamily="34" charset="0"/>
              </a:rPr>
              <a:t>Výběrové řízení u zakázek malého rozsahu </a:t>
            </a:r>
            <a:r>
              <a:rPr lang="cs-CZ" dirty="0" smtClean="0">
                <a:latin typeface="Arial Narrow" pitchFamily="34" charset="0"/>
              </a:rPr>
              <a:t>:</a:t>
            </a:r>
          </a:p>
          <a:p>
            <a:r>
              <a:rPr lang="cs-CZ" dirty="0" smtClean="0">
                <a:latin typeface="Arial Narrow" pitchFamily="34" charset="0"/>
              </a:rPr>
              <a:t>a)   bez výběrového řízení – zakázka do 400 000 Kč bez DPH</a:t>
            </a:r>
          </a:p>
          <a:p>
            <a:pPr marL="342900" indent="-342900">
              <a:buAutoNum type="alphaLcParenR"/>
            </a:pPr>
            <a:r>
              <a:rPr lang="cs-CZ" dirty="0" smtClean="0">
                <a:latin typeface="Arial Narrow" pitchFamily="34" charset="0"/>
              </a:rPr>
              <a:t>uzavřená výzva – písemná výzva </a:t>
            </a:r>
            <a:r>
              <a:rPr lang="cs-CZ" dirty="0" err="1" smtClean="0">
                <a:latin typeface="Arial Narrow" pitchFamily="34" charset="0"/>
              </a:rPr>
              <a:t>nejm</a:t>
            </a:r>
            <a:r>
              <a:rPr lang="cs-CZ" dirty="0" smtClean="0">
                <a:latin typeface="Arial Narrow" pitchFamily="34" charset="0"/>
              </a:rPr>
              <a:t>. 3 dodavatelům</a:t>
            </a:r>
          </a:p>
          <a:p>
            <a:pPr marL="342900" indent="-342900">
              <a:buAutoNum type="alphaLcParenR"/>
            </a:pPr>
            <a:r>
              <a:rPr lang="cs-CZ" dirty="0" smtClean="0">
                <a:latin typeface="Arial Narrow" pitchFamily="34" charset="0"/>
              </a:rPr>
              <a:t>otevřená výzva – veřejné zveřejnění výzvy na profilu zadavatele, národním </a:t>
            </a:r>
          </a:p>
          <a:p>
            <a:pPr marL="342900" indent="-342900"/>
            <a:r>
              <a:rPr lang="cs-CZ" dirty="0" smtClean="0">
                <a:latin typeface="Arial Narrow" pitchFamily="34" charset="0"/>
              </a:rPr>
              <a:t>elektronickém nástroji, webu IROP </a:t>
            </a:r>
          </a:p>
          <a:p>
            <a:pPr marL="342900" indent="-342900"/>
            <a:endParaRPr lang="cs-CZ" u="sng" dirty="0" smtClean="0">
              <a:latin typeface="Arial Narrow" pitchFamily="34" charset="0"/>
            </a:endParaRPr>
          </a:p>
          <a:p>
            <a:pPr marL="342900" indent="-342900"/>
            <a:r>
              <a:rPr lang="cs-CZ" u="sng" dirty="0" smtClean="0">
                <a:latin typeface="Arial Narrow" pitchFamily="34" charset="0"/>
              </a:rPr>
              <a:t>Postup</a:t>
            </a:r>
            <a:r>
              <a:rPr lang="cs-CZ" dirty="0" smtClean="0">
                <a:latin typeface="Arial Narrow" pitchFamily="34" charset="0"/>
              </a:rPr>
              <a:t>:</a:t>
            </a:r>
          </a:p>
          <a:p>
            <a:pPr marL="342900" indent="-342900"/>
            <a:r>
              <a:rPr lang="cs-CZ" dirty="0" smtClean="0">
                <a:latin typeface="Arial Narrow" pitchFamily="34" charset="0"/>
              </a:rPr>
              <a:t>Oznámení o zahájení výběrového řízení + Zadávací podmínky – zveřejnění (rozeslání).</a:t>
            </a:r>
          </a:p>
          <a:p>
            <a:pPr marL="342900" indent="-342900"/>
            <a:r>
              <a:rPr lang="cs-CZ" dirty="0" smtClean="0">
                <a:latin typeface="Arial Narrow" pitchFamily="34" charset="0"/>
              </a:rPr>
              <a:t>Jednání o nabídkách, otevírání, posouzení a hodnocení nabídek</a:t>
            </a:r>
          </a:p>
          <a:p>
            <a:pPr marL="342900" indent="-342900"/>
            <a:r>
              <a:rPr lang="cs-CZ" dirty="0" smtClean="0">
                <a:latin typeface="Arial Narrow" pitchFamily="34" charset="0"/>
              </a:rPr>
              <a:t>Uzavření smlouvy</a:t>
            </a:r>
          </a:p>
          <a:p>
            <a:pPr marL="342900" indent="-342900"/>
            <a:endParaRPr lang="cs-CZ" dirty="0"/>
          </a:p>
        </p:txBody>
      </p:sp>
    </p:spTree>
    <p:extLst>
      <p:ext uri="{BB962C8B-B14F-4D97-AF65-F5344CB8AC3E}">
        <p14:creationId xmlns="" xmlns:p14="http://schemas.microsoft.com/office/powerpoint/2010/main" val="400841853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9036496"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50813" y="5349330"/>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9" name="TextovéPole 54"/>
          <p:cNvSpPr txBox="1">
            <a:spLocks noChangeArrowheads="1"/>
          </p:cNvSpPr>
          <p:nvPr/>
        </p:nvSpPr>
        <p:spPr bwMode="auto">
          <a:xfrm>
            <a:off x="1331640" y="262709"/>
            <a:ext cx="5904656" cy="6832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80000"/>
              </a:lnSpc>
              <a:spcBef>
                <a:spcPct val="0"/>
              </a:spcBef>
              <a:buFontTx/>
              <a:buNone/>
            </a:pPr>
            <a:r>
              <a:rPr lang="cs-CZ" altLang="cs-CZ" sz="48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a:t>
            </a:r>
            <a:r>
              <a:rPr lang="cs-CZ" altLang="cs-CZ" sz="4800" dirty="0" smtClean="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PR OPZ + PR IROP</a:t>
            </a:r>
            <a:endParaRPr lang="cs-CZ" altLang="cs-CZ" sz="48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12" name="Nadpis 4"/>
          <p:cNvSpPr txBox="1">
            <a:spLocks/>
          </p:cNvSpPr>
          <p:nvPr/>
        </p:nvSpPr>
        <p:spPr>
          <a:xfrm>
            <a:off x="179512" y="1317898"/>
            <a:ext cx="9505056" cy="1224000"/>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cs-CZ" sz="2400" b="1" cap="all" dirty="0" smtClean="0">
                <a:latin typeface="Arial Narrow" panose="020B0606020202030204" pitchFamily="34" charset="0"/>
              </a:rPr>
              <a:t>Projektová žádost </a:t>
            </a:r>
            <a:r>
              <a:rPr lang="cs-CZ" sz="2400" b="1" cap="all" dirty="0" err="1" smtClean="0">
                <a:latin typeface="Arial Narrow" panose="020B0606020202030204" pitchFamily="34" charset="0"/>
              </a:rPr>
              <a:t>clld</a:t>
            </a:r>
            <a:r>
              <a:rPr lang="cs-CZ" sz="2400" b="1" cap="all" dirty="0" smtClean="0">
                <a:latin typeface="Arial Narrow" panose="020B0606020202030204" pitchFamily="34" charset="0"/>
              </a:rPr>
              <a:t> v IS KP14+: </a:t>
            </a:r>
          </a:p>
        </p:txBody>
      </p:sp>
      <p:sp>
        <p:nvSpPr>
          <p:cNvPr id="14" name="Zástupný symbol pro obsah 2"/>
          <p:cNvSpPr txBox="1">
            <a:spLocks/>
          </p:cNvSpPr>
          <p:nvPr/>
        </p:nvSpPr>
        <p:spPr>
          <a:xfrm>
            <a:off x="611559" y="2132856"/>
            <a:ext cx="7704857" cy="3096344"/>
          </a:xfrm>
          <a:prstGeom prst="rect">
            <a:avLst/>
          </a:prstGeom>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spcAft>
                <a:spcPts val="0"/>
              </a:spcAft>
              <a:buFont typeface="Arial" panose="020B0604020202020204" pitchFamily="34" charset="0"/>
              <a:buNone/>
            </a:pPr>
            <a:r>
              <a:rPr lang="cs-CZ" sz="2000" b="1" u="sng" dirty="0" smtClean="0">
                <a:latin typeface="Arial Narrow" panose="020B0606020202030204" pitchFamily="34" charset="0"/>
              </a:rPr>
              <a:t>PORTÁL IS KP14+</a:t>
            </a:r>
          </a:p>
          <a:p>
            <a:pPr marL="0" indent="0" algn="just">
              <a:lnSpc>
                <a:spcPct val="100000"/>
              </a:lnSpc>
              <a:spcBef>
                <a:spcPts val="0"/>
              </a:spcBef>
              <a:spcAft>
                <a:spcPts val="0"/>
              </a:spcAft>
              <a:buFont typeface="Arial" panose="020B0604020202020204" pitchFamily="34" charset="0"/>
              <a:buNone/>
            </a:pPr>
            <a:r>
              <a:rPr lang="cs-CZ" sz="2000" b="1" dirty="0" smtClean="0">
                <a:latin typeface="Arial Narrow" panose="020B0606020202030204" pitchFamily="34" charset="0"/>
              </a:rPr>
              <a:t>Produkční prostředí: </a:t>
            </a:r>
            <a:r>
              <a:rPr lang="cs-CZ" sz="2000" b="1" u="sng" dirty="0" smtClean="0">
                <a:latin typeface="Arial Narrow" panose="020B0606020202030204" pitchFamily="34" charset="0"/>
                <a:hlinkClick r:id="rId4"/>
              </a:rPr>
              <a:t>https://mseu.mssf.cz</a:t>
            </a:r>
            <a:r>
              <a:rPr lang="cs-CZ" sz="2000" b="1" u="sng" dirty="0" smtClean="0">
                <a:latin typeface="Arial Narrow" panose="020B0606020202030204" pitchFamily="34" charset="0"/>
              </a:rPr>
              <a:t>  </a:t>
            </a:r>
          </a:p>
          <a:p>
            <a:pPr marL="0" indent="0" algn="just">
              <a:lnSpc>
                <a:spcPct val="100000"/>
              </a:lnSpc>
              <a:spcBef>
                <a:spcPts val="0"/>
              </a:spcBef>
              <a:spcAft>
                <a:spcPts val="0"/>
              </a:spcAft>
              <a:buFont typeface="Arial" panose="020B0604020202020204" pitchFamily="34" charset="0"/>
              <a:buNone/>
            </a:pPr>
            <a:endParaRPr lang="cs-CZ" sz="2000" b="1" u="sng" cap="all" dirty="0" smtClean="0">
              <a:latin typeface="Arial Narrow" panose="020B0606020202030204" pitchFamily="34" charset="0"/>
            </a:endParaRPr>
          </a:p>
          <a:p>
            <a:pPr marL="0" indent="0" algn="just">
              <a:lnSpc>
                <a:spcPct val="100000"/>
              </a:lnSpc>
              <a:spcBef>
                <a:spcPts val="0"/>
              </a:spcBef>
              <a:spcAft>
                <a:spcPts val="0"/>
              </a:spcAft>
              <a:buFont typeface="Arial" panose="020B0604020202020204" pitchFamily="34" charset="0"/>
              <a:buNone/>
            </a:pPr>
            <a:r>
              <a:rPr lang="cs-CZ" sz="2000" b="1" u="sng" cap="all" dirty="0" smtClean="0">
                <a:latin typeface="Arial Narrow" panose="020B0606020202030204" pitchFamily="34" charset="0"/>
              </a:rPr>
              <a:t>Edukační video</a:t>
            </a:r>
          </a:p>
          <a:p>
            <a:pPr marL="0" lvl="1" indent="0" algn="just">
              <a:lnSpc>
                <a:spcPct val="100000"/>
              </a:lnSpc>
              <a:spcBef>
                <a:spcPts val="0"/>
              </a:spcBef>
              <a:spcAft>
                <a:spcPts val="0"/>
              </a:spcAft>
              <a:buFont typeface="Arial" panose="020B0604020202020204" pitchFamily="34" charset="0"/>
              <a:buNone/>
            </a:pPr>
            <a:r>
              <a:rPr lang="cs-CZ" sz="2000" b="1" u="sng" dirty="0" smtClean="0">
                <a:latin typeface="Arial Narrow" panose="020B0606020202030204" pitchFamily="34" charset="0"/>
                <a:hlinkClick r:id="rId5"/>
              </a:rPr>
              <a:t>http://www.strukturalni–fondy.cz/</a:t>
            </a:r>
            <a:r>
              <a:rPr lang="cs-CZ" sz="2000" b="1" u="sng" dirty="0" err="1" smtClean="0">
                <a:latin typeface="Arial Narrow" panose="020B0606020202030204" pitchFamily="34" charset="0"/>
                <a:hlinkClick r:id="rId5"/>
              </a:rPr>
              <a:t>cs</a:t>
            </a:r>
            <a:r>
              <a:rPr lang="cs-CZ" sz="2000" b="1" u="sng" dirty="0" smtClean="0">
                <a:latin typeface="Arial Narrow" panose="020B0606020202030204" pitchFamily="34" charset="0"/>
                <a:hlinkClick r:id="rId5"/>
              </a:rPr>
              <a:t>/Jak–na–projekt/</a:t>
            </a:r>
            <a:r>
              <a:rPr lang="cs-CZ" sz="2000" b="1" u="sng" dirty="0" err="1" smtClean="0">
                <a:latin typeface="Arial Narrow" panose="020B0606020202030204" pitchFamily="34" charset="0"/>
                <a:hlinkClick r:id="rId5"/>
              </a:rPr>
              <a:t>Elektronicka</a:t>
            </a:r>
            <a:r>
              <a:rPr lang="cs-CZ" sz="2000" b="1" u="sng" dirty="0" smtClean="0">
                <a:latin typeface="Arial Narrow" panose="020B0606020202030204" pitchFamily="34" charset="0"/>
                <a:hlinkClick r:id="rId5"/>
              </a:rPr>
              <a:t>–zadost/</a:t>
            </a:r>
            <a:r>
              <a:rPr lang="cs-CZ" sz="2000" b="1" u="sng" dirty="0" err="1" smtClean="0">
                <a:latin typeface="Arial Narrow" panose="020B0606020202030204" pitchFamily="34" charset="0"/>
                <a:hlinkClick r:id="rId5"/>
              </a:rPr>
              <a:t>Edukacni</a:t>
            </a:r>
            <a:r>
              <a:rPr lang="cs-CZ" sz="2000" b="1" u="sng" dirty="0" smtClean="0">
                <a:latin typeface="Arial Narrow" panose="020B0606020202030204" pitchFamily="34" charset="0"/>
                <a:hlinkClick r:id="rId5"/>
              </a:rPr>
              <a:t>–videa</a:t>
            </a:r>
            <a:r>
              <a:rPr lang="cs-CZ" sz="2000" b="1" u="sng" dirty="0" smtClean="0">
                <a:latin typeface="Arial Narrow" panose="020B0606020202030204" pitchFamily="34" charset="0"/>
              </a:rPr>
              <a:t> </a:t>
            </a:r>
          </a:p>
          <a:p>
            <a:pPr marL="0" lvl="1" indent="0" algn="just">
              <a:lnSpc>
                <a:spcPct val="100000"/>
              </a:lnSpc>
              <a:spcBef>
                <a:spcPts val="0"/>
              </a:spcBef>
              <a:spcAft>
                <a:spcPts val="0"/>
              </a:spcAft>
              <a:buSzPct val="100000"/>
              <a:buFont typeface="Arial" panose="020B0604020202020204" pitchFamily="34" charset="0"/>
              <a:buNone/>
            </a:pPr>
            <a:endParaRPr lang="cs-CZ" sz="2000" b="1" u="sng" dirty="0" smtClean="0">
              <a:latin typeface="Arial Narrow" panose="020B0606020202030204" pitchFamily="34" charset="0"/>
            </a:endParaRPr>
          </a:p>
          <a:p>
            <a:pPr marL="0" lvl="1" indent="0" algn="just">
              <a:lnSpc>
                <a:spcPct val="100000"/>
              </a:lnSpc>
              <a:spcBef>
                <a:spcPts val="0"/>
              </a:spcBef>
              <a:spcAft>
                <a:spcPts val="0"/>
              </a:spcAft>
              <a:buSzPct val="100000"/>
              <a:buFont typeface="Arial" panose="020B0604020202020204" pitchFamily="34" charset="0"/>
              <a:buNone/>
            </a:pPr>
            <a:r>
              <a:rPr lang="cs-CZ" sz="2000" b="1" u="sng" dirty="0" smtClean="0">
                <a:latin typeface="Arial Narrow" panose="020B0606020202030204" pitchFamily="34" charset="0"/>
              </a:rPr>
              <a:t>VÝZVY MAS </a:t>
            </a:r>
          </a:p>
          <a:p>
            <a:pPr marL="0" lvl="1" indent="0" algn="just">
              <a:lnSpc>
                <a:spcPct val="100000"/>
              </a:lnSpc>
              <a:spcBef>
                <a:spcPts val="0"/>
              </a:spcBef>
              <a:spcAft>
                <a:spcPts val="0"/>
              </a:spcAft>
              <a:buFont typeface="Arial" panose="020B0604020202020204" pitchFamily="34" charset="0"/>
              <a:buNone/>
            </a:pPr>
            <a:r>
              <a:rPr lang="cs-CZ" sz="1800" b="1" dirty="0" smtClean="0">
                <a:latin typeface="Arial Narrow" panose="020B0606020202030204" pitchFamily="34" charset="0"/>
                <a:hlinkClick r:id="rId6"/>
              </a:rPr>
              <a:t>http://www.</a:t>
            </a:r>
            <a:r>
              <a:rPr lang="cs-CZ" sz="1800" b="1" dirty="0" err="1" smtClean="0">
                <a:latin typeface="Arial Narrow" panose="020B0606020202030204" pitchFamily="34" charset="0"/>
                <a:hlinkClick r:id="rId6"/>
              </a:rPr>
              <a:t>sdruzenisplav.cz</a:t>
            </a:r>
            <a:r>
              <a:rPr lang="cs-CZ" sz="1800" dirty="0" smtClean="0">
                <a:latin typeface="Arial Narrow" panose="020B0606020202030204" pitchFamily="34" charset="0"/>
              </a:rPr>
              <a:t> </a:t>
            </a:r>
            <a:endParaRPr lang="cs-CZ" sz="1800" dirty="0">
              <a:latin typeface="Arial Narrow" panose="020B0606020202030204" pitchFamily="34" charset="0"/>
            </a:endParaRPr>
          </a:p>
        </p:txBody>
      </p:sp>
    </p:spTree>
    <p:extLst>
      <p:ext uri="{BB962C8B-B14F-4D97-AF65-F5344CB8AC3E}">
        <p14:creationId xmlns="" xmlns:p14="http://schemas.microsoft.com/office/powerpoint/2010/main" val="400841853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Ovál 39"/>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p>
        </p:txBody>
      </p:sp>
      <p:sp>
        <p:nvSpPr>
          <p:cNvPr id="32" name="Obdélník 31"/>
          <p:cNvSpPr/>
          <p:nvPr/>
        </p:nvSpPr>
        <p:spPr>
          <a:xfrm>
            <a:off x="0" y="4094163"/>
            <a:ext cx="7431088" cy="900112"/>
          </a:xfrm>
          <a:prstGeom prst="rect">
            <a:avLst/>
          </a:prstGeom>
          <a:solidFill>
            <a:srgbClr val="6EB3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p>
        </p:txBody>
      </p:sp>
      <p:sp>
        <p:nvSpPr>
          <p:cNvPr id="18" name="Obdélník 17"/>
          <p:cNvSpPr/>
          <p:nvPr/>
        </p:nvSpPr>
        <p:spPr>
          <a:xfrm>
            <a:off x="4521200" y="5511800"/>
            <a:ext cx="4622800" cy="90011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p>
        </p:txBody>
      </p:sp>
      <p:sp>
        <p:nvSpPr>
          <p:cNvPr id="33" name="Obdélník 3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dirty="0"/>
          </a:p>
        </p:txBody>
      </p:sp>
      <p:sp>
        <p:nvSpPr>
          <p:cNvPr id="69638" name="TextovéPole 54"/>
          <p:cNvSpPr txBox="1">
            <a:spLocks noChangeArrowheads="1"/>
          </p:cNvSpPr>
          <p:nvPr/>
        </p:nvSpPr>
        <p:spPr bwMode="auto">
          <a:xfrm>
            <a:off x="787400" y="4249738"/>
            <a:ext cx="6448425" cy="708025"/>
          </a:xfrm>
          <a:prstGeom prst="rect">
            <a:avLst/>
          </a:prstGeom>
          <a:noFill/>
          <a:ln w="9525">
            <a:noFill/>
            <a:miter lim="800000"/>
            <a:headEnd/>
            <a:tailEnd/>
          </a:ln>
        </p:spPr>
        <p:txBody>
          <a:bodyPr>
            <a:spAutoFit/>
          </a:bodyPr>
          <a:lstStyle/>
          <a:p>
            <a:pPr algn="r" eaLnBrk="1" hangingPunct="1">
              <a:lnSpc>
                <a:spcPct val="80000"/>
              </a:lnSpc>
            </a:pPr>
            <a:r>
              <a:rPr lang="cs-CZ" altLang="cs-CZ" sz="5000" i="1" dirty="0">
                <a:solidFill>
                  <a:schemeClr val="bg1"/>
                </a:solidFill>
                <a:latin typeface="Arial Narrow" pitchFamily="34" charset="0"/>
                <a:ea typeface="Arial Unicode MS" pitchFamily="34" charset="-128"/>
                <a:cs typeface="Arial Unicode MS" pitchFamily="34" charset="-128"/>
              </a:rPr>
              <a:t>Děkujeme za </a:t>
            </a:r>
            <a:r>
              <a:rPr lang="cs-CZ" altLang="cs-CZ" sz="5000" i="1" dirty="0" smtClean="0">
                <a:solidFill>
                  <a:schemeClr val="bg1"/>
                </a:solidFill>
                <a:latin typeface="Arial Narrow" pitchFamily="34" charset="0"/>
                <a:ea typeface="Arial Unicode MS" pitchFamily="34" charset="-128"/>
                <a:cs typeface="Arial Unicode MS" pitchFamily="34" charset="-128"/>
              </a:rPr>
              <a:t>pozornost</a:t>
            </a:r>
            <a:endParaRPr lang="cs-CZ" altLang="cs-CZ" sz="5000" i="1" dirty="0">
              <a:solidFill>
                <a:schemeClr val="bg1"/>
              </a:solidFill>
              <a:latin typeface="Arial Narrow" pitchFamily="34" charset="0"/>
              <a:ea typeface="Arial Unicode MS" pitchFamily="34" charset="-128"/>
              <a:cs typeface="Arial Unicode MS" pitchFamily="34" charset="-128"/>
            </a:endParaRPr>
          </a:p>
        </p:txBody>
      </p:sp>
      <p:pic>
        <p:nvPicPr>
          <p:cNvPr id="69639" name="Picture 3" descr="Splav Logo New2"/>
          <p:cNvPicPr>
            <a:picLocks noChangeAspect="1" noChangeArrowheads="1"/>
          </p:cNvPicPr>
          <p:nvPr/>
        </p:nvPicPr>
        <p:blipFill>
          <a:blip r:embed="rId2" cstate="print">
            <a:clrChange>
              <a:clrFrom>
                <a:srgbClr val="FFFEFC"/>
              </a:clrFrom>
              <a:clrTo>
                <a:srgbClr val="FFFEFC">
                  <a:alpha val="0"/>
                </a:srgbClr>
              </a:clrTo>
            </a:clrChange>
          </a:blip>
          <a:srcRect b="16805"/>
          <a:stretch>
            <a:fillRect/>
          </a:stretch>
        </p:blipFill>
        <p:spPr bwMode="auto">
          <a:xfrm>
            <a:off x="896938" y="5535613"/>
            <a:ext cx="990600" cy="823912"/>
          </a:xfrm>
          <a:prstGeom prst="rect">
            <a:avLst/>
          </a:prstGeom>
          <a:noFill/>
          <a:ln w="9525">
            <a:noFill/>
            <a:miter lim="800000"/>
            <a:headEnd/>
            <a:tailEnd/>
          </a:ln>
        </p:spPr>
      </p:pic>
      <p:sp>
        <p:nvSpPr>
          <p:cNvPr id="69640" name="TextovéPole 1"/>
          <p:cNvSpPr txBox="1">
            <a:spLocks noChangeArrowheads="1"/>
          </p:cNvSpPr>
          <p:nvPr/>
        </p:nvSpPr>
        <p:spPr bwMode="auto">
          <a:xfrm>
            <a:off x="1907704" y="2060848"/>
            <a:ext cx="6971184" cy="1015663"/>
          </a:xfrm>
          <a:prstGeom prst="rect">
            <a:avLst/>
          </a:prstGeom>
          <a:noFill/>
          <a:ln w="9525">
            <a:noFill/>
            <a:miter lim="800000"/>
            <a:headEnd/>
            <a:tailEnd/>
          </a:ln>
        </p:spPr>
        <p:txBody>
          <a:bodyPr wrap="square">
            <a:spAutoFit/>
          </a:bodyPr>
          <a:lstStyle/>
          <a:p>
            <a:r>
              <a:rPr lang="cs-CZ" altLang="cs-CZ" sz="2000" dirty="0" smtClean="0">
                <a:latin typeface="Arial Narrow" pitchFamily="34" charset="0"/>
              </a:rPr>
              <a:t>PR IROP      </a:t>
            </a:r>
            <a:r>
              <a:rPr lang="cs-CZ" altLang="cs-CZ" sz="2000" dirty="0">
                <a:latin typeface="Arial Narrow" pitchFamily="34" charset="0"/>
              </a:rPr>
              <a:t>Kateřina Holmová, </a:t>
            </a:r>
            <a:r>
              <a:rPr lang="cs-CZ" altLang="cs-CZ" sz="2000" dirty="0">
                <a:latin typeface="Arial Narrow" pitchFamily="34" charset="0"/>
                <a:hlinkClick r:id="rId3"/>
              </a:rPr>
              <a:t>katerina@sdruzenisplav.cz</a:t>
            </a:r>
            <a:r>
              <a:rPr lang="cs-CZ" altLang="cs-CZ" sz="2000" dirty="0">
                <a:latin typeface="Arial Narrow" pitchFamily="34" charset="0"/>
              </a:rPr>
              <a:t>, 732 578 889</a:t>
            </a:r>
          </a:p>
          <a:p>
            <a:endParaRPr lang="cs-CZ" altLang="cs-CZ" sz="2000" dirty="0" smtClean="0">
              <a:latin typeface="Arial Narrow" pitchFamily="34" charset="0"/>
            </a:endParaRPr>
          </a:p>
          <a:p>
            <a:r>
              <a:rPr lang="cs-CZ" altLang="cs-CZ" sz="2000" smtClean="0">
                <a:latin typeface="Arial Narrow" pitchFamily="34" charset="0"/>
              </a:rPr>
              <a:t>Vzdělávání   </a:t>
            </a:r>
            <a:r>
              <a:rPr lang="cs-CZ" altLang="cs-CZ" sz="2000" dirty="0" smtClean="0">
                <a:latin typeface="Arial Narrow" pitchFamily="34" charset="0"/>
              </a:rPr>
              <a:t>Martina Kubišová, </a:t>
            </a:r>
            <a:r>
              <a:rPr lang="cs-CZ" altLang="cs-CZ" sz="2000" dirty="0" smtClean="0">
                <a:latin typeface="Arial Narrow" pitchFamily="34" charset="0"/>
                <a:hlinkClick r:id="rId4"/>
              </a:rPr>
              <a:t>martina@sdruzenisplav.cz</a:t>
            </a:r>
            <a:r>
              <a:rPr lang="cs-CZ" altLang="cs-CZ" sz="2000" dirty="0" smtClean="0">
                <a:latin typeface="Arial Narrow" pitchFamily="34" charset="0"/>
              </a:rPr>
              <a:t>,  728 098 091</a:t>
            </a:r>
            <a:endParaRPr lang="cs-CZ" altLang="cs-CZ" sz="2000" dirty="0">
              <a:latin typeface="Arial Narrow" pitchFamily="34" charset="0"/>
            </a:endParaRPr>
          </a:p>
        </p:txBody>
      </p:sp>
      <p:pic>
        <p:nvPicPr>
          <p:cNvPr id="69642" name="Obrázek 1" descr="C:\Users\Splav\Desktop\IROP_CZ_RO_B_C-RGB.jpg"/>
          <p:cNvPicPr>
            <a:picLocks noChangeAspect="1" noChangeArrowheads="1"/>
          </p:cNvPicPr>
          <p:nvPr/>
        </p:nvPicPr>
        <p:blipFill>
          <a:blip r:embed="rId5" cstate="print"/>
          <a:srcRect/>
          <a:stretch>
            <a:fillRect/>
          </a:stretch>
        </p:blipFill>
        <p:spPr bwMode="auto">
          <a:xfrm>
            <a:off x="606425" y="893763"/>
            <a:ext cx="5761038" cy="949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101600"/>
            <a:ext cx="8964488"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23850" y="1862138"/>
            <a:ext cx="8247063" cy="45550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None/>
              <a:tabLst>
                <a:tab pos="1616075" algn="l"/>
              </a:tabLst>
            </a:pPr>
            <a:r>
              <a:rPr lang="cs-CZ" altLang="cs-CZ" sz="2400" u="sng" dirty="0" smtClean="0">
                <a:latin typeface="Arial Narrow" pitchFamily="34" charset="0"/>
                <a:cs typeface="Arial" pitchFamily="34" charset="0"/>
              </a:rPr>
              <a:t>Vyhlašované výzvy:</a:t>
            </a:r>
          </a:p>
          <a:p>
            <a:pPr marL="457200" indent="-457200" fontAlgn="base">
              <a:lnSpc>
                <a:spcPct val="100000"/>
              </a:lnSpc>
              <a:spcBef>
                <a:spcPct val="0"/>
              </a:spcBef>
              <a:spcAft>
                <a:spcPct val="0"/>
              </a:spcAft>
              <a:buAutoNum type="arabicPeriod"/>
              <a:tabLst>
                <a:tab pos="1616075" algn="l"/>
              </a:tabLst>
            </a:pPr>
            <a:r>
              <a:rPr lang="cs-CZ" altLang="cs-CZ" sz="2400" dirty="0" smtClean="0">
                <a:latin typeface="Arial Narrow" pitchFamily="34" charset="0"/>
                <a:cs typeface="Arial" pitchFamily="34" charset="0"/>
              </a:rPr>
              <a:t>Ekologická </a:t>
            </a:r>
            <a:r>
              <a:rPr lang="cs-CZ" altLang="cs-CZ" sz="2400" dirty="0">
                <a:latin typeface="Arial Narrow" pitchFamily="34" charset="0"/>
                <a:cs typeface="Arial" pitchFamily="34" charset="0"/>
              </a:rPr>
              <a:t>a bezpečná  doprava I</a:t>
            </a:r>
            <a:r>
              <a:rPr lang="cs-CZ" altLang="cs-CZ" sz="2400" dirty="0" smtClean="0">
                <a:latin typeface="Arial Narrow" pitchFamily="34" charset="0"/>
                <a:cs typeface="Arial" pitchFamily="34" charset="0"/>
              </a:rPr>
              <a:t>.</a:t>
            </a:r>
          </a:p>
          <a:p>
            <a:pPr marL="457200" indent="-457200" fontAlgn="base">
              <a:lnSpc>
                <a:spcPct val="100000"/>
              </a:lnSpc>
              <a:spcBef>
                <a:spcPct val="0"/>
              </a:spcBef>
              <a:spcAft>
                <a:spcPct val="0"/>
              </a:spcAft>
              <a:buAutoNum type="arabicPeriod"/>
              <a:tabLst>
                <a:tab pos="1616075" algn="l"/>
              </a:tabLst>
            </a:pPr>
            <a:r>
              <a:rPr lang="cs-CZ" altLang="cs-CZ" sz="2400" dirty="0" smtClean="0">
                <a:latin typeface="Arial Narrow" pitchFamily="34" charset="0"/>
                <a:cs typeface="Arial" pitchFamily="34" charset="0"/>
              </a:rPr>
              <a:t>Výchova a vzdělávání – investice I.</a:t>
            </a:r>
          </a:p>
          <a:p>
            <a:pPr marL="457200" indent="-457200" fontAlgn="base">
              <a:lnSpc>
                <a:spcPct val="100000"/>
              </a:lnSpc>
              <a:spcBef>
                <a:spcPct val="0"/>
              </a:spcBef>
              <a:spcAft>
                <a:spcPct val="0"/>
              </a:spcAft>
              <a:buAutoNum type="arabicPeriod"/>
              <a:tabLst>
                <a:tab pos="1616075" algn="l"/>
              </a:tabLst>
            </a:pPr>
            <a:r>
              <a:rPr lang="cs-CZ" altLang="cs-CZ" sz="2400" dirty="0" smtClean="0">
                <a:solidFill>
                  <a:prstClr val="black"/>
                </a:solidFill>
                <a:latin typeface="Arial Narrow" pitchFamily="34" charset="0"/>
                <a:cs typeface="Arial" pitchFamily="34" charset="0"/>
              </a:rPr>
              <a:t>Sociální služby a komunity – investice I.</a:t>
            </a:r>
            <a:endParaRPr lang="cs-CZ" altLang="cs-CZ" sz="2400" dirty="0" smtClean="0">
              <a:latin typeface="Arial Narrow" pitchFamily="34" charset="0"/>
              <a:cs typeface="Arial" pitchFamily="34" charset="0"/>
            </a:endParaRPr>
          </a:p>
          <a:p>
            <a:pPr marL="457200" indent="-457200" fontAlgn="base">
              <a:lnSpc>
                <a:spcPct val="100000"/>
              </a:lnSpc>
              <a:spcBef>
                <a:spcPct val="0"/>
              </a:spcBef>
              <a:spcAft>
                <a:spcPct val="0"/>
              </a:spcAft>
              <a:buFont typeface="Arial" panose="020B0604020202020204" pitchFamily="34" charset="0"/>
              <a:buAutoNum type="arabicPeriod"/>
              <a:tabLst>
                <a:tab pos="1616075" algn="l"/>
              </a:tabLst>
            </a:pPr>
            <a:r>
              <a:rPr lang="cs-CZ" altLang="cs-CZ" sz="2400" dirty="0" smtClean="0">
                <a:latin typeface="Arial Narrow" pitchFamily="34" charset="0"/>
                <a:cs typeface="Arial" pitchFamily="34" charset="0"/>
              </a:rPr>
              <a:t>Řešení </a:t>
            </a:r>
            <a:r>
              <a:rPr lang="cs-CZ" altLang="cs-CZ" sz="2400" dirty="0">
                <a:latin typeface="Arial Narrow" pitchFamily="34" charset="0"/>
                <a:cs typeface="Arial" pitchFamily="34" charset="0"/>
              </a:rPr>
              <a:t>krizových situací I.</a:t>
            </a:r>
          </a:p>
          <a:p>
            <a:pPr fontAlgn="base">
              <a:lnSpc>
                <a:spcPct val="100000"/>
              </a:lnSpc>
              <a:spcBef>
                <a:spcPct val="0"/>
              </a:spcBef>
              <a:spcAft>
                <a:spcPct val="0"/>
              </a:spcAft>
              <a:buNone/>
              <a:tabLst>
                <a:tab pos="1616075" algn="l"/>
              </a:tabLst>
            </a:pPr>
            <a:endParaRPr lang="cs-CZ" altLang="cs-CZ" sz="2000" dirty="0" smtClean="0">
              <a:solidFill>
                <a:prstClr val="black"/>
              </a:solidFill>
              <a:latin typeface="Arial Narrow" pitchFamily="34" charset="0"/>
              <a:cs typeface="Arial" pitchFamily="34" charset="0"/>
            </a:endParaRPr>
          </a:p>
          <a:p>
            <a:pPr fontAlgn="base">
              <a:lnSpc>
                <a:spcPct val="100000"/>
              </a:lnSpc>
              <a:spcBef>
                <a:spcPct val="0"/>
              </a:spcBef>
              <a:spcAft>
                <a:spcPct val="0"/>
              </a:spcAft>
              <a:tabLst>
                <a:tab pos="2063750" algn="l"/>
              </a:tabLst>
            </a:pPr>
            <a:r>
              <a:rPr lang="cs-CZ" altLang="cs-CZ" sz="2000" smtClean="0">
                <a:solidFill>
                  <a:prstClr val="black"/>
                </a:solidFill>
                <a:latin typeface="Arial Narrow" pitchFamily="34" charset="0"/>
                <a:cs typeface="Arial" pitchFamily="34" charset="0"/>
              </a:rPr>
              <a:t> </a:t>
            </a:r>
            <a:r>
              <a:rPr lang="cs-CZ" altLang="cs-CZ" sz="2000" smtClean="0">
                <a:solidFill>
                  <a:prstClr val="black"/>
                </a:solidFill>
                <a:latin typeface="Arial Narrow" pitchFamily="34" charset="0"/>
                <a:cs typeface="Arial" pitchFamily="34" charset="0"/>
              </a:rPr>
              <a:t>23.10</a:t>
            </a:r>
            <a:r>
              <a:rPr lang="cs-CZ" altLang="cs-CZ" sz="2000" dirty="0" smtClean="0">
                <a:solidFill>
                  <a:prstClr val="black"/>
                </a:solidFill>
                <a:latin typeface="Arial Narrow" pitchFamily="34" charset="0"/>
                <a:cs typeface="Arial" pitchFamily="34" charset="0"/>
              </a:rPr>
              <a:t>. – 30.11.2017:	příjem žádostí </a:t>
            </a:r>
          </a:p>
          <a:p>
            <a:pPr fontAlgn="base">
              <a:lnSpc>
                <a:spcPct val="100000"/>
              </a:lnSpc>
              <a:spcBef>
                <a:spcPct val="0"/>
              </a:spcBef>
              <a:spcAft>
                <a:spcPct val="0"/>
              </a:spcAft>
              <a:tabLst>
                <a:tab pos="2063750" algn="l"/>
              </a:tabLst>
            </a:pPr>
            <a:r>
              <a:rPr lang="cs-CZ" altLang="cs-CZ" sz="2000" dirty="0" smtClean="0">
                <a:solidFill>
                  <a:prstClr val="black"/>
                </a:solidFill>
                <a:latin typeface="Arial Narrow" pitchFamily="34" charset="0"/>
                <a:cs typeface="Arial" pitchFamily="34" charset="0"/>
              </a:rPr>
              <a:t>12/2017 – 2/2018: 	zveřejnění výsledků</a:t>
            </a:r>
          </a:p>
          <a:p>
            <a:pPr fontAlgn="base">
              <a:lnSpc>
                <a:spcPct val="100000"/>
              </a:lnSpc>
              <a:spcBef>
                <a:spcPct val="0"/>
              </a:spcBef>
              <a:spcAft>
                <a:spcPct val="0"/>
              </a:spcAft>
              <a:tabLst>
                <a:tab pos="2063750" algn="l"/>
              </a:tabLst>
            </a:pPr>
            <a:r>
              <a:rPr lang="cs-CZ" altLang="cs-CZ" sz="2000" dirty="0" smtClean="0">
                <a:solidFill>
                  <a:prstClr val="black"/>
                </a:solidFill>
                <a:latin typeface="Arial Narrow" pitchFamily="34" charset="0"/>
                <a:cs typeface="Arial" pitchFamily="34" charset="0"/>
              </a:rPr>
              <a:t> 3/2018:	předání dokumentace žádostí na MMR, příprava právního aktu</a:t>
            </a:r>
          </a:p>
          <a:p>
            <a:pPr fontAlgn="base">
              <a:lnSpc>
                <a:spcPct val="100000"/>
              </a:lnSpc>
              <a:spcBef>
                <a:spcPct val="0"/>
              </a:spcBef>
              <a:spcAft>
                <a:spcPct val="0"/>
              </a:spcAft>
              <a:tabLst>
                <a:tab pos="2063750" algn="l"/>
              </a:tabLst>
            </a:pPr>
            <a:r>
              <a:rPr lang="cs-CZ" altLang="cs-CZ" sz="2000" dirty="0" smtClean="0">
                <a:solidFill>
                  <a:prstClr val="black"/>
                </a:solidFill>
                <a:latin typeface="Arial Narrow" pitchFamily="34" charset="0"/>
                <a:cs typeface="Arial" pitchFamily="34" charset="0"/>
              </a:rPr>
              <a:t> realizace:	už po 1.1.2016 – do 31.12.2019</a:t>
            </a:r>
          </a:p>
          <a:p>
            <a:pPr fontAlgn="base">
              <a:lnSpc>
                <a:spcPct val="100000"/>
              </a:lnSpc>
              <a:spcBef>
                <a:spcPct val="0"/>
              </a:spcBef>
              <a:spcAft>
                <a:spcPct val="0"/>
              </a:spcAft>
              <a:buNone/>
              <a:tabLst>
                <a:tab pos="1616075" algn="l"/>
              </a:tabLst>
            </a:pPr>
            <a:endParaRPr lang="cs-CZ" altLang="cs-CZ" sz="2000" dirty="0" smtClean="0">
              <a:solidFill>
                <a:prstClr val="black"/>
              </a:solidFill>
              <a:latin typeface="Arial Narrow" pitchFamily="34" charset="0"/>
              <a:cs typeface="Arial" pitchFamily="34" charset="0"/>
            </a:endParaRPr>
          </a:p>
          <a:p>
            <a:pPr fontAlgn="base">
              <a:lnSpc>
                <a:spcPct val="100000"/>
              </a:lnSpc>
              <a:spcBef>
                <a:spcPct val="0"/>
              </a:spcBef>
              <a:spcAft>
                <a:spcPct val="0"/>
              </a:spcAft>
              <a:buNone/>
              <a:tabLst>
                <a:tab pos="1616075" algn="l"/>
              </a:tabLst>
            </a:pPr>
            <a:r>
              <a:rPr lang="cs-CZ" altLang="cs-CZ" sz="2000" dirty="0" smtClean="0">
                <a:solidFill>
                  <a:prstClr val="black"/>
                </a:solidFill>
                <a:latin typeface="Arial Narrow" pitchFamily="34" charset="0"/>
                <a:cs typeface="Arial" pitchFamily="34" charset="0"/>
              </a:rPr>
              <a:t>Další výzvy v 2018 – 2020 (+ Sociální podnikání-investice, Kulturní dědictví, </a:t>
            </a:r>
            <a:r>
              <a:rPr lang="cs-CZ" altLang="cs-CZ" sz="2000" dirty="0">
                <a:solidFill>
                  <a:prstClr val="black"/>
                </a:solidFill>
                <a:latin typeface="Arial Narrow" pitchFamily="34" charset="0"/>
                <a:cs typeface="Arial" pitchFamily="34" charset="0"/>
              </a:rPr>
              <a:t>Ú</a:t>
            </a:r>
            <a:r>
              <a:rPr lang="cs-CZ" altLang="cs-CZ" sz="2000" dirty="0" smtClean="0">
                <a:solidFill>
                  <a:prstClr val="black"/>
                </a:solidFill>
                <a:latin typeface="Arial Narrow" pitchFamily="34" charset="0"/>
                <a:cs typeface="Arial" pitchFamily="34" charset="0"/>
              </a:rPr>
              <a:t>zemní plánování)</a:t>
            </a:r>
          </a:p>
          <a:p>
            <a:pPr fontAlgn="base">
              <a:lnSpc>
                <a:spcPct val="100000"/>
              </a:lnSpc>
              <a:spcBef>
                <a:spcPct val="0"/>
              </a:spcBef>
              <a:spcAft>
                <a:spcPct val="0"/>
              </a:spcAft>
            </a:pPr>
            <a:endParaRPr lang="cs-CZ" altLang="cs-CZ" sz="1000" b="1" u="sng" dirty="0" smtClean="0">
              <a:solidFill>
                <a:prstClr val="black"/>
              </a:solidFill>
              <a:latin typeface="Arial Narrow" pitchFamily="34" charset="0"/>
              <a:cs typeface="Arial" pitchFamily="34" charset="0"/>
            </a:endParaRPr>
          </a:p>
        </p:txBody>
      </p:sp>
      <p:sp>
        <p:nvSpPr>
          <p:cNvPr id="8" name="Obdélník 1"/>
          <p:cNvSpPr>
            <a:spLocks noChangeArrowheads="1"/>
          </p:cNvSpPr>
          <p:nvPr/>
        </p:nvSpPr>
        <p:spPr bwMode="auto">
          <a:xfrm>
            <a:off x="336550" y="1263650"/>
            <a:ext cx="8123882"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cap="all" dirty="0">
                <a:solidFill>
                  <a:prstClr val="black"/>
                </a:solidFill>
                <a:latin typeface="Arial Narrow" panose="020B0606020202030204" pitchFamily="34" charset="0"/>
              </a:rPr>
              <a:t>Harmonogram </a:t>
            </a:r>
            <a:r>
              <a:rPr lang="cs-CZ" altLang="cs-CZ" sz="2400" b="1" cap="all" dirty="0" smtClean="0">
                <a:solidFill>
                  <a:prstClr val="black"/>
                </a:solidFill>
                <a:latin typeface="Arial Narrow" panose="020B0606020202030204" pitchFamily="34" charset="0"/>
              </a:rPr>
              <a:t> výzev v roce 2017</a:t>
            </a:r>
            <a:endParaRPr lang="cs-CZ" altLang="cs-CZ" sz="2400" cap="all" dirty="0">
              <a:solidFill>
                <a:prstClr val="black"/>
              </a:solidFill>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smtClean="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r>
              <a:rPr lang="cs-CZ" altLang="cs-CZ" sz="5000" dirty="0" smtClean="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rPr>
              <a:t>                  </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1711164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199" name="Obdélník 1"/>
          <p:cNvSpPr>
            <a:spLocks noChangeArrowheads="1"/>
          </p:cNvSpPr>
          <p:nvPr/>
        </p:nvSpPr>
        <p:spPr bwMode="auto">
          <a:xfrm>
            <a:off x="369378" y="1790932"/>
            <a:ext cx="8247063" cy="4924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457200" lvl="0" indent="-457200">
              <a:buAutoNum type="arabicParenR"/>
            </a:pPr>
            <a:r>
              <a:rPr lang="cs-CZ" sz="2000" b="1" dirty="0" smtClean="0">
                <a:solidFill>
                  <a:srgbClr val="C00000"/>
                </a:solidFill>
                <a:latin typeface="Arial Narrow" pitchFamily="34" charset="0"/>
              </a:rPr>
              <a:t>bezpečnost</a:t>
            </a:r>
            <a:r>
              <a:rPr lang="cs-CZ" sz="2000" b="1" dirty="0" smtClean="0">
                <a:latin typeface="Arial Narrow" pitchFamily="34" charset="0"/>
              </a:rPr>
              <a:t> </a:t>
            </a:r>
            <a:r>
              <a:rPr lang="cs-CZ" sz="2000" dirty="0" smtClean="0">
                <a:latin typeface="Arial Narrow" pitchFamily="34" charset="0"/>
              </a:rPr>
              <a:t>(silniční,  železniční, cyklistická a pěší doprava) </a:t>
            </a:r>
          </a:p>
          <a:p>
            <a:pPr lvl="0">
              <a:buNone/>
            </a:pPr>
            <a:r>
              <a:rPr lang="cs-CZ" sz="1800" b="1" dirty="0" smtClean="0">
                <a:latin typeface="Arial Narrow" pitchFamily="34" charset="0"/>
              </a:rPr>
              <a:t>HLAVNÍ AKTIVITY </a:t>
            </a:r>
            <a:r>
              <a:rPr lang="cs-CZ" sz="1800" dirty="0" smtClean="0">
                <a:latin typeface="Arial Narrow" pitchFamily="34" charset="0"/>
              </a:rPr>
              <a:t>nad 85% celkových nákladů projektu</a:t>
            </a:r>
          </a:p>
          <a:p>
            <a:pPr marL="438150" lvl="1"/>
            <a:r>
              <a:rPr lang="cs-CZ" sz="1800" dirty="0" smtClean="0">
                <a:latin typeface="Arial Narrow" pitchFamily="34" charset="0"/>
              </a:rPr>
              <a:t>Rekonstrukce, modernizace a výstavba</a:t>
            </a:r>
          </a:p>
          <a:p>
            <a:pPr marL="609600" lvl="2" indent="0">
              <a:buNone/>
            </a:pPr>
            <a:r>
              <a:rPr lang="cs-CZ" sz="1800" dirty="0" smtClean="0">
                <a:latin typeface="Arial Narrow" pitchFamily="34" charset="0"/>
              </a:rPr>
              <a:t>- chodníků a pásů pro pěší podél silnic I.- III. </a:t>
            </a:r>
            <a:r>
              <a:rPr lang="cs-CZ" sz="1800" dirty="0">
                <a:latin typeface="Arial Narrow" pitchFamily="34" charset="0"/>
              </a:rPr>
              <a:t>t</a:t>
            </a:r>
            <a:r>
              <a:rPr lang="cs-CZ" sz="1800" dirty="0" smtClean="0">
                <a:latin typeface="Arial Narrow" pitchFamily="34" charset="0"/>
              </a:rPr>
              <a:t>řídy a míst. </a:t>
            </a:r>
            <a:r>
              <a:rPr lang="cs-CZ" sz="1800" dirty="0">
                <a:latin typeface="Arial Narrow" pitchFamily="34" charset="0"/>
              </a:rPr>
              <a:t>k</a:t>
            </a:r>
            <a:r>
              <a:rPr lang="cs-CZ" sz="1800" dirty="0" smtClean="0">
                <a:latin typeface="Arial Narrow" pitchFamily="34" charset="0"/>
              </a:rPr>
              <a:t>omunikací včetně přechodů pro chodce a míst pro přecházení uzpůsobených pro osoby s omezením pohybu</a:t>
            </a:r>
          </a:p>
          <a:p>
            <a:pPr marL="609600" lvl="2" indent="0">
              <a:buNone/>
            </a:pPr>
            <a:r>
              <a:rPr lang="cs-CZ" sz="1800" dirty="0" smtClean="0">
                <a:latin typeface="Arial Narrow" pitchFamily="34" charset="0"/>
              </a:rPr>
              <a:t>- bezbariérových komunikací pro pěší k zastávkám HD, nástupiště</a:t>
            </a:r>
          </a:p>
          <a:p>
            <a:pPr marL="609600" lvl="2" indent="0">
              <a:buNone/>
            </a:pPr>
            <a:r>
              <a:rPr lang="cs-CZ" sz="1800" dirty="0" smtClean="0">
                <a:latin typeface="Arial Narrow" pitchFamily="34" charset="0"/>
              </a:rPr>
              <a:t>- podchodů nebo lávek pro chodce přes silnice nebo železnici, opěrné zdi, ostrůvky</a:t>
            </a:r>
          </a:p>
          <a:p>
            <a:pPr marL="438150" lvl="1"/>
            <a:r>
              <a:rPr lang="cs-CZ" sz="1800" dirty="0" smtClean="0">
                <a:latin typeface="Arial Narrow" pitchFamily="34" charset="0"/>
              </a:rPr>
              <a:t>Realizace prvků zvyšujících bezpečnost (osvětlení, silniční prvky, dopravní systémy,..)</a:t>
            </a:r>
          </a:p>
          <a:p>
            <a:pPr lvl="0">
              <a:buNone/>
            </a:pPr>
            <a:r>
              <a:rPr lang="cs-CZ" sz="1400" dirty="0">
                <a:solidFill>
                  <a:srgbClr val="000000"/>
                </a:solidFill>
                <a:latin typeface="Arial Narrow" panose="020B0606020202030204" pitchFamily="34" charset="0"/>
              </a:rPr>
              <a:t>Pojem rekonstrukce/modernizace komunikace pro pěší zahrnuje stavební úpravy stávající komunikace spojené s přestavbou zemního tělesa nebo konstrukčních vrstev komunikace, jejímž výsledkem je změna nivelety, směrového vedení nebo šířkového uspořádání komunikace. Rekonstrukce/modernizace se rovněž týká stavebních úprav mostních objektů. Technické řešení musí být v souladu s platnou legislativou a technickými </a:t>
            </a:r>
            <a:r>
              <a:rPr lang="cs-CZ" sz="1400" dirty="0" smtClean="0">
                <a:solidFill>
                  <a:srgbClr val="000000"/>
                </a:solidFill>
                <a:latin typeface="Arial Narrow" panose="020B0606020202030204" pitchFamily="34" charset="0"/>
              </a:rPr>
              <a:t>normami</a:t>
            </a:r>
            <a:r>
              <a:rPr lang="cs-CZ" sz="1200" dirty="0" smtClean="0">
                <a:solidFill>
                  <a:srgbClr val="000000"/>
                </a:solidFill>
                <a:latin typeface="Arial Narrow" panose="020B0606020202030204" pitchFamily="34" charset="0"/>
              </a:rPr>
              <a:t>.</a:t>
            </a:r>
          </a:p>
          <a:p>
            <a:pPr lvl="0">
              <a:lnSpc>
                <a:spcPct val="100000"/>
              </a:lnSpc>
              <a:spcBef>
                <a:spcPts val="0"/>
              </a:spcBef>
              <a:buNone/>
            </a:pPr>
            <a:endParaRPr lang="cs-CZ" sz="1800" b="1" dirty="0" smtClean="0">
              <a:solidFill>
                <a:prstClr val="black"/>
              </a:solidFill>
              <a:latin typeface="Arial Narrow" pitchFamily="34" charset="0"/>
            </a:endParaRPr>
          </a:p>
          <a:p>
            <a:pPr lvl="0">
              <a:lnSpc>
                <a:spcPct val="100000"/>
              </a:lnSpc>
              <a:spcBef>
                <a:spcPts val="0"/>
              </a:spcBef>
              <a:buNone/>
            </a:pPr>
            <a:r>
              <a:rPr lang="cs-CZ" sz="1800" b="1" dirty="0" smtClean="0">
                <a:solidFill>
                  <a:prstClr val="black"/>
                </a:solidFill>
                <a:latin typeface="Arial Narrow" pitchFamily="34" charset="0"/>
              </a:rPr>
              <a:t>VEDLEJŠÍ AKTIVITY</a:t>
            </a:r>
            <a:r>
              <a:rPr lang="cs-CZ" sz="1800" dirty="0" smtClean="0">
                <a:solidFill>
                  <a:prstClr val="black"/>
                </a:solidFill>
                <a:latin typeface="Arial Narrow" pitchFamily="34" charset="0"/>
              </a:rPr>
              <a:t> do 15% celkových nákladů projektu</a:t>
            </a:r>
          </a:p>
          <a:p>
            <a:pPr lvl="0">
              <a:lnSpc>
                <a:spcPct val="100000"/>
              </a:lnSpc>
              <a:spcBef>
                <a:spcPts val="0"/>
              </a:spcBef>
              <a:buNone/>
            </a:pPr>
            <a:r>
              <a:rPr lang="cs-CZ" sz="1800" dirty="0" smtClean="0">
                <a:solidFill>
                  <a:srgbClr val="000000"/>
                </a:solidFill>
                <a:latin typeface="Arial Narrow" panose="020B0606020202030204" pitchFamily="34" charset="0"/>
              </a:rPr>
              <a:t>realizace </a:t>
            </a:r>
            <a:r>
              <a:rPr lang="cs-CZ" sz="1800" dirty="0">
                <a:solidFill>
                  <a:srgbClr val="000000"/>
                </a:solidFill>
                <a:latin typeface="Arial Narrow" panose="020B0606020202030204" pitchFamily="34" charset="0"/>
              </a:rPr>
              <a:t>stavbou vyvolaných investic, zpracování projektových dokumentací, zpracování studie proveditelnosti</a:t>
            </a:r>
            <a:r>
              <a:rPr lang="cs-CZ" sz="1800" dirty="0" smtClean="0">
                <a:solidFill>
                  <a:srgbClr val="000000"/>
                </a:solidFill>
                <a:latin typeface="Arial Narrow" panose="020B0606020202030204" pitchFamily="34" charset="0"/>
              </a:rPr>
              <a:t>, </a:t>
            </a:r>
            <a:r>
              <a:rPr lang="cs-CZ" sz="1800" dirty="0">
                <a:solidFill>
                  <a:prstClr val="black"/>
                </a:solidFill>
                <a:latin typeface="Arial Narrow" panose="020B0606020202030204" pitchFamily="34" charset="0"/>
              </a:rPr>
              <a:t>provádění inženýrské činnosti ve výstavbě, povinná publicita. </a:t>
            </a:r>
          </a:p>
          <a:p>
            <a:pPr lvl="0">
              <a:buNone/>
            </a:pPr>
            <a:endParaRPr lang="cs-CZ" sz="1600" b="1" dirty="0" smtClean="0">
              <a:latin typeface="Arial Narrow" pitchFamily="34" charset="0"/>
            </a:endParaRPr>
          </a:p>
        </p:txBody>
      </p:sp>
      <p:sp>
        <p:nvSpPr>
          <p:cNvPr id="8" name="Obdélník 1"/>
          <p:cNvSpPr>
            <a:spLocks noChangeArrowheads="1"/>
          </p:cNvSpPr>
          <p:nvPr/>
        </p:nvSpPr>
        <p:spPr bwMode="auto">
          <a:xfrm>
            <a:off x="336550" y="1263650"/>
            <a:ext cx="864002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EKOLOGICKÁ A BEZPEČNÁ DOPRAVA I. – </a:t>
            </a:r>
            <a:r>
              <a:rPr lang="cs-CZ" altLang="cs-CZ" sz="2400" b="1" dirty="0" smtClean="0">
                <a:solidFill>
                  <a:srgbClr val="C00000"/>
                </a:solidFill>
                <a:latin typeface="Arial Narrow" pitchFamily="34" charset="0"/>
              </a:rPr>
              <a:t>bezpečnost dopravy</a:t>
            </a:r>
            <a:endParaRPr lang="cs-CZ" altLang="cs-CZ" sz="2400" b="1" cap="all" dirty="0">
              <a:solidFill>
                <a:srgbClr val="C00000"/>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 xmlns:p14="http://schemas.microsoft.com/office/powerpoint/2010/main" val="1125831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336550" y="1263650"/>
            <a:ext cx="864002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EKOLOGICKÁ A BEZPEČNÁ DOPRAVA – </a:t>
            </a:r>
            <a:r>
              <a:rPr lang="cs-CZ" altLang="cs-CZ" sz="2400" b="1" dirty="0" smtClean="0">
                <a:solidFill>
                  <a:srgbClr val="C00000"/>
                </a:solidFill>
                <a:latin typeface="Arial Narrow" pitchFamily="34" charset="0"/>
              </a:rPr>
              <a:t>bezpečnost dopravy</a:t>
            </a:r>
            <a:endParaRPr lang="cs-CZ" altLang="cs-CZ" sz="2400" cap="all" dirty="0">
              <a:solidFill>
                <a:srgbClr val="C00000"/>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5" name="Obdélník 4"/>
          <p:cNvSpPr/>
          <p:nvPr/>
        </p:nvSpPr>
        <p:spPr>
          <a:xfrm>
            <a:off x="395536" y="-1341536"/>
            <a:ext cx="8424936" cy="7725192"/>
          </a:xfrm>
          <a:prstGeom prst="rect">
            <a:avLst/>
          </a:prstGeom>
        </p:spPr>
        <p:txBody>
          <a:bodyPr wrap="square">
            <a:spAutoFit/>
          </a:bodyPr>
          <a:lstStyle/>
          <a:p>
            <a:endParaRPr lang="pl-PL" sz="1100" b="1" dirty="0" smtClean="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cs-CZ" sz="1100" dirty="0" smtClean="0">
              <a:solidFill>
                <a:srgbClr val="000000"/>
              </a:solidFill>
              <a:latin typeface="Cambria" panose="02040503050406030204" pitchFamily="18" charset="0"/>
            </a:endParaRPr>
          </a:p>
          <a:p>
            <a:endParaRPr lang="cs-CZ" sz="1100" dirty="0">
              <a:solidFill>
                <a:srgbClr val="000000"/>
              </a:solidFill>
              <a:latin typeface="Cambria" panose="02040503050406030204" pitchFamily="18" charset="0"/>
            </a:endParaRPr>
          </a:p>
          <a:p>
            <a:endParaRPr lang="cs-CZ" sz="1100" dirty="0" smtClean="0">
              <a:solidFill>
                <a:srgbClr val="000000"/>
              </a:solidFill>
              <a:latin typeface="Cambria" panose="02040503050406030204" pitchFamily="18" charset="0"/>
            </a:endParaRPr>
          </a:p>
          <a:p>
            <a:r>
              <a:rPr lang="cs-CZ" b="1" dirty="0" smtClean="0">
                <a:solidFill>
                  <a:srgbClr val="000000"/>
                </a:solidFill>
                <a:latin typeface="Arial Narrow" panose="020B0606020202030204" pitchFamily="34" charset="0"/>
              </a:rPr>
              <a:t>Způsobilé </a:t>
            </a:r>
            <a:r>
              <a:rPr lang="cs-CZ" b="1" dirty="0">
                <a:solidFill>
                  <a:srgbClr val="000000"/>
                </a:solidFill>
                <a:latin typeface="Arial Narrow" panose="020B0606020202030204" pitchFamily="34" charset="0"/>
              </a:rPr>
              <a:t>výdaje na </a:t>
            </a:r>
            <a:r>
              <a:rPr lang="cs-CZ" b="1" dirty="0" smtClean="0">
                <a:solidFill>
                  <a:srgbClr val="000000"/>
                </a:solidFill>
                <a:latin typeface="Arial Narrow" panose="020B0606020202030204" pitchFamily="34" charset="0"/>
              </a:rPr>
              <a:t>hlavní </a:t>
            </a:r>
            <a:r>
              <a:rPr lang="cs-CZ" b="1" dirty="0">
                <a:solidFill>
                  <a:srgbClr val="000000"/>
                </a:solidFill>
                <a:latin typeface="Arial Narrow" panose="020B0606020202030204" pitchFamily="34" charset="0"/>
              </a:rPr>
              <a:t>aktivity projektu </a:t>
            </a:r>
            <a:endParaRPr lang="cs-CZ" dirty="0">
              <a:solidFill>
                <a:srgbClr val="000000"/>
              </a:solidFill>
              <a:latin typeface="Arial Narrow" panose="020B0606020202030204" pitchFamily="34" charset="0"/>
            </a:endParaRPr>
          </a:p>
          <a:p>
            <a:pPr marL="285750" indent="-285750">
              <a:buFont typeface="Arial" panose="020B0604020202020204" pitchFamily="34" charset="0"/>
              <a:buChar char="•"/>
            </a:pPr>
            <a:r>
              <a:rPr lang="cs-CZ" u="sng" dirty="0" smtClean="0">
                <a:solidFill>
                  <a:srgbClr val="000000"/>
                </a:solidFill>
                <a:latin typeface="Arial Narrow" panose="020B0606020202030204" pitchFamily="34" charset="0"/>
              </a:rPr>
              <a:t>výdaje </a:t>
            </a:r>
            <a:r>
              <a:rPr lang="cs-CZ" u="sng" dirty="0">
                <a:solidFill>
                  <a:srgbClr val="000000"/>
                </a:solidFill>
                <a:latin typeface="Arial Narrow" panose="020B0606020202030204" pitchFamily="34" charset="0"/>
              </a:rPr>
              <a:t>na realizaci chodníků a pásů pro chodce </a:t>
            </a:r>
            <a:r>
              <a:rPr lang="cs-CZ" dirty="0">
                <a:solidFill>
                  <a:srgbClr val="000000"/>
                </a:solidFill>
                <a:latin typeface="Arial Narrow" panose="020B0606020202030204" pitchFamily="34" charset="0"/>
              </a:rPr>
              <a:t>jako součástí silnice nebo místní komunikace, samostatných chodníků a stezek pro pěší, společných pásů pro cyklisty a chodce v přidruženém prostoru silnic a místních komunikací, stezek pro cyklisty a chodce, včetně všech konstrukčních vrstev a opatření pro osoby s omezenou schopností pohybu a orientace, </a:t>
            </a:r>
          </a:p>
          <a:p>
            <a:pPr marL="285750" indent="-285750">
              <a:buFont typeface="Arial" panose="020B0604020202020204" pitchFamily="34" charset="0"/>
              <a:buChar char="•"/>
            </a:pPr>
            <a:r>
              <a:rPr lang="cs-CZ" u="sng" dirty="0" smtClean="0">
                <a:solidFill>
                  <a:srgbClr val="000000"/>
                </a:solidFill>
                <a:latin typeface="Arial Narrow" panose="020B0606020202030204" pitchFamily="34" charset="0"/>
              </a:rPr>
              <a:t>výdaje </a:t>
            </a:r>
            <a:r>
              <a:rPr lang="cs-CZ" u="sng" dirty="0">
                <a:solidFill>
                  <a:srgbClr val="000000"/>
                </a:solidFill>
                <a:latin typeface="Arial Narrow" panose="020B0606020202030204" pitchFamily="34" charset="0"/>
              </a:rPr>
              <a:t>na realizaci prvků zvyšujících bezpečnost pěší </a:t>
            </a:r>
            <a:r>
              <a:rPr lang="cs-CZ" u="sng" dirty="0" smtClean="0">
                <a:solidFill>
                  <a:srgbClr val="000000"/>
                </a:solidFill>
                <a:latin typeface="Arial Narrow" panose="020B0606020202030204" pitchFamily="34" charset="0"/>
              </a:rPr>
              <a:t>dopravy</a:t>
            </a:r>
            <a:r>
              <a:rPr lang="cs-CZ" dirty="0" smtClean="0">
                <a:solidFill>
                  <a:srgbClr val="000000"/>
                </a:solidFill>
                <a:latin typeface="Arial Narrow" panose="020B0606020202030204" pitchFamily="34" charset="0"/>
              </a:rPr>
              <a:t>, </a:t>
            </a:r>
            <a:r>
              <a:rPr lang="cs-CZ" dirty="0" smtClean="0">
                <a:latin typeface="Arial Narrow" panose="020B0606020202030204" pitchFamily="34" charset="0"/>
              </a:rPr>
              <a:t>podchody</a:t>
            </a:r>
            <a:r>
              <a:rPr lang="cs-CZ" dirty="0">
                <a:latin typeface="Arial Narrow" panose="020B0606020202030204" pitchFamily="34" charset="0"/>
              </a:rPr>
              <a:t>, lávky, části mostních objektů a propustků, na kterých je komunikace pro pěší vedena, </a:t>
            </a:r>
            <a:r>
              <a:rPr lang="cs-CZ" dirty="0" smtClean="0">
                <a:latin typeface="Arial Narrow" panose="020B0606020202030204" pitchFamily="34" charset="0"/>
              </a:rPr>
              <a:t>opěrné </a:t>
            </a:r>
            <a:r>
              <a:rPr lang="cs-CZ" dirty="0">
                <a:latin typeface="Arial Narrow" panose="020B0606020202030204" pitchFamily="34" charset="0"/>
              </a:rPr>
              <a:t>zdi, násypy, svahy a příkopy, </a:t>
            </a:r>
            <a:r>
              <a:rPr lang="cs-CZ" dirty="0" smtClean="0">
                <a:latin typeface="Arial Narrow" panose="020B0606020202030204" pitchFamily="34" charset="0"/>
              </a:rPr>
              <a:t>místa </a:t>
            </a:r>
            <a:r>
              <a:rPr lang="cs-CZ" dirty="0">
                <a:latin typeface="Arial Narrow" panose="020B0606020202030204" pitchFamily="34" charset="0"/>
              </a:rPr>
              <a:t>pro přecházení, přechody pro chodce, </a:t>
            </a:r>
            <a:r>
              <a:rPr lang="cs-CZ" dirty="0" smtClean="0">
                <a:latin typeface="Arial Narrow" panose="020B0606020202030204" pitchFamily="34" charset="0"/>
              </a:rPr>
              <a:t>nástupiště </a:t>
            </a:r>
            <a:r>
              <a:rPr lang="cs-CZ" dirty="0">
                <a:latin typeface="Arial Narrow" panose="020B0606020202030204" pitchFamily="34" charset="0"/>
              </a:rPr>
              <a:t>autobusových, trolejbusových a tramvajových zastávek včetně bezbariérového propojení nástupišť,</a:t>
            </a:r>
            <a:endParaRPr lang="cs-CZ" dirty="0" smtClean="0">
              <a:latin typeface="Arial Narrow" panose="020B0606020202030204" pitchFamily="34" charset="0"/>
            </a:endParaRPr>
          </a:p>
          <a:p>
            <a:pPr marL="285750" indent="-285750">
              <a:buFont typeface="Arial" panose="020B0604020202020204" pitchFamily="34" charset="0"/>
              <a:buChar char="•"/>
            </a:pPr>
            <a:r>
              <a:rPr lang="cs-CZ" dirty="0" smtClean="0">
                <a:latin typeface="Arial Narrow" panose="020B0606020202030204" pitchFamily="34" charset="0"/>
              </a:rPr>
              <a:t>přejezdy </a:t>
            </a:r>
            <a:r>
              <a:rPr lang="cs-CZ" dirty="0">
                <a:latin typeface="Arial Narrow" panose="020B0606020202030204" pitchFamily="34" charset="0"/>
              </a:rPr>
              <a:t>pro cyklisty, jejich nasvětlení a ochranné ostrůvky, vysazené chodníkové plochy, </a:t>
            </a:r>
            <a:r>
              <a:rPr lang="cs-CZ" dirty="0" smtClean="0">
                <a:latin typeface="Arial Narrow" panose="020B0606020202030204" pitchFamily="34" charset="0"/>
              </a:rPr>
              <a:t>jízdní </a:t>
            </a:r>
            <a:r>
              <a:rPr lang="cs-CZ" dirty="0">
                <a:latin typeface="Arial Narrow" panose="020B0606020202030204" pitchFamily="34" charset="0"/>
              </a:rPr>
              <a:t>pruhy pro cyklisty umístěné podél pásu pro chodce v přidruženém prostoru silnic a místních komunikací, </a:t>
            </a:r>
            <a:r>
              <a:rPr lang="cs-CZ" dirty="0" smtClean="0">
                <a:latin typeface="Arial Narrow" panose="020B0606020202030204" pitchFamily="34" charset="0"/>
              </a:rPr>
              <a:t>stezka </a:t>
            </a:r>
            <a:r>
              <a:rPr lang="cs-CZ" dirty="0">
                <a:latin typeface="Arial Narrow" panose="020B0606020202030204" pitchFamily="34" charset="0"/>
              </a:rPr>
              <a:t>pro cyklisty vedená současně s komunikací pro pěší v trase silnice nebo místní komunikace, </a:t>
            </a:r>
            <a:r>
              <a:rPr lang="cs-CZ" dirty="0" smtClean="0">
                <a:latin typeface="Arial Narrow" panose="020B0606020202030204" pitchFamily="34" charset="0"/>
              </a:rPr>
              <a:t>zábradlí </a:t>
            </a:r>
            <a:r>
              <a:rPr lang="cs-CZ" dirty="0">
                <a:latin typeface="Arial Narrow" panose="020B0606020202030204" pitchFamily="34" charset="0"/>
              </a:rPr>
              <a:t>na mostech a zábradlí jako bezpečnostní opatření, </a:t>
            </a:r>
            <a:r>
              <a:rPr lang="cs-CZ" dirty="0" smtClean="0">
                <a:latin typeface="Arial Narrow" panose="020B0606020202030204" pitchFamily="34" charset="0"/>
              </a:rPr>
              <a:t>svislé </a:t>
            </a:r>
            <a:r>
              <a:rPr lang="cs-CZ" dirty="0">
                <a:latin typeface="Arial Narrow" panose="020B0606020202030204" pitchFamily="34" charset="0"/>
              </a:rPr>
              <a:t>a vodorovné </a:t>
            </a:r>
            <a:r>
              <a:rPr lang="cs-CZ" dirty="0" smtClean="0">
                <a:latin typeface="Arial Narrow" panose="020B0606020202030204" pitchFamily="34" charset="0"/>
              </a:rPr>
              <a:t>dopravní </a:t>
            </a:r>
            <a:r>
              <a:rPr lang="cs-CZ" dirty="0">
                <a:latin typeface="Arial Narrow" panose="020B0606020202030204" pitchFamily="34" charset="0"/>
              </a:rPr>
              <a:t>značení a zvýrazňující prvky, </a:t>
            </a:r>
            <a:r>
              <a:rPr lang="cs-CZ" dirty="0" smtClean="0">
                <a:latin typeface="Arial Narrow" panose="020B0606020202030204" pitchFamily="34" charset="0"/>
              </a:rPr>
              <a:t>světelné </a:t>
            </a:r>
            <a:r>
              <a:rPr lang="cs-CZ" dirty="0">
                <a:latin typeface="Arial Narrow" panose="020B0606020202030204" pitchFamily="34" charset="0"/>
              </a:rPr>
              <a:t>signalizační zařízení řídící provoz samostatného přechodu pro chodce nebo samostatného přechodu pro chodce s přejezdem pro cyklisty, </a:t>
            </a:r>
          </a:p>
        </p:txBody>
      </p:sp>
    </p:spTree>
    <p:extLst>
      <p:ext uri="{BB962C8B-B14F-4D97-AF65-F5344CB8AC3E}">
        <p14:creationId xmlns="" xmlns:p14="http://schemas.microsoft.com/office/powerpoint/2010/main" val="3180985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01600"/>
            <a:ext cx="8976575" cy="900113"/>
          </a:xfrm>
          <a:prstGeom prst="rect">
            <a:avLst/>
          </a:prstGeom>
          <a:solidFill>
            <a:srgbClr val="D4A97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3" name="Obdélník 2"/>
          <p:cNvSpPr/>
          <p:nvPr/>
        </p:nvSpPr>
        <p:spPr>
          <a:xfrm rot="16200000">
            <a:off x="-391318" y="1353343"/>
            <a:ext cx="3606800" cy="9001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pic>
        <p:nvPicPr>
          <p:cNvPr id="8197" name="Picture 3" descr="Splav Logo New2"/>
          <p:cNvPicPr>
            <a:picLocks noChangeAspect="1" noChangeArrowheads="1"/>
          </p:cNvPicPr>
          <p:nvPr/>
        </p:nvPicPr>
        <p:blipFill>
          <a:blip r:embed="rId3" cstate="print">
            <a:clrChange>
              <a:clrFrom>
                <a:srgbClr val="FFFEFC"/>
              </a:clrFrom>
              <a:clrTo>
                <a:srgbClr val="FFFEFC">
                  <a:alpha val="0"/>
                </a:srgbClr>
              </a:clrTo>
            </a:clrChange>
            <a:extLst>
              <a:ext uri="{28A0092B-C50C-407E-A947-70E740481C1C}">
                <a14:useLocalDpi xmlns="" xmlns:a14="http://schemas.microsoft.com/office/drawing/2010/main" val="0"/>
              </a:ext>
            </a:extLst>
          </a:blip>
          <a:srcRect b="16805"/>
          <a:stretch>
            <a:fillRect/>
          </a:stretch>
        </p:blipFill>
        <p:spPr bwMode="auto">
          <a:xfrm>
            <a:off x="909638" y="166688"/>
            <a:ext cx="990600" cy="82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Ovál 5"/>
          <p:cNvSpPr/>
          <p:nvPr/>
        </p:nvSpPr>
        <p:spPr>
          <a:xfrm>
            <a:off x="766763" y="5319713"/>
            <a:ext cx="1298575" cy="126206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prstClr val="white"/>
              </a:solidFill>
            </a:endParaRPr>
          </a:p>
        </p:txBody>
      </p:sp>
      <p:sp>
        <p:nvSpPr>
          <p:cNvPr id="8" name="Obdélník 1"/>
          <p:cNvSpPr>
            <a:spLocks noChangeArrowheads="1"/>
          </p:cNvSpPr>
          <p:nvPr/>
        </p:nvSpPr>
        <p:spPr bwMode="auto">
          <a:xfrm>
            <a:off x="336550" y="1263650"/>
            <a:ext cx="8640024" cy="461665"/>
          </a:xfrm>
          <a:prstGeom prst="rect">
            <a:avLst/>
          </a:prstGeom>
          <a:noFill/>
          <a:ln>
            <a:noFill/>
          </a:ln>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cs-CZ" altLang="cs-CZ" sz="2400" b="1" dirty="0" smtClean="0">
                <a:latin typeface="Arial Narrow" pitchFamily="34" charset="0"/>
              </a:rPr>
              <a:t>EKOLOGICKÁ A BEZPEČNÁ DOPRAVA – </a:t>
            </a:r>
            <a:r>
              <a:rPr lang="cs-CZ" altLang="cs-CZ" sz="2400" b="1" dirty="0" smtClean="0">
                <a:solidFill>
                  <a:srgbClr val="C00000"/>
                </a:solidFill>
                <a:latin typeface="Arial Narrow" pitchFamily="34" charset="0"/>
              </a:rPr>
              <a:t>bezpečnost dopravy </a:t>
            </a:r>
            <a:endParaRPr lang="cs-CZ" altLang="cs-CZ" sz="2400" cap="all" dirty="0">
              <a:solidFill>
                <a:srgbClr val="C00000"/>
              </a:solidFill>
              <a:latin typeface="Arial Narrow" pitchFamily="34" charset="0"/>
            </a:endParaRPr>
          </a:p>
        </p:txBody>
      </p:sp>
      <p:sp>
        <p:nvSpPr>
          <p:cNvPr id="9" name="TextovéPole 54"/>
          <p:cNvSpPr txBox="1">
            <a:spLocks noChangeArrowheads="1"/>
          </p:cNvSpPr>
          <p:nvPr/>
        </p:nvSpPr>
        <p:spPr bwMode="auto">
          <a:xfrm>
            <a:off x="2012007" y="257175"/>
            <a:ext cx="6448425"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r>
              <a:rPr lang="cs-CZ" altLang="cs-CZ" sz="5000" dirty="0">
                <a:solidFill>
                  <a:prstClr val="white"/>
                </a:solidFill>
                <a:latin typeface="Arial Narrow" panose="020B0606020202030204" pitchFamily="34" charset="0"/>
                <a:ea typeface="Arial Unicode MS" panose="020B0604020202020204" pitchFamily="34" charset="-128"/>
                <a:cs typeface="Arial Unicode MS" panose="020B0604020202020204" pitchFamily="34" charset="-128"/>
              </a:rPr>
              <a:t>PR IROP </a:t>
            </a:r>
            <a:r>
              <a:rPr lang="cs-CZ" altLang="cs-CZ" sz="2400" b="1" cap="all" dirty="0">
                <a:solidFill>
                  <a:prstClr val="black"/>
                </a:solidFill>
                <a:latin typeface="Arial Narrow" panose="020B0606020202030204" pitchFamily="34" charset="0"/>
              </a:rPr>
              <a:t>Rozvoj venkovských obcí</a:t>
            </a:r>
            <a:endParaRPr lang="cs-CZ" altLang="cs-CZ" sz="5000" dirty="0">
              <a:solidFill>
                <a:schemeClr val="bg1"/>
              </a:solidFill>
              <a:latin typeface="Arial Narrow" panose="020B0606020202030204" pitchFamily="34" charset="0"/>
              <a:ea typeface="Arial Unicode MS" panose="020B0604020202020204" pitchFamily="34" charset="-128"/>
              <a:cs typeface="Arial Unicode MS" panose="020B0604020202020204" pitchFamily="34" charset="-128"/>
            </a:endParaRPr>
          </a:p>
        </p:txBody>
      </p:sp>
      <p:sp>
        <p:nvSpPr>
          <p:cNvPr id="5" name="Obdélník 4"/>
          <p:cNvSpPr/>
          <p:nvPr/>
        </p:nvSpPr>
        <p:spPr>
          <a:xfrm>
            <a:off x="395536" y="-1341536"/>
            <a:ext cx="8352928" cy="8263801"/>
          </a:xfrm>
          <a:prstGeom prst="rect">
            <a:avLst/>
          </a:prstGeom>
        </p:spPr>
        <p:txBody>
          <a:bodyPr wrap="square">
            <a:spAutoFit/>
          </a:bodyPr>
          <a:lstStyle/>
          <a:p>
            <a:endParaRPr lang="pl-PL" sz="1100" b="1" dirty="0" smtClean="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pl-PL" sz="1100" b="1" dirty="0" smtClean="0">
              <a:solidFill>
                <a:srgbClr val="000000"/>
              </a:solidFill>
              <a:latin typeface="Cambria" panose="02040503050406030204" pitchFamily="18" charset="0"/>
            </a:endParaRPr>
          </a:p>
          <a:p>
            <a:endParaRPr lang="pl-PL" sz="1100" b="1" dirty="0">
              <a:solidFill>
                <a:srgbClr val="000000"/>
              </a:solidFill>
              <a:latin typeface="Cambria" panose="02040503050406030204" pitchFamily="18" charset="0"/>
            </a:endParaRPr>
          </a:p>
          <a:p>
            <a:endParaRPr lang="cs-CZ" sz="1100" dirty="0" smtClean="0">
              <a:solidFill>
                <a:srgbClr val="000000"/>
              </a:solidFill>
              <a:latin typeface="Cambria" panose="02040503050406030204" pitchFamily="18" charset="0"/>
            </a:endParaRPr>
          </a:p>
          <a:p>
            <a:endParaRPr lang="cs-CZ" sz="1100" dirty="0">
              <a:solidFill>
                <a:srgbClr val="000000"/>
              </a:solidFill>
              <a:latin typeface="Cambria" panose="02040503050406030204" pitchFamily="18" charset="0"/>
            </a:endParaRPr>
          </a:p>
          <a:p>
            <a:endParaRPr lang="cs-CZ" sz="1100" dirty="0" smtClean="0">
              <a:solidFill>
                <a:srgbClr val="000000"/>
              </a:solidFill>
              <a:latin typeface="Cambria" panose="02040503050406030204" pitchFamily="18" charset="0"/>
            </a:endParaRPr>
          </a:p>
          <a:p>
            <a:endParaRPr lang="cs-CZ" sz="1400" u="sng" dirty="0" smtClean="0">
              <a:solidFill>
                <a:srgbClr val="000000"/>
              </a:solidFill>
              <a:latin typeface="Arial Narrow" panose="020B0606020202030204" pitchFamily="34" charset="0"/>
            </a:endParaRPr>
          </a:p>
          <a:p>
            <a:pPr marL="285750" lvl="0" indent="-285750">
              <a:buFont typeface="Arial" panose="020B0604020202020204" pitchFamily="34" charset="0"/>
              <a:buChar char="•"/>
            </a:pPr>
            <a:r>
              <a:rPr lang="cs-CZ" dirty="0">
                <a:solidFill>
                  <a:prstClr val="black"/>
                </a:solidFill>
                <a:latin typeface="Arial Narrow" panose="020B0606020202030204" pitchFamily="34" charset="0"/>
              </a:rPr>
              <a:t>veřejné osvětlení komunikace pro pěší a hlavního dopravního prostoru pozemní komunikace, </a:t>
            </a:r>
          </a:p>
          <a:p>
            <a:pPr marL="285750" lvl="0" indent="-285750">
              <a:buFont typeface="Arial" panose="020B0604020202020204" pitchFamily="34" charset="0"/>
              <a:buChar char="•"/>
            </a:pPr>
            <a:r>
              <a:rPr lang="cs-CZ" u="sng" dirty="0">
                <a:solidFill>
                  <a:prstClr val="black"/>
                </a:solidFill>
                <a:latin typeface="Arial Narrow" panose="020B0606020202030204" pitchFamily="34" charset="0"/>
              </a:rPr>
              <a:t>bezpečnostní opatření realizovaná na silnici</a:t>
            </a:r>
            <a:r>
              <a:rPr lang="cs-CZ" dirty="0">
                <a:solidFill>
                  <a:prstClr val="black"/>
                </a:solidFill>
                <a:latin typeface="Arial Narrow" panose="020B0606020202030204" pitchFamily="34" charset="0"/>
              </a:rPr>
              <a:t>, místní komunikaci nebo dráze (vychýlení jízdního pruhu, zúžení komunikace, dělicí ostrůvky, vysazené plochy na vjezdech do křižovatky, úpravy povrchu a tvaru křižovatek, zvýšení protismykových vlastností krytu vozovky, zvýrazňující dopravní značení včetně liniových opatření pro cyklisty, zvýrazňující dopravní zařízení a optické prvky, zpomalovací prahy, polštáře a zvýšené plochy, svodidla v nebezpečných úsecích, prvky aktivní bezpečnosti v blízkosti přechodů pro chodce a související telematika, přístroje na měření rychlosti a tabule informující o rychlosti vozidla), </a:t>
            </a:r>
          </a:p>
          <a:p>
            <a:pPr marL="285750" lvl="0" indent="-285750">
              <a:buFont typeface="Arial" panose="020B0604020202020204" pitchFamily="34" charset="0"/>
              <a:buChar char="•"/>
            </a:pPr>
            <a:r>
              <a:rPr lang="cs-CZ" dirty="0">
                <a:solidFill>
                  <a:prstClr val="black"/>
                </a:solidFill>
                <a:latin typeface="Arial Narrow" panose="020B0606020202030204" pitchFamily="34" charset="0"/>
              </a:rPr>
              <a:t>dešťové vpusti, šachty a přípojky k odvodu vod z povrchu komunikace do kanalizace, </a:t>
            </a:r>
          </a:p>
          <a:p>
            <a:pPr marL="285750" lvl="0" indent="-285750">
              <a:buFont typeface="Arial" panose="020B0604020202020204" pitchFamily="34" charset="0"/>
              <a:buChar char="•"/>
            </a:pPr>
            <a:r>
              <a:rPr lang="cs-CZ" u="sng" dirty="0" smtClean="0">
                <a:solidFill>
                  <a:prstClr val="black"/>
                </a:solidFill>
                <a:latin typeface="Arial Narrow" panose="020B0606020202030204" pitchFamily="34" charset="0"/>
              </a:rPr>
              <a:t>vegetační </a:t>
            </a:r>
            <a:r>
              <a:rPr lang="cs-CZ" u="sng" dirty="0">
                <a:solidFill>
                  <a:prstClr val="black"/>
                </a:solidFill>
                <a:latin typeface="Arial Narrow" panose="020B0606020202030204" pitchFamily="34" charset="0"/>
              </a:rPr>
              <a:t>úpravy pozemků dotčených </a:t>
            </a:r>
            <a:r>
              <a:rPr lang="cs-CZ" u="sng" dirty="0" smtClean="0">
                <a:solidFill>
                  <a:prstClr val="black"/>
                </a:solidFill>
                <a:latin typeface="Arial Narrow" panose="020B0606020202030204" pitchFamily="34" charset="0"/>
              </a:rPr>
              <a:t>stavbou</a:t>
            </a:r>
            <a:r>
              <a:rPr lang="cs-CZ" dirty="0" smtClean="0">
                <a:solidFill>
                  <a:prstClr val="black"/>
                </a:solidFill>
                <a:latin typeface="Arial Narrow" panose="020B0606020202030204" pitchFamily="34" charset="0"/>
              </a:rPr>
              <a:t>, </a:t>
            </a:r>
            <a:r>
              <a:rPr lang="cs-CZ" dirty="0" smtClean="0">
                <a:latin typeface="Arial Narrow" panose="020B0606020202030204" pitchFamily="34" charset="0"/>
              </a:rPr>
              <a:t>příprava </a:t>
            </a:r>
            <a:r>
              <a:rPr lang="cs-CZ" dirty="0">
                <a:latin typeface="Arial Narrow" panose="020B0606020202030204" pitchFamily="34" charset="0"/>
              </a:rPr>
              <a:t>staveniště, </a:t>
            </a:r>
            <a:r>
              <a:rPr lang="cs-CZ" dirty="0" smtClean="0">
                <a:latin typeface="Arial Narrow" panose="020B0606020202030204" pitchFamily="34" charset="0"/>
              </a:rPr>
              <a:t>demolice </a:t>
            </a:r>
            <a:r>
              <a:rPr lang="cs-CZ" dirty="0">
                <a:latin typeface="Arial Narrow" panose="020B0606020202030204" pitchFamily="34" charset="0"/>
              </a:rPr>
              <a:t>objektů podmiňujících výstavbu, </a:t>
            </a:r>
            <a:r>
              <a:rPr lang="pl-PL" dirty="0" smtClean="0">
                <a:latin typeface="Arial Narrow" panose="020B0606020202030204" pitchFamily="34" charset="0"/>
              </a:rPr>
              <a:t>manipulace </a:t>
            </a:r>
            <a:r>
              <a:rPr lang="pl-PL" dirty="0">
                <a:latin typeface="Arial Narrow" panose="020B0606020202030204" pitchFamily="34" charset="0"/>
              </a:rPr>
              <a:t>s kulturními vrstvami zeminy, </a:t>
            </a:r>
            <a:r>
              <a:rPr lang="pl-PL" dirty="0" smtClean="0">
                <a:latin typeface="Arial Narrow" panose="020B0606020202030204" pitchFamily="34" charset="0"/>
              </a:rPr>
              <a:t>r</a:t>
            </a:r>
            <a:r>
              <a:rPr lang="cs-CZ" dirty="0" err="1" smtClean="0">
                <a:latin typeface="Arial Narrow" panose="020B0606020202030204" pitchFamily="34" charset="0"/>
              </a:rPr>
              <a:t>ekultivace</a:t>
            </a:r>
            <a:r>
              <a:rPr lang="cs-CZ" dirty="0" smtClean="0">
                <a:latin typeface="Arial Narrow" panose="020B0606020202030204" pitchFamily="34" charset="0"/>
              </a:rPr>
              <a:t> </a:t>
            </a:r>
            <a:r>
              <a:rPr lang="cs-CZ" dirty="0">
                <a:latin typeface="Arial Narrow" panose="020B0606020202030204" pitchFamily="34" charset="0"/>
              </a:rPr>
              <a:t>ploch původně zastavěných pozemků, </a:t>
            </a:r>
          </a:p>
          <a:p>
            <a:endParaRPr lang="cs-CZ" sz="1400" dirty="0">
              <a:latin typeface="Arial Narrow" panose="020B0606020202030204" pitchFamily="34" charset="0"/>
            </a:endParaRPr>
          </a:p>
          <a:p>
            <a:pPr lvl="0"/>
            <a:r>
              <a:rPr lang="cs-CZ" sz="1600" dirty="0">
                <a:solidFill>
                  <a:prstClr val="black"/>
                </a:solidFill>
                <a:latin typeface="Arial Narrow" panose="020B0606020202030204" pitchFamily="34" charset="0"/>
              </a:rPr>
              <a:t>Musí být součástí položkového rozpočtu stavby podle předložené projektové dokumentace; projektová dokumentace musí všechny položky zahrnovat v rámci stavebních objektů nebo provozních souborů stavby; příjemce bude se žádostí o platbu předkládat přehled čerpání z jednotlivých položek rozpočtu stavby</a:t>
            </a:r>
            <a:r>
              <a:rPr lang="cs-CZ" dirty="0">
                <a:solidFill>
                  <a:prstClr val="black"/>
                </a:solidFill>
                <a:latin typeface="Arial Narrow" panose="020B0606020202030204" pitchFamily="34" charset="0"/>
              </a:rPr>
              <a:t>. </a:t>
            </a:r>
          </a:p>
          <a:p>
            <a:pPr lvl="0"/>
            <a:endParaRPr lang="cs-CZ" sz="1100" dirty="0">
              <a:solidFill>
                <a:srgbClr val="000000"/>
              </a:solidFill>
              <a:latin typeface="Cambria" panose="02040503050406030204" pitchFamily="18" charset="0"/>
            </a:endParaRPr>
          </a:p>
          <a:p>
            <a:endParaRPr lang="cs-CZ" sz="1400" dirty="0" smtClean="0">
              <a:latin typeface="Arial Narrow" panose="020B0606020202030204" pitchFamily="34" charset="0"/>
            </a:endParaRPr>
          </a:p>
          <a:p>
            <a:endParaRPr lang="cs-CZ" sz="1400" dirty="0">
              <a:latin typeface="Arial Narrow" panose="020B0606020202030204" pitchFamily="34" charset="0"/>
            </a:endParaRPr>
          </a:p>
        </p:txBody>
      </p:sp>
    </p:spTree>
    <p:extLst>
      <p:ext uri="{BB962C8B-B14F-4D97-AF65-F5344CB8AC3E}">
        <p14:creationId xmlns="" xmlns:p14="http://schemas.microsoft.com/office/powerpoint/2010/main" val="2765806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iv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Template>
  <TotalTime>8341</TotalTime>
  <Words>8023</Words>
  <Application>Microsoft Office PowerPoint</Application>
  <PresentationFormat>Předvádění na obrazovce (4:3)</PresentationFormat>
  <Paragraphs>750</Paragraphs>
  <Slides>56</Slides>
  <Notes>54</Notes>
  <HiddenSlides>0</HiddenSlides>
  <MMClips>0</MMClips>
  <ScaleCrop>false</ScaleCrop>
  <HeadingPairs>
    <vt:vector size="4" baseType="variant">
      <vt:variant>
        <vt:lpstr>Motiv</vt:lpstr>
      </vt:variant>
      <vt:variant>
        <vt:i4>2</vt:i4>
      </vt:variant>
      <vt:variant>
        <vt:lpstr>Nadpisy snímků</vt:lpstr>
      </vt:variant>
      <vt:variant>
        <vt:i4>56</vt:i4>
      </vt:variant>
    </vt:vector>
  </HeadingPairs>
  <TitlesOfParts>
    <vt:vector size="58" baseType="lpstr">
      <vt:lpstr>prezentace</vt:lpstr>
      <vt:lpstr>Motiv Office</vt:lpstr>
      <vt:lpstr>Snímek 1</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Snímek 27</vt:lpstr>
      <vt:lpstr>Snímek 28</vt:lpstr>
      <vt:lpstr>Snímek 29</vt:lpstr>
      <vt:lpstr>Snímek 30</vt:lpstr>
      <vt:lpstr>Snímek 31</vt:lpstr>
      <vt:lpstr>Snímek 32</vt:lpstr>
      <vt:lpstr>Snímek 33</vt:lpstr>
      <vt:lpstr>Snímek 34</vt:lpstr>
      <vt:lpstr>Snímek 35</vt:lpstr>
      <vt:lpstr>Snímek 36</vt:lpstr>
      <vt:lpstr>Snímek 37</vt:lpstr>
      <vt:lpstr>Snímek 38</vt:lpstr>
      <vt:lpstr>Snímek 39</vt:lpstr>
      <vt:lpstr>Snímek 40</vt:lpstr>
      <vt:lpstr>Snímek 41</vt:lpstr>
      <vt:lpstr>Snímek 42</vt:lpstr>
      <vt:lpstr>Snímek 43</vt:lpstr>
      <vt:lpstr>Snímek 44</vt:lpstr>
      <vt:lpstr>Snímek 45</vt:lpstr>
      <vt:lpstr>Snímek 46</vt:lpstr>
      <vt:lpstr>Snímek 47</vt:lpstr>
      <vt:lpstr>Snímek 48</vt:lpstr>
      <vt:lpstr>Snímek 49</vt:lpstr>
      <vt:lpstr>Snímek 50</vt:lpstr>
      <vt:lpstr>Snímek 51</vt:lpstr>
      <vt:lpstr>Snímek 52</vt:lpstr>
      <vt:lpstr>Snímek 53</vt:lpstr>
      <vt:lpstr>Snímek 54</vt:lpstr>
      <vt:lpstr>Snímek 55</vt:lpstr>
      <vt:lpstr>Snímek 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ROZLOŽENÍ SNÍMKŮ A TISK PREZENTACÍ</dc:title>
  <dc:creator>Murlová Kateřina Mgr. (MPSV)</dc:creator>
  <cp:lastModifiedBy>Martinka</cp:lastModifiedBy>
  <cp:revision>829</cp:revision>
  <cp:lastPrinted>2017-04-26T11:41:54Z</cp:lastPrinted>
  <dcterms:created xsi:type="dcterms:W3CDTF">2015-02-20T08:23:15Z</dcterms:created>
  <dcterms:modified xsi:type="dcterms:W3CDTF">2017-10-10T07:25:30Z</dcterms:modified>
</cp:coreProperties>
</file>