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9" r:id="rId2"/>
    <p:sldId id="303" r:id="rId3"/>
    <p:sldId id="305" r:id="rId4"/>
    <p:sldId id="301" r:id="rId5"/>
    <p:sldId id="300" r:id="rId6"/>
    <p:sldId id="302" r:id="rId7"/>
    <p:sldId id="306" r:id="rId8"/>
    <p:sldId id="271" r:id="rId9"/>
  </p:sldIdLst>
  <p:sldSz cx="12192000" cy="6858000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10005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851B0BE-9451-4F80-BAEF-729543BC43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0DE34-0418-4D2C-9C0C-165DFDB851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F3D78D-D072-4417-AA52-AF284B20A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092281-0691-49AA-9FC2-74FE25581D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3778EA-8AA5-4167-87B1-61251FB02B9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F00E1D2-EA05-4298-A2BC-7AA9A3F276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F18FAF-2FDB-4BA3-9452-7984BB987D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73A4CFFB-FF82-4F42-A79C-9F9BE9046DB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7DD29F40-2667-4531-8017-D7D7E6BCFC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6F368D-31BA-42B1-9893-F0B74AD4AD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D89819-1F7D-40E0-9545-01F1B6C97F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D72FB2D-A080-4FFC-ADEF-A56E1BB60D0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C0D78DAC-4867-4021-8892-A91BFD6618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F4CCAC92-7124-4DC7-9194-2998940C92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D74F6A75-E71B-4204-8E51-4C5E43E184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0DAF8C-6603-4DD0-B97F-237D0FF93862}" type="slidenum">
              <a:rPr lang="cs-CZ" altLang="cs-CZ"/>
              <a:pPr eaLnBrk="1" hangingPunct="1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F445A81-05A6-45AF-82B3-CF43EC8676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C0D78DAC-4867-4021-8892-A91BFD6618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F4CCAC92-7124-4DC7-9194-2998940C92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D74F6A75-E71B-4204-8E51-4C5E43E184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0DAF8C-6603-4DD0-B97F-237D0FF93862}" type="slidenum">
              <a:rPr lang="cs-CZ" altLang="cs-CZ"/>
              <a:pPr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F445A81-05A6-45AF-82B3-CF43EC8676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38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C7B4D879-64AE-4425-AFE6-F0CB1B5AC1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C98745EB-C384-4644-A7D1-BAD97C40A3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5E8BACB-7EBF-46F7-A6DF-FB69DAE1DB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802992-72F9-43EA-AF6E-1F9C28630B99}" type="slidenum">
              <a:rPr lang="cs-CZ" altLang="cs-CZ"/>
              <a:pPr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8BDEFE-B5CA-432D-8E98-E80E0C5491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538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C7B4D879-64AE-4425-AFE6-F0CB1B5AC1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C98745EB-C384-4644-A7D1-BAD97C40A3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5E8BACB-7EBF-46F7-A6DF-FB69DAE1DB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802992-72F9-43EA-AF6E-1F9C28630B99}" type="slidenum">
              <a:rPr lang="cs-CZ" altLang="cs-CZ"/>
              <a:pPr eaLnBrk="1" hangingPunct="1"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8BDEFE-B5CA-432D-8E98-E80E0C5491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766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C7B4D879-64AE-4425-AFE6-F0CB1B5AC1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C98745EB-C384-4644-A7D1-BAD97C40A3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95E8BACB-7EBF-46F7-A6DF-FB69DAE1DB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802992-72F9-43EA-AF6E-1F9C28630B99}" type="slidenum">
              <a:rPr lang="cs-CZ" altLang="cs-CZ"/>
              <a:pPr eaLnBrk="1" hangingPunct="1"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8BDEFE-B5CA-432D-8E98-E80E0C5491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800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7536DE79-7134-4F6B-85A4-379427AD25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36B5C82F-8571-4666-BAE0-4B78F358E4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8916" name="Zástupný symbol pro číslo snímku 3">
            <a:extLst>
              <a:ext uri="{FF2B5EF4-FFF2-40B4-BE49-F238E27FC236}">
                <a16:creationId xmlns:a16="http://schemas.microsoft.com/office/drawing/2014/main" id="{56CA18B5-7B6D-4FD2-B296-C11023D9B3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115A65-C063-47F4-B71D-A0A3E3811B31}" type="slidenum">
              <a:rPr lang="cs-CZ" altLang="cs-CZ"/>
              <a:pPr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C1A00B7-B497-4548-9416-36436F7599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43F520-58D0-4AA7-AC78-FCCEBE1B3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3F627-ED14-40BA-A180-48FA7FC50132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3566D9-B114-400A-A5C9-C8D3E9AD8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80EEF4-ADFD-4EC5-97B2-629C01A5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39DCA-FA35-477A-9CC2-D90C96CE5BE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840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CB623F-35CE-4CE9-87DE-D4405779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D8534-A457-40AE-ADB4-4FD2BB45762C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02C12C-3607-4607-8E14-03AE2B76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3F347C-C450-40B4-94A3-BAFF7635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33728-EC84-415B-B2AD-A280A9D391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213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BF002A-277D-4F12-B0F4-91D81B266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95A4B-AE72-4C9E-B521-4E5D42443DDC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B53BE3-73C8-4A8B-9456-79657C58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679D77-9FFE-4D07-98A5-B3693889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042D2-5ECB-4A26-B1FC-DD15C168A8F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5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B52275-24E4-4941-862B-1AB64AB4F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A448B-5BAC-4B4B-AB6A-072FF216B37C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D55E45-CDA5-46E0-971C-EFD0453EF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0EE7A5-280F-42C9-9ACA-62BED531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75E3-43FA-43BA-8B1F-3CDD51C7B2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735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632B05-9558-4415-BF1D-FE059C062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4AFEC-D9AA-4390-B0A2-C6276028B079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B99265-5589-47FA-8E74-270D9187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BE5AB5-B30B-4397-A3C8-93AFE6BA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4E0C8-3F75-49F1-870E-B71790981A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90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DDEED371-9FFC-446C-B957-E998DBCD3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4644B-052B-443B-8486-A4D3348EBBCE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9EF6BA5D-8AD0-4215-A7D9-7F9F2D4E9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6BDA59EF-425B-4909-97CA-95424953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50D91-D506-4E20-AB60-FDC1805C250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475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5655A8A8-0369-4386-BC55-AFD466B57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5EDBB-EB2B-496D-87E4-D70D140511AF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01CC5B94-849D-425D-AC94-660BC5DA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287B36A6-1427-4BE6-A36D-A85BF938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46A36-B5DE-49D5-B397-4D14E08615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610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D680D321-F455-472C-B7E1-F0ABF33B0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12EAE-0630-486E-A82B-05A2FD99FF72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17EE3CDB-E839-4797-A00C-A66001D9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7128236-1426-4295-B910-5B996FAE1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9AEB7-917E-4CED-823D-C4C397D972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589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6A540018-AADE-4953-807D-C195AC793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3FDF6-D066-48FC-94E1-DE4BB56E0EB0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A5A3204A-F2D4-4C7E-BFCA-575A7E1B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8511C22F-975A-49E9-87C0-106B17CF8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ED143-9FE2-4097-B4D9-FB1C2EB5D1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211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0E8372C2-54B1-4871-A7A1-D17385E2E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ADE94-4327-492C-84F5-800A4F5E974B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D8FB5A47-F9EB-4D84-AD2F-5BA5BCF5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6E74F1D6-D92F-4E07-8DA5-FA939FC3F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233F8-9262-4E7E-B641-C0830145A6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724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43BED03-01B7-43A2-9414-7B0494C6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786B3-043A-4A84-BE43-F10981A681BC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8D100055-AE12-4017-BD19-0E9CCD585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ED8A434B-9822-46C8-998D-E0D0A0CBB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C5833-AF58-441A-8F29-0B300E303B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03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0A7FBEE2-434B-459F-B428-AC06BA5223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E59B616F-04CC-4174-9DCD-D6B085EB57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E7C595-1111-4D38-B3B5-43F355556F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6F3D2E-EA98-4945-A770-5CBF03AD8729}" type="datetimeFigureOut">
              <a:rPr lang="cs-CZ"/>
              <a:pPr>
                <a:defRPr/>
              </a:pPr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03F418-46C0-4D65-93B0-1B6F3903E6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84CF9D-5640-400C-9846-32E466BCA8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716F51E-6666-4626-825D-C5005FA2773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.sdruzenisplav.c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plav Logo New2">
            <a:extLst>
              <a:ext uri="{FF2B5EF4-FFF2-40B4-BE49-F238E27FC236}">
                <a16:creationId xmlns:a16="http://schemas.microsoft.com/office/drawing/2014/main" id="{CB492F0D-ED17-43CF-A265-C447B88D4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8697913" y="444500"/>
            <a:ext cx="884237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5D24B61-6FDD-4566-A556-FCFBD7B01B31}"/>
              </a:ext>
            </a:extLst>
          </p:cNvPr>
          <p:cNvSpPr/>
          <p:nvPr/>
        </p:nvSpPr>
        <p:spPr>
          <a:xfrm>
            <a:off x="490183" y="1805478"/>
            <a:ext cx="10344150" cy="32470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charset="0"/>
                <a:cs typeface="Arial" charset="0"/>
              </a:rPr>
              <a:t>Dotace do území MAS Sdružení SPLAV 2014-2022</a:t>
            </a:r>
            <a:endParaRPr lang="cs-CZ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+mn-lt"/>
              <a:cs typeface="+mn-cs"/>
            </a:endParaRPr>
          </a:p>
          <a:p>
            <a:pPr marL="197100" fontAlgn="auto">
              <a:spcBef>
                <a:spcPts val="1200"/>
              </a:spcBef>
              <a:spcAft>
                <a:spcPts val="0"/>
              </a:spcAft>
              <a:defRPr/>
            </a:pPr>
            <a:br>
              <a:rPr lang="cs-CZ" sz="2400" b="1" dirty="0">
                <a:latin typeface="Arial" charset="0"/>
                <a:cs typeface="Arial" charset="0"/>
              </a:rPr>
            </a:br>
            <a:endParaRPr lang="x-none" sz="2400" dirty="0">
              <a:latin typeface="Arial" charset="0"/>
              <a:cs typeface="Arial" charset="0"/>
            </a:endParaRP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x-none" sz="2400" dirty="0">
              <a:latin typeface="Arial" charset="0"/>
              <a:cs typeface="Arial" charset="0"/>
            </a:endParaRP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2400" b="1" dirty="0">
              <a:latin typeface="Arial" charset="0"/>
              <a:cs typeface="Arial" charset="0"/>
            </a:endParaRP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8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8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latin typeface="+mn-lt"/>
              <a:cs typeface="+mn-cs"/>
            </a:endParaRPr>
          </a:p>
        </p:txBody>
      </p:sp>
      <p:sp>
        <p:nvSpPr>
          <p:cNvPr id="2053" name="Rectangle 12">
            <a:extLst>
              <a:ext uri="{FF2B5EF4-FFF2-40B4-BE49-F238E27FC236}">
                <a16:creationId xmlns:a16="http://schemas.microsoft.com/office/drawing/2014/main" id="{6D360C22-25C6-44D1-95F6-BF572F9FD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2054" name="Obrázek 1" descr="IROP_CZ_RO_B_C-RGB">
            <a:extLst>
              <a:ext uri="{FF2B5EF4-FFF2-40B4-BE49-F238E27FC236}">
                <a16:creationId xmlns:a16="http://schemas.microsoft.com/office/drawing/2014/main" id="{444B8FDD-440A-4D36-9805-AF6C8BEA6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60350"/>
            <a:ext cx="70897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13">
            <a:extLst>
              <a:ext uri="{FF2B5EF4-FFF2-40B4-BE49-F238E27FC236}">
                <a16:creationId xmlns:a16="http://schemas.microsoft.com/office/drawing/2014/main" id="{50886EFB-C5B1-4796-93FB-A0578B899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8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98EBBC6-90B6-4AC3-8484-6EE58D4CD7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073619"/>
              </p:ext>
            </p:extLst>
          </p:nvPr>
        </p:nvGraphicFramePr>
        <p:xfrm>
          <a:off x="941033" y="2743200"/>
          <a:ext cx="8167455" cy="2858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0737">
                  <a:extLst>
                    <a:ext uri="{9D8B030D-6E8A-4147-A177-3AD203B41FA5}">
                      <a16:colId xmlns:a16="http://schemas.microsoft.com/office/drawing/2014/main" val="306376869"/>
                    </a:ext>
                  </a:extLst>
                </a:gridCol>
                <a:gridCol w="886059">
                  <a:extLst>
                    <a:ext uri="{9D8B030D-6E8A-4147-A177-3AD203B41FA5}">
                      <a16:colId xmlns:a16="http://schemas.microsoft.com/office/drawing/2014/main" val="428991647"/>
                    </a:ext>
                  </a:extLst>
                </a:gridCol>
                <a:gridCol w="1236992">
                  <a:extLst>
                    <a:ext uri="{9D8B030D-6E8A-4147-A177-3AD203B41FA5}">
                      <a16:colId xmlns:a16="http://schemas.microsoft.com/office/drawing/2014/main" val="3402978435"/>
                    </a:ext>
                  </a:extLst>
                </a:gridCol>
                <a:gridCol w="1113902">
                  <a:extLst>
                    <a:ext uri="{9D8B030D-6E8A-4147-A177-3AD203B41FA5}">
                      <a16:colId xmlns:a16="http://schemas.microsoft.com/office/drawing/2014/main" val="109955819"/>
                    </a:ext>
                  </a:extLst>
                </a:gridCol>
                <a:gridCol w="1237863">
                  <a:extLst>
                    <a:ext uri="{9D8B030D-6E8A-4147-A177-3AD203B41FA5}">
                      <a16:colId xmlns:a16="http://schemas.microsoft.com/office/drawing/2014/main" val="960342667"/>
                    </a:ext>
                  </a:extLst>
                </a:gridCol>
                <a:gridCol w="1360951">
                  <a:extLst>
                    <a:ext uri="{9D8B030D-6E8A-4147-A177-3AD203B41FA5}">
                      <a16:colId xmlns:a16="http://schemas.microsoft.com/office/drawing/2014/main" val="735797847"/>
                    </a:ext>
                  </a:extLst>
                </a:gridCol>
                <a:gridCol w="1360951">
                  <a:extLst>
                    <a:ext uri="{9D8B030D-6E8A-4147-A177-3AD203B41FA5}">
                      <a16:colId xmlns:a16="http://schemas.microsoft.com/office/drawing/2014/main" val="1340546255"/>
                    </a:ext>
                  </a:extLst>
                </a:gridCol>
              </a:tblGrid>
              <a:tr h="6362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Operační program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Počet projektů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Celkové </a:t>
                      </a:r>
                      <a:r>
                        <a:rPr lang="cs-CZ" sz="1600" dirty="0" err="1">
                          <a:effectLst/>
                        </a:rPr>
                        <a:t>způ-sobilé</a:t>
                      </a:r>
                      <a:r>
                        <a:rPr lang="cs-CZ" sz="1600" dirty="0">
                          <a:effectLst/>
                        </a:rPr>
                        <a:t> výdaje 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(tis. Kč)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Dotace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 (tis. Kč)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 tom již ukončené a proplacené projekty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502355"/>
                  </a:ext>
                </a:extLst>
              </a:tr>
              <a:tr h="54167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Počet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CZV (tis. Kč)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Dotace (tis. Kč)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8143705"/>
                  </a:ext>
                </a:extLst>
              </a:tr>
              <a:tr h="348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IROP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46 745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44 408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39 392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37 422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87643117"/>
                  </a:ext>
                </a:extLst>
              </a:tr>
              <a:tr h="372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PRV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93 555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42 100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66 220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29 799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77197624"/>
                  </a:ext>
                </a:extLst>
              </a:tr>
              <a:tr h="288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OPZ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12 397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10 537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10 096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 8 581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95600927"/>
                  </a:ext>
                </a:extLst>
              </a:tr>
              <a:tr h="336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OPŽP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 1 305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1 021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aseline="30000" dirty="0">
                          <a:effectLst/>
                        </a:rPr>
                        <a:t>*)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aseline="30000" dirty="0">
                          <a:effectLst/>
                        </a:rPr>
                        <a:t>*)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6303457"/>
                  </a:ext>
                </a:extLst>
              </a:tr>
              <a:tr h="336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celkem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149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154 002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98 066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115 708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75 802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11252631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A7983A8-B69D-4E1B-B621-FD6C21A77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640447"/>
              </p:ext>
            </p:extLst>
          </p:nvPr>
        </p:nvGraphicFramePr>
        <p:xfrm>
          <a:off x="941033" y="5676898"/>
          <a:ext cx="7430610" cy="403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0610">
                  <a:extLst>
                    <a:ext uri="{9D8B030D-6E8A-4147-A177-3AD203B41FA5}">
                      <a16:colId xmlns:a16="http://schemas.microsoft.com/office/drawing/2014/main" val="777553952"/>
                    </a:ext>
                  </a:extLst>
                </a:gridCol>
              </a:tblGrid>
              <a:tr h="4036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V OPŽP není žádný z projektů ukončen, proplacené jsou pouze částečně (dle etap projektu).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8919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plav Logo New2">
            <a:extLst>
              <a:ext uri="{FF2B5EF4-FFF2-40B4-BE49-F238E27FC236}">
                <a16:creationId xmlns:a16="http://schemas.microsoft.com/office/drawing/2014/main" id="{CB492F0D-ED17-43CF-A265-C447B88D4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8697913" y="444500"/>
            <a:ext cx="884237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5D24B61-6FDD-4566-A556-FCFBD7B01B31}"/>
              </a:ext>
            </a:extLst>
          </p:cNvPr>
          <p:cNvSpPr/>
          <p:nvPr/>
        </p:nvSpPr>
        <p:spPr>
          <a:xfrm>
            <a:off x="490183" y="1625600"/>
            <a:ext cx="10344150" cy="669414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charset="0"/>
                <a:cs typeface="Arial" charset="0"/>
              </a:rPr>
              <a:t>PR PRV pro rok 2023</a:t>
            </a:r>
          </a:p>
          <a:p>
            <a:pPr marL="3600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+mn-lt"/>
              <a:cs typeface="+mn-cs"/>
            </a:endParaRPr>
          </a:p>
          <a:p>
            <a:pPr marL="540000" indent="-342900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latin typeface="Arial" charset="0"/>
                <a:cs typeface="Arial" charset="0"/>
              </a:rPr>
              <a:t>Alokace ve výši cca 7,5 mil. Kč</a:t>
            </a:r>
          </a:p>
          <a:p>
            <a:pPr marL="540000" indent="-342900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latin typeface="Arial" charset="0"/>
                <a:cs typeface="Arial" charset="0"/>
              </a:rPr>
              <a:t>Vyhlášení výzvy - únor 2023</a:t>
            </a:r>
          </a:p>
          <a:p>
            <a:pPr marL="540000" indent="-342900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latin typeface="Arial" charset="0"/>
                <a:cs typeface="Arial" charset="0"/>
              </a:rPr>
              <a:t>Vyhlašovaná </a:t>
            </a:r>
            <a:r>
              <a:rPr lang="cs-CZ" sz="2000" dirty="0" err="1">
                <a:latin typeface="Arial" charset="0"/>
                <a:cs typeface="Arial" charset="0"/>
              </a:rPr>
              <a:t>fiche</a:t>
            </a:r>
            <a:r>
              <a:rPr lang="cs-CZ" sz="2000" dirty="0">
                <a:latin typeface="Arial" charset="0"/>
                <a:cs typeface="Arial" charset="0"/>
              </a:rPr>
              <a:t>:</a:t>
            </a:r>
          </a:p>
          <a:p>
            <a:pPr marL="997200" lvl="1" indent="-3429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latin typeface="Arial" charset="0"/>
                <a:cs typeface="Arial" charset="0"/>
              </a:rPr>
              <a:t>9. Zemědělské podniky - 3 mil. Kč</a:t>
            </a:r>
          </a:p>
          <a:p>
            <a:pPr marL="997200" lvl="1" indent="-3429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latin typeface="Arial" charset="0"/>
                <a:cs typeface="Arial" charset="0"/>
              </a:rPr>
              <a:t>12. Nezemědělské podnikání - 1,5 mil. Kč</a:t>
            </a:r>
          </a:p>
          <a:p>
            <a:pPr marL="997200" lvl="1" indent="-3429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latin typeface="Arial" charset="0"/>
                <a:cs typeface="Arial" charset="0"/>
              </a:rPr>
              <a:t>26. Obnova venkovských obcí - 3 mil. Kč</a:t>
            </a:r>
            <a:br>
              <a:rPr lang="cs-CZ" sz="2000" dirty="0">
                <a:latin typeface="Arial" charset="0"/>
                <a:cs typeface="Arial" charset="0"/>
              </a:rPr>
            </a:br>
            <a:r>
              <a:rPr lang="cs-CZ" sz="2000" dirty="0">
                <a:latin typeface="Arial" charset="0"/>
                <a:cs typeface="Arial" charset="0"/>
              </a:rPr>
              <a:t>      podporované aktivity:  </a:t>
            </a:r>
            <a:r>
              <a:rPr lang="cs-CZ" sz="2000" dirty="0"/>
              <a:t>Veřejná prostranství v obcích, Hasičské zbrojnice, </a:t>
            </a:r>
            <a:br>
              <a:rPr lang="cs-CZ" sz="2000" dirty="0"/>
            </a:br>
            <a:r>
              <a:rPr lang="cs-CZ" sz="2000" dirty="0"/>
              <a:t>                                           Kulturní a spolková zařízení</a:t>
            </a:r>
          </a:p>
          <a:p>
            <a:pPr marL="997200" lvl="1" indent="-3429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600" dirty="0"/>
          </a:p>
          <a:p>
            <a:pPr marL="997200" lvl="1" indent="-342900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latin typeface="Arial" charset="0"/>
                <a:cs typeface="Arial" charset="0"/>
              </a:rPr>
              <a:t>Možné vyhlášení závěrečné výzvy na podzim 2023</a:t>
            </a:r>
            <a:br>
              <a:rPr lang="cs-CZ" sz="2000" dirty="0">
                <a:latin typeface="Arial" charset="0"/>
                <a:cs typeface="Arial" charset="0"/>
              </a:rPr>
            </a:br>
            <a:endParaRPr lang="x-none" sz="2000" dirty="0">
              <a:latin typeface="Arial" charset="0"/>
              <a:cs typeface="Arial" charset="0"/>
            </a:endParaRP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x-none" sz="2400" dirty="0">
              <a:latin typeface="Arial" charset="0"/>
              <a:cs typeface="Arial" charset="0"/>
            </a:endParaRP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2400" b="1" dirty="0">
              <a:latin typeface="Arial" charset="0"/>
              <a:cs typeface="Arial" charset="0"/>
            </a:endParaRP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8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8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latin typeface="+mn-lt"/>
              <a:cs typeface="+mn-cs"/>
            </a:endParaRPr>
          </a:p>
        </p:txBody>
      </p:sp>
      <p:sp>
        <p:nvSpPr>
          <p:cNvPr id="2053" name="Rectangle 12">
            <a:extLst>
              <a:ext uri="{FF2B5EF4-FFF2-40B4-BE49-F238E27FC236}">
                <a16:creationId xmlns:a16="http://schemas.microsoft.com/office/drawing/2014/main" id="{6D360C22-25C6-44D1-95F6-BF572F9FD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2054" name="Obrázek 1" descr="IROP_CZ_RO_B_C-RGB">
            <a:extLst>
              <a:ext uri="{FF2B5EF4-FFF2-40B4-BE49-F238E27FC236}">
                <a16:creationId xmlns:a16="http://schemas.microsoft.com/office/drawing/2014/main" id="{444B8FDD-440A-4D36-9805-AF6C8BEA6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60350"/>
            <a:ext cx="70897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13">
            <a:extLst>
              <a:ext uri="{FF2B5EF4-FFF2-40B4-BE49-F238E27FC236}">
                <a16:creationId xmlns:a16="http://schemas.microsoft.com/office/drawing/2014/main" id="{50886EFB-C5B1-4796-93FB-A0578B899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8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05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plav Logo New2">
            <a:extLst>
              <a:ext uri="{FF2B5EF4-FFF2-40B4-BE49-F238E27FC236}">
                <a16:creationId xmlns:a16="http://schemas.microsoft.com/office/drawing/2014/main" id="{CB492F0D-ED17-43CF-A265-C447B88D4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8697913" y="444500"/>
            <a:ext cx="884237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5D24B61-6FDD-4566-A556-FCFBD7B01B31}"/>
              </a:ext>
            </a:extLst>
          </p:cNvPr>
          <p:cNvSpPr/>
          <p:nvPr/>
        </p:nvSpPr>
        <p:spPr>
          <a:xfrm>
            <a:off x="490183" y="1625600"/>
            <a:ext cx="10344150" cy="604780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charset="0"/>
                <a:cs typeface="Arial" charset="0"/>
              </a:rPr>
              <a:t>Harmonogram průběhu výzvy IROP</a:t>
            </a:r>
          </a:p>
          <a:p>
            <a:pPr marL="3600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b="1" dirty="0">
              <a:latin typeface="Arial" charset="0"/>
              <a:cs typeface="Arial" charset="0"/>
            </a:endParaRPr>
          </a:p>
          <a:p>
            <a:pPr marL="3600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+mn-lt"/>
              <a:cs typeface="+mn-cs"/>
            </a:endParaRPr>
          </a:p>
          <a:p>
            <a:pPr marL="36000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latin typeface="Arial" charset="0"/>
                <a:cs typeface="Arial" charset="0"/>
              </a:rPr>
              <a:t>1. Průběžná výzva ŘO</a:t>
            </a:r>
          </a:p>
          <a:p>
            <a:pPr marL="36000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latin typeface="Arial" charset="0"/>
                <a:cs typeface="Arial" charset="0"/>
              </a:rPr>
              <a:t>2. Kolová (průběžná) výzva MAS - alokace výzvy, termín, upřesnění podporovaných</a:t>
            </a:r>
            <a:br>
              <a:rPr lang="cs-CZ" sz="2000" dirty="0">
                <a:latin typeface="Arial" charset="0"/>
                <a:cs typeface="Arial" charset="0"/>
              </a:rPr>
            </a:br>
            <a:r>
              <a:rPr lang="cs-CZ" sz="2000" dirty="0">
                <a:latin typeface="Arial" charset="0"/>
                <a:cs typeface="Arial" charset="0"/>
              </a:rPr>
              <a:t>    aktivit, kritéria MAS pro výběr projektů</a:t>
            </a:r>
          </a:p>
          <a:p>
            <a:pPr marL="36000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latin typeface="Arial" charset="0"/>
                <a:cs typeface="Arial" charset="0"/>
              </a:rPr>
              <a:t>3. Předkládání projektových záměrů na MAS</a:t>
            </a:r>
          </a:p>
          <a:p>
            <a:pPr marL="36000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latin typeface="Arial" charset="0"/>
                <a:cs typeface="Arial" charset="0"/>
              </a:rPr>
              <a:t>4. Hodnocení projektu na MAS, vydání souladu/nesouladu se SCLLD</a:t>
            </a:r>
          </a:p>
          <a:p>
            <a:pPr marL="36000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latin typeface="Arial" charset="0"/>
                <a:cs typeface="Arial" charset="0"/>
              </a:rPr>
              <a:t>5. Dopracování projektů, které byly vybrány MAS</a:t>
            </a:r>
          </a:p>
          <a:p>
            <a:pPr marL="36000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latin typeface="Arial" charset="0"/>
                <a:cs typeface="Arial" charset="0"/>
              </a:rPr>
              <a:t>6. Podání žádosti o podporu do výzvy ŘO v systému ISKP21+</a:t>
            </a:r>
          </a:p>
          <a:p>
            <a:pPr marL="36000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2000" dirty="0">
                <a:latin typeface="Arial" charset="0"/>
                <a:cs typeface="Arial" charset="0"/>
              </a:rPr>
              <a:t>7. Kontrola projektu na ŘO</a:t>
            </a: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x-none" sz="2400" dirty="0">
              <a:latin typeface="Arial" charset="0"/>
              <a:cs typeface="Arial" charset="0"/>
            </a:endParaRP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2400" b="1" dirty="0">
              <a:latin typeface="Arial" charset="0"/>
              <a:cs typeface="Arial" charset="0"/>
            </a:endParaRP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8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8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latin typeface="+mn-lt"/>
              <a:cs typeface="+mn-cs"/>
            </a:endParaRPr>
          </a:p>
        </p:txBody>
      </p:sp>
      <p:sp>
        <p:nvSpPr>
          <p:cNvPr id="2053" name="Rectangle 12">
            <a:extLst>
              <a:ext uri="{FF2B5EF4-FFF2-40B4-BE49-F238E27FC236}">
                <a16:creationId xmlns:a16="http://schemas.microsoft.com/office/drawing/2014/main" id="{6D360C22-25C6-44D1-95F6-BF572F9FD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2054" name="Obrázek 1" descr="IROP_CZ_RO_B_C-RGB">
            <a:extLst>
              <a:ext uri="{FF2B5EF4-FFF2-40B4-BE49-F238E27FC236}">
                <a16:creationId xmlns:a16="http://schemas.microsoft.com/office/drawing/2014/main" id="{444B8FDD-440A-4D36-9805-AF6C8BEA6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60350"/>
            <a:ext cx="70897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13">
            <a:extLst>
              <a:ext uri="{FF2B5EF4-FFF2-40B4-BE49-F238E27FC236}">
                <a16:creationId xmlns:a16="http://schemas.microsoft.com/office/drawing/2014/main" id="{50886EFB-C5B1-4796-93FB-A0578B899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8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85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66E0A102-A543-4415-9AFD-34F798120BCD}"/>
              </a:ext>
            </a:extLst>
          </p:cNvPr>
          <p:cNvSpPr/>
          <p:nvPr/>
        </p:nvSpPr>
        <p:spPr>
          <a:xfrm>
            <a:off x="414338" y="1001713"/>
            <a:ext cx="1128395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0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b="1" u="sng" dirty="0">
              <a:latin typeface="+mn-lt"/>
              <a:cs typeface="+mn-cs"/>
            </a:endParaRPr>
          </a:p>
          <a:p>
            <a:pPr marL="3600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u="sng" dirty="0">
              <a:latin typeface="+mn-lt"/>
              <a:cs typeface="+mn-cs"/>
            </a:endParaRPr>
          </a:p>
          <a:p>
            <a:pPr marL="197100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cs-CZ" sz="2000" b="1" dirty="0">
                <a:latin typeface="Arial" charset="0"/>
                <a:cs typeface="Arial" charset="0"/>
              </a:rPr>
              <a:t>Přehled opatření IROP pro SCLLD 2023-2029</a:t>
            </a:r>
            <a:endParaRPr lang="cs-CZ" sz="2000" b="1" dirty="0"/>
          </a:p>
          <a:p>
            <a:pPr marL="197100" fontAlgn="auto">
              <a:spcBef>
                <a:spcPts val="1800"/>
              </a:spcBef>
              <a:spcAft>
                <a:spcPts val="0"/>
              </a:spcAft>
              <a:defRPr/>
            </a:pPr>
            <a:br>
              <a:rPr lang="cs-CZ" sz="2000" dirty="0">
                <a:latin typeface="Arial" charset="0"/>
                <a:cs typeface="Arial" charset="0"/>
              </a:rPr>
            </a:br>
            <a:endParaRPr lang="cs-CZ" sz="8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8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latin typeface="+mn-lt"/>
              <a:cs typeface="+mn-cs"/>
            </a:endParaRPr>
          </a:p>
        </p:txBody>
      </p:sp>
      <p:pic>
        <p:nvPicPr>
          <p:cNvPr id="3076" name="Obrázek 1" descr="IROP_CZ_RO_B_C-RGB">
            <a:extLst>
              <a:ext uri="{FF2B5EF4-FFF2-40B4-BE49-F238E27FC236}">
                <a16:creationId xmlns:a16="http://schemas.microsoft.com/office/drawing/2014/main" id="{654935DC-0728-403C-B62E-B725711DB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60350"/>
            <a:ext cx="70897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" descr="Splav Logo New2">
            <a:extLst>
              <a:ext uri="{FF2B5EF4-FFF2-40B4-BE49-F238E27FC236}">
                <a16:creationId xmlns:a16="http://schemas.microsoft.com/office/drawing/2014/main" id="{3CD1E83B-27D4-45DE-B193-9F7FFA6D8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8697913" y="444500"/>
            <a:ext cx="8858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AF93548-9F1F-450A-81CD-7FD911ADF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265223"/>
              </p:ext>
            </p:extLst>
          </p:nvPr>
        </p:nvGraphicFramePr>
        <p:xfrm>
          <a:off x="683581" y="2501343"/>
          <a:ext cx="9809826" cy="3354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9601">
                  <a:extLst>
                    <a:ext uri="{9D8B030D-6E8A-4147-A177-3AD203B41FA5}">
                      <a16:colId xmlns:a16="http://schemas.microsoft.com/office/drawing/2014/main" val="2604479416"/>
                    </a:ext>
                  </a:extLst>
                </a:gridCol>
                <a:gridCol w="3388951">
                  <a:extLst>
                    <a:ext uri="{9D8B030D-6E8A-4147-A177-3AD203B41FA5}">
                      <a16:colId xmlns:a16="http://schemas.microsoft.com/office/drawing/2014/main" val="234129494"/>
                    </a:ext>
                  </a:extLst>
                </a:gridCol>
                <a:gridCol w="998820">
                  <a:extLst>
                    <a:ext uri="{9D8B030D-6E8A-4147-A177-3AD203B41FA5}">
                      <a16:colId xmlns:a16="http://schemas.microsoft.com/office/drawing/2014/main" val="619312320"/>
                    </a:ext>
                  </a:extLst>
                </a:gridCol>
                <a:gridCol w="2494639">
                  <a:extLst>
                    <a:ext uri="{9D8B030D-6E8A-4147-A177-3AD203B41FA5}">
                      <a16:colId xmlns:a16="http://schemas.microsoft.com/office/drawing/2014/main" val="2708416595"/>
                    </a:ext>
                  </a:extLst>
                </a:gridCol>
                <a:gridCol w="1267815">
                  <a:extLst>
                    <a:ext uri="{9D8B030D-6E8A-4147-A177-3AD203B41FA5}">
                      <a16:colId xmlns:a16="http://schemas.microsoft.com/office/drawing/2014/main" val="4012812481"/>
                    </a:ext>
                  </a:extLst>
                </a:gridCol>
              </a:tblGrid>
              <a:tr h="8355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Opatření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Bližší popis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Příjemci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Pozn.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Předběžná alokace pro MAS (mil. Kč)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extLst>
                  <a:ext uri="{0D108BD9-81ED-4DB2-BD59-A6C34878D82A}">
                    <a16:rowId xmlns:a16="http://schemas.microsoft.com/office/drawing/2014/main" val="3339079465"/>
                  </a:ext>
                </a:extLst>
              </a:tr>
              <a:tr h="16837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Dopravě infrastruktura – Výstavba a modernizace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komunikace pro pěší (chodníky, prvky na zklidnění dopravy)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samostatné komunikace pro cyklisty (cyklostezky vč. doprovodné infrastruktury)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všechny 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musí projet min. 500 aut za den, reálně tedy spíše jen kom. I. a II: tř.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u cyklostezek zajištění </a:t>
                      </a:r>
                      <a:r>
                        <a:rPr lang="cs-CZ" sz="1600" dirty="0" err="1">
                          <a:effectLst/>
                        </a:rPr>
                        <a:t>dopr</a:t>
                      </a:r>
                      <a:r>
                        <a:rPr lang="cs-CZ" sz="1600" dirty="0">
                          <a:effectLst/>
                        </a:rPr>
                        <a:t>. obsluhy větších obcí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extLst>
                  <a:ext uri="{0D108BD9-81ED-4DB2-BD59-A6C34878D82A}">
                    <a16:rowId xmlns:a16="http://schemas.microsoft.com/office/drawing/2014/main" val="3011136131"/>
                  </a:ext>
                </a:extLst>
              </a:tr>
              <a:tr h="8355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Revitalizace veřejných prostranství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zeleň v sídlech, technická infrastruktura, mobiliář, vodní prvky, nevyužívané plochy 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všechny 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musí se jednat o komplexní projekty řešící více činností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extLst>
                  <a:ext uri="{0D108BD9-81ED-4DB2-BD59-A6C34878D82A}">
                    <a16:rowId xmlns:a16="http://schemas.microsoft.com/office/drawing/2014/main" val="383239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712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>
            <a:extLst>
              <a:ext uri="{FF2B5EF4-FFF2-40B4-BE49-F238E27FC236}">
                <a16:creationId xmlns:a16="http://schemas.microsoft.com/office/drawing/2014/main" id="{AFCA5E42-2E2E-4037-BE6C-F91D7AD45A53}"/>
              </a:ext>
            </a:extLst>
          </p:cNvPr>
          <p:cNvSpPr/>
          <p:nvPr/>
        </p:nvSpPr>
        <p:spPr>
          <a:xfrm>
            <a:off x="2290763" y="5319713"/>
            <a:ext cx="1298575" cy="12620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6E0A102-A543-4415-9AFD-34F798120BCD}"/>
              </a:ext>
            </a:extLst>
          </p:cNvPr>
          <p:cNvSpPr/>
          <p:nvPr/>
        </p:nvSpPr>
        <p:spPr>
          <a:xfrm>
            <a:off x="414338" y="1001713"/>
            <a:ext cx="1128395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0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b="1" u="sng" dirty="0">
              <a:latin typeface="+mn-lt"/>
              <a:cs typeface="+mn-cs"/>
            </a:endParaRPr>
          </a:p>
          <a:p>
            <a:pPr marL="197100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cs-CZ" sz="2000" b="1" dirty="0">
                <a:latin typeface="Arial" charset="0"/>
                <a:cs typeface="Arial" charset="0"/>
              </a:rPr>
              <a:t>Přehled opatření IROP pro SCLLD 2023-2029</a:t>
            </a:r>
            <a:endParaRPr lang="cs-CZ" sz="2000" b="1" dirty="0"/>
          </a:p>
          <a:p>
            <a:pPr marL="197100" fontAlgn="auto">
              <a:spcBef>
                <a:spcPts val="1800"/>
              </a:spcBef>
              <a:spcAft>
                <a:spcPts val="0"/>
              </a:spcAft>
              <a:defRPr/>
            </a:pPr>
            <a:endParaRPr lang="cs-CZ" sz="8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8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latin typeface="+mn-lt"/>
              <a:cs typeface="+mn-cs"/>
            </a:endParaRPr>
          </a:p>
        </p:txBody>
      </p:sp>
      <p:pic>
        <p:nvPicPr>
          <p:cNvPr id="3076" name="Obrázek 1" descr="IROP_CZ_RO_B_C-RGB">
            <a:extLst>
              <a:ext uri="{FF2B5EF4-FFF2-40B4-BE49-F238E27FC236}">
                <a16:creationId xmlns:a16="http://schemas.microsoft.com/office/drawing/2014/main" id="{654935DC-0728-403C-B62E-B725711DB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60350"/>
            <a:ext cx="70897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" descr="Splav Logo New2">
            <a:extLst>
              <a:ext uri="{FF2B5EF4-FFF2-40B4-BE49-F238E27FC236}">
                <a16:creationId xmlns:a16="http://schemas.microsoft.com/office/drawing/2014/main" id="{3CD1E83B-27D4-45DE-B193-9F7FFA6D8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8697913" y="444500"/>
            <a:ext cx="8858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AF93548-9F1F-450A-81CD-7FD911ADF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499498"/>
              </p:ext>
            </p:extLst>
          </p:nvPr>
        </p:nvGraphicFramePr>
        <p:xfrm>
          <a:off x="643047" y="1937551"/>
          <a:ext cx="9175656" cy="4650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5433">
                  <a:extLst>
                    <a:ext uri="{9D8B030D-6E8A-4147-A177-3AD203B41FA5}">
                      <a16:colId xmlns:a16="http://schemas.microsoft.com/office/drawing/2014/main" val="2604479416"/>
                    </a:ext>
                  </a:extLst>
                </a:gridCol>
                <a:gridCol w="3156105">
                  <a:extLst>
                    <a:ext uri="{9D8B030D-6E8A-4147-A177-3AD203B41FA5}">
                      <a16:colId xmlns:a16="http://schemas.microsoft.com/office/drawing/2014/main" val="234129494"/>
                    </a:ext>
                  </a:extLst>
                </a:gridCol>
                <a:gridCol w="1241101">
                  <a:extLst>
                    <a:ext uri="{9D8B030D-6E8A-4147-A177-3AD203B41FA5}">
                      <a16:colId xmlns:a16="http://schemas.microsoft.com/office/drawing/2014/main" val="619312320"/>
                    </a:ext>
                  </a:extLst>
                </a:gridCol>
                <a:gridCol w="2103009">
                  <a:extLst>
                    <a:ext uri="{9D8B030D-6E8A-4147-A177-3AD203B41FA5}">
                      <a16:colId xmlns:a16="http://schemas.microsoft.com/office/drawing/2014/main" val="2708416595"/>
                    </a:ext>
                  </a:extLst>
                </a:gridCol>
                <a:gridCol w="1100008">
                  <a:extLst>
                    <a:ext uri="{9D8B030D-6E8A-4147-A177-3AD203B41FA5}">
                      <a16:colId xmlns:a16="http://schemas.microsoft.com/office/drawing/2014/main" val="4012812481"/>
                    </a:ext>
                  </a:extLst>
                </a:gridCol>
              </a:tblGrid>
              <a:tr h="4650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Opatření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Bližší popis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Příjemci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Pozn.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Předběžná alokace pro MAS (mil. Kč)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extLst>
                  <a:ext uri="{0D108BD9-81ED-4DB2-BD59-A6C34878D82A}">
                    <a16:rowId xmlns:a16="http://schemas.microsoft.com/office/drawing/2014/main" val="3339079465"/>
                  </a:ext>
                </a:extLst>
              </a:tr>
              <a:tr h="465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Hasiči kategorie JPO II, III a V.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výstavba a rekonstrukce </a:t>
                      </a:r>
                      <a:r>
                        <a:rPr lang="cs-CZ" sz="1600" dirty="0" err="1">
                          <a:effectLst/>
                        </a:rPr>
                        <a:t>pož</a:t>
                      </a:r>
                      <a:r>
                        <a:rPr lang="cs-CZ" sz="1600" dirty="0">
                          <a:effectLst/>
                        </a:rPr>
                        <a:t>. zbrojnic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pořízení techniky hasičů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revitalizace požárních vod. nádrží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všechny obce uvedené kategorie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jedná se o 23 možných žadatelů </a:t>
                      </a:r>
                      <a:br>
                        <a:rPr lang="cs-CZ" sz="1600" dirty="0">
                          <a:effectLst/>
                        </a:rPr>
                      </a:br>
                      <a:r>
                        <a:rPr lang="cs-CZ" sz="1600" dirty="0">
                          <a:effectLst/>
                        </a:rPr>
                        <a:t>z 31 obcí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extLst>
                  <a:ext uri="{0D108BD9-81ED-4DB2-BD59-A6C34878D82A}">
                    <a16:rowId xmlns:a16="http://schemas.microsoft.com/office/drawing/2014/main" val="863891295"/>
                  </a:ext>
                </a:extLst>
              </a:tr>
              <a:tr h="6227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Rekonstrukce infrastruktury MŠ a ZŠ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infrastruktura MŠ vč. dětských skupin – pouze s navýšení kapacity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Infrastruktura ZŠ - jen ve vazbě na odborné učebny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Obce, školy, ostatní zřizovatelé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Projekt musí být součástí MAP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extLst>
                  <a:ext uri="{0D108BD9-81ED-4DB2-BD59-A6C34878D82A}">
                    <a16:rowId xmlns:a16="http://schemas.microsoft.com/office/drawing/2014/main" val="1502632317"/>
                  </a:ext>
                </a:extLst>
              </a:tr>
              <a:tr h="3073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Infrastruktura pro sociální služby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>
                          <a:effectLst/>
                        </a:rPr>
                        <a:t>infrastruktura soc. služeb poskytovaných dle zákona o soc. službách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Poskyto-vatelé</a:t>
                      </a:r>
                      <a:r>
                        <a:rPr lang="cs-CZ" sz="1600" dirty="0">
                          <a:effectLst/>
                        </a:rPr>
                        <a:t> soc. služeb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podpora lze jen na ambulantní a terénní služby, ne na pobytové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extLst>
                  <a:ext uri="{0D108BD9-81ED-4DB2-BD59-A6C34878D82A}">
                    <a16:rowId xmlns:a16="http://schemas.microsoft.com/office/drawing/2014/main" val="16228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30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ál 8">
            <a:extLst>
              <a:ext uri="{FF2B5EF4-FFF2-40B4-BE49-F238E27FC236}">
                <a16:creationId xmlns:a16="http://schemas.microsoft.com/office/drawing/2014/main" id="{AFCA5E42-2E2E-4037-BE6C-F91D7AD45A53}"/>
              </a:ext>
            </a:extLst>
          </p:cNvPr>
          <p:cNvSpPr/>
          <p:nvPr/>
        </p:nvSpPr>
        <p:spPr>
          <a:xfrm>
            <a:off x="2290763" y="5319713"/>
            <a:ext cx="1298575" cy="12620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6E0A102-A543-4415-9AFD-34F798120BCD}"/>
              </a:ext>
            </a:extLst>
          </p:cNvPr>
          <p:cNvSpPr/>
          <p:nvPr/>
        </p:nvSpPr>
        <p:spPr>
          <a:xfrm>
            <a:off x="414338" y="1001713"/>
            <a:ext cx="1128395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0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b="1" u="sng" dirty="0">
              <a:latin typeface="+mn-lt"/>
              <a:cs typeface="+mn-cs"/>
            </a:endParaRPr>
          </a:p>
          <a:p>
            <a:pPr marL="197100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cs-CZ" sz="2000" b="1" dirty="0">
                <a:latin typeface="Arial" charset="0"/>
                <a:cs typeface="Arial" charset="0"/>
              </a:rPr>
              <a:t>Přehled opatření IROP pro SCLLD 2023-2029</a:t>
            </a:r>
            <a:endParaRPr lang="cs-CZ" sz="2000" b="1" dirty="0"/>
          </a:p>
          <a:p>
            <a:pPr marL="197100" fontAlgn="auto">
              <a:spcBef>
                <a:spcPts val="1800"/>
              </a:spcBef>
              <a:spcAft>
                <a:spcPts val="0"/>
              </a:spcAft>
              <a:defRPr/>
            </a:pPr>
            <a:endParaRPr lang="cs-CZ" sz="8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8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latin typeface="+mn-lt"/>
              <a:cs typeface="+mn-cs"/>
            </a:endParaRPr>
          </a:p>
        </p:txBody>
      </p:sp>
      <p:pic>
        <p:nvPicPr>
          <p:cNvPr id="3076" name="Obrázek 1" descr="IROP_CZ_RO_B_C-RGB">
            <a:extLst>
              <a:ext uri="{FF2B5EF4-FFF2-40B4-BE49-F238E27FC236}">
                <a16:creationId xmlns:a16="http://schemas.microsoft.com/office/drawing/2014/main" id="{654935DC-0728-403C-B62E-B725711DB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60350"/>
            <a:ext cx="70897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" descr="Splav Logo New2">
            <a:extLst>
              <a:ext uri="{FF2B5EF4-FFF2-40B4-BE49-F238E27FC236}">
                <a16:creationId xmlns:a16="http://schemas.microsoft.com/office/drawing/2014/main" id="{3CD1E83B-27D4-45DE-B193-9F7FFA6D8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8697913" y="444500"/>
            <a:ext cx="8858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AF93548-9F1F-450A-81CD-7FD911ADF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9326"/>
              </p:ext>
            </p:extLst>
          </p:nvPr>
        </p:nvGraphicFramePr>
        <p:xfrm>
          <a:off x="643046" y="1937551"/>
          <a:ext cx="8940691" cy="3712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3307">
                  <a:extLst>
                    <a:ext uri="{9D8B030D-6E8A-4147-A177-3AD203B41FA5}">
                      <a16:colId xmlns:a16="http://schemas.microsoft.com/office/drawing/2014/main" val="2604479416"/>
                    </a:ext>
                  </a:extLst>
                </a:gridCol>
                <a:gridCol w="3027286">
                  <a:extLst>
                    <a:ext uri="{9D8B030D-6E8A-4147-A177-3AD203B41FA5}">
                      <a16:colId xmlns:a16="http://schemas.microsoft.com/office/drawing/2014/main" val="234129494"/>
                    </a:ext>
                  </a:extLst>
                </a:gridCol>
                <a:gridCol w="1269507">
                  <a:extLst>
                    <a:ext uri="{9D8B030D-6E8A-4147-A177-3AD203B41FA5}">
                      <a16:colId xmlns:a16="http://schemas.microsoft.com/office/drawing/2014/main" val="619312320"/>
                    </a:ext>
                  </a:extLst>
                </a:gridCol>
                <a:gridCol w="2217319">
                  <a:extLst>
                    <a:ext uri="{9D8B030D-6E8A-4147-A177-3AD203B41FA5}">
                      <a16:colId xmlns:a16="http://schemas.microsoft.com/office/drawing/2014/main" val="2708416595"/>
                    </a:ext>
                  </a:extLst>
                </a:gridCol>
                <a:gridCol w="1063272">
                  <a:extLst>
                    <a:ext uri="{9D8B030D-6E8A-4147-A177-3AD203B41FA5}">
                      <a16:colId xmlns:a16="http://schemas.microsoft.com/office/drawing/2014/main" val="4012812481"/>
                    </a:ext>
                  </a:extLst>
                </a:gridCol>
              </a:tblGrid>
              <a:tr h="1069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Opatření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Bližší popis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Příjemci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Pozn.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Předběžná alokace pro MAS (mil. Kč)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 anchor="ctr"/>
                </a:tc>
                <a:extLst>
                  <a:ext uri="{0D108BD9-81ED-4DB2-BD59-A6C34878D82A}">
                    <a16:rowId xmlns:a16="http://schemas.microsoft.com/office/drawing/2014/main" val="3339079465"/>
                  </a:ext>
                </a:extLst>
              </a:tr>
              <a:tr h="15739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Revitalizace kulturních zařízení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revitalizace zapsaných kulturních památek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revitalizace muzeí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rekonstrukce a vybavení profesionálních knihoven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vlastníci příslušných objektů, 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zapsaných KP máme v území 170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muzea musí mít sbírky dle zákona</a:t>
                      </a: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extLst>
                  <a:ext uri="{0D108BD9-81ED-4DB2-BD59-A6C34878D82A}">
                    <a16:rowId xmlns:a16="http://schemas.microsoft.com/office/drawing/2014/main" val="2749319291"/>
                  </a:ext>
                </a:extLst>
              </a:tr>
              <a:tr h="10694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Veřejná infrastruktura cestovního ruchu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>
                          <a:effectLst/>
                        </a:rPr>
                        <a:t>revitalizace odpočívadla, parkoviště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>
                          <a:effectLst/>
                        </a:rPr>
                        <a:t>turistické trasy a jejich značení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>
                          <a:effectLst/>
                        </a:rPr>
                        <a:t>infocentra, navigační systémy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Obce, kraje, církve, NNO…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cs-CZ" sz="1600" dirty="0">
                          <a:effectLst/>
                        </a:rPr>
                        <a:t>nutná vazba (blízkost) na atraktivity cestovního ruchu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62" marR="55262" marT="0" marB="0"/>
                </a:tc>
                <a:extLst>
                  <a:ext uri="{0D108BD9-81ED-4DB2-BD59-A6C34878D82A}">
                    <a16:rowId xmlns:a16="http://schemas.microsoft.com/office/drawing/2014/main" val="1246083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5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plav Logo New2">
            <a:extLst>
              <a:ext uri="{FF2B5EF4-FFF2-40B4-BE49-F238E27FC236}">
                <a16:creationId xmlns:a16="http://schemas.microsoft.com/office/drawing/2014/main" id="{CB492F0D-ED17-43CF-A265-C447B88D4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8697913" y="444500"/>
            <a:ext cx="884237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5D24B61-6FDD-4566-A556-FCFBD7B01B31}"/>
              </a:ext>
            </a:extLst>
          </p:cNvPr>
          <p:cNvSpPr/>
          <p:nvPr/>
        </p:nvSpPr>
        <p:spPr>
          <a:xfrm>
            <a:off x="490183" y="1625600"/>
            <a:ext cx="10344150" cy="56477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charset="0"/>
                <a:cs typeface="Arial" charset="0"/>
              </a:rPr>
              <a:t>Ostatní programy EU</a:t>
            </a:r>
          </a:p>
          <a:p>
            <a:pPr marL="3600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+mn-lt"/>
              <a:cs typeface="+mn-cs"/>
            </a:endParaRPr>
          </a:p>
          <a:p>
            <a:pPr marL="19710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charset="0"/>
                <a:cs typeface="Arial" charset="0"/>
              </a:rPr>
              <a:t>OPZ</a:t>
            </a: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latin typeface="Arial" charset="0"/>
                <a:cs typeface="Arial" charset="0"/>
              </a:rPr>
              <a:t>Schválený společný projekt MAS a 4 dalších partnerů (10,5 mil. Kč)</a:t>
            </a: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x-none" sz="2400" dirty="0">
              <a:latin typeface="Arial" charset="0"/>
              <a:cs typeface="Arial" charset="0"/>
            </a:endParaRPr>
          </a:p>
          <a:p>
            <a:pPr marL="19710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charset="0"/>
                <a:cs typeface="Arial" charset="0"/>
              </a:rPr>
              <a:t>OPTAK</a:t>
            </a:r>
            <a:endParaRPr lang="cs-CZ" sz="2400" dirty="0">
              <a:latin typeface="Arial" charset="0"/>
              <a:cs typeface="Arial" charset="0"/>
            </a:endParaRP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latin typeface="Arial" charset="0"/>
                <a:cs typeface="Arial" charset="0"/>
              </a:rPr>
              <a:t>Aktivity - robotizace, automatizace, digitalizace</a:t>
            </a: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latin typeface="Arial" charset="0"/>
                <a:cs typeface="Arial" charset="0"/>
              </a:rPr>
              <a:t>Příjemci – malí a střední podnikatelé</a:t>
            </a: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2400" dirty="0">
              <a:latin typeface="Arial" charset="0"/>
              <a:cs typeface="Arial" charset="0"/>
            </a:endParaRPr>
          </a:p>
          <a:p>
            <a:pPr marL="19710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400" b="1" dirty="0">
                <a:latin typeface="Arial" charset="0"/>
                <a:cs typeface="Arial" charset="0"/>
              </a:rPr>
              <a:t>OPŽP</a:t>
            </a: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latin typeface="Arial" charset="0"/>
                <a:cs typeface="Arial" charset="0"/>
              </a:rPr>
              <a:t>Zlepšování energetické účinnosti ve veřejných budovách</a:t>
            </a: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latin typeface="Arial" charset="0"/>
                <a:cs typeface="Arial" charset="0"/>
              </a:rPr>
              <a:t>Podpora jen cca 20 projektů v celé ČR</a:t>
            </a:r>
            <a:endParaRPr lang="x-none" sz="2000" dirty="0">
              <a:latin typeface="Arial" charset="0"/>
              <a:cs typeface="Arial" charset="0"/>
            </a:endParaRPr>
          </a:p>
          <a:p>
            <a:pPr marL="5400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sz="2400" b="1" dirty="0"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latin typeface="+mn-lt"/>
              <a:cs typeface="+mn-cs"/>
            </a:endParaRPr>
          </a:p>
        </p:txBody>
      </p:sp>
      <p:sp>
        <p:nvSpPr>
          <p:cNvPr id="2053" name="Rectangle 12">
            <a:extLst>
              <a:ext uri="{FF2B5EF4-FFF2-40B4-BE49-F238E27FC236}">
                <a16:creationId xmlns:a16="http://schemas.microsoft.com/office/drawing/2014/main" id="{6D360C22-25C6-44D1-95F6-BF572F9FD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2054" name="Obrázek 1" descr="IROP_CZ_RO_B_C-RGB">
            <a:extLst>
              <a:ext uri="{FF2B5EF4-FFF2-40B4-BE49-F238E27FC236}">
                <a16:creationId xmlns:a16="http://schemas.microsoft.com/office/drawing/2014/main" id="{444B8FDD-440A-4D36-9805-AF6C8BEA6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60350"/>
            <a:ext cx="70897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13">
            <a:extLst>
              <a:ext uri="{FF2B5EF4-FFF2-40B4-BE49-F238E27FC236}">
                <a16:creationId xmlns:a16="http://schemas.microsoft.com/office/drawing/2014/main" id="{50886EFB-C5B1-4796-93FB-A0578B899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8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85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21B5AEEB-A4BE-4B47-829F-E12F087F0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1330325"/>
            <a:ext cx="11117263" cy="5410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>
              <a:lnSpc>
                <a:spcPct val="80000"/>
              </a:lnSpc>
              <a:defRPr/>
            </a:pPr>
            <a:endParaRPr lang="cs-CZ" altLang="cs-CZ" sz="1000" b="1" dirty="0">
              <a:solidFill>
                <a:srgbClr val="000000"/>
              </a:solidFill>
              <a:cs typeface="Calibri" pitchFamily="34" charset="0"/>
            </a:endParaRPr>
          </a:p>
          <a:p>
            <a:pPr algn="just">
              <a:lnSpc>
                <a:spcPct val="80000"/>
              </a:lnSpc>
              <a:defRPr/>
            </a:pPr>
            <a:endParaRPr lang="cs-CZ" altLang="cs-CZ" sz="3000" b="1" dirty="0">
              <a:solidFill>
                <a:srgbClr val="000000"/>
              </a:solidFill>
              <a:cs typeface="Calibri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altLang="cs-CZ" sz="3000" b="1" dirty="0">
                <a:solidFill>
                  <a:srgbClr val="000000"/>
                </a:solidFill>
                <a:cs typeface="Calibri" pitchFamily="34" charset="0"/>
              </a:rPr>
              <a:t>                           </a:t>
            </a:r>
            <a:r>
              <a:rPr lang="cs-CZ" altLang="cs-CZ" sz="4000" b="1" dirty="0">
                <a:solidFill>
                  <a:srgbClr val="000000"/>
                </a:solidFill>
                <a:cs typeface="Calibri" pitchFamily="34" charset="0"/>
              </a:rPr>
              <a:t>DĚKUJEME ZA POZORNOST</a:t>
            </a:r>
          </a:p>
          <a:p>
            <a:pPr algn="just">
              <a:lnSpc>
                <a:spcPct val="80000"/>
              </a:lnSpc>
              <a:defRPr/>
            </a:pPr>
            <a:r>
              <a:rPr lang="cs-CZ" altLang="cs-CZ" sz="4000" b="1" dirty="0">
                <a:solidFill>
                  <a:srgbClr val="000000"/>
                </a:solidFill>
                <a:cs typeface="Calibri" pitchFamily="34" charset="0"/>
              </a:rPr>
              <a:t> </a:t>
            </a:r>
            <a:endParaRPr lang="cs-CZ" altLang="cs-CZ" sz="1600" b="1" dirty="0">
              <a:solidFill>
                <a:srgbClr val="000000"/>
              </a:solidFill>
              <a:cs typeface="Calibri" pitchFamily="34" charset="0"/>
            </a:endParaRPr>
          </a:p>
          <a:p>
            <a:pPr marL="360000">
              <a:defRPr/>
            </a:pPr>
            <a:r>
              <a:rPr lang="cs-CZ" sz="3200" dirty="0"/>
              <a:t>Sdružení SPLAV, </a:t>
            </a:r>
            <a:r>
              <a:rPr lang="cs-CZ" sz="3200" dirty="0" err="1"/>
              <a:t>z.s</a:t>
            </a:r>
            <a:r>
              <a:rPr lang="cs-CZ" sz="3200" dirty="0"/>
              <a:t>. </a:t>
            </a:r>
            <a:br>
              <a:rPr lang="cs-CZ" sz="3200" dirty="0"/>
            </a:br>
            <a:r>
              <a:rPr lang="cs-CZ" sz="3200" dirty="0"/>
              <a:t>Javornická 1560</a:t>
            </a:r>
            <a:br>
              <a:rPr lang="cs-CZ" sz="3200" dirty="0"/>
            </a:br>
            <a:r>
              <a:rPr lang="cs-CZ" sz="3200" dirty="0"/>
              <a:t>Rychnov nad Kněžnou </a:t>
            </a:r>
            <a:br>
              <a:rPr lang="cs-CZ" sz="3200" dirty="0"/>
            </a:br>
            <a:r>
              <a:rPr lang="cs-CZ" sz="3200" dirty="0" err="1">
                <a:hlinkClick r:id="rId3"/>
              </a:rPr>
              <a:t>info</a:t>
            </a:r>
            <a:r>
              <a:rPr lang="cs-CZ" sz="3200" dirty="0">
                <a:hlinkClick r:id="rId3"/>
              </a:rPr>
              <a:t>@.sdruzenisplav.cz</a:t>
            </a:r>
            <a:endParaRPr lang="cs-CZ" sz="3200" dirty="0"/>
          </a:p>
          <a:p>
            <a:pPr marL="360000">
              <a:defRPr/>
            </a:pPr>
            <a:endParaRPr lang="cs-CZ" sz="3200" dirty="0"/>
          </a:p>
          <a:p>
            <a:pPr algn="just">
              <a:lnSpc>
                <a:spcPct val="80000"/>
              </a:lnSpc>
              <a:defRPr/>
            </a:pPr>
            <a:endParaRPr lang="cs-CZ" altLang="cs-CZ" sz="3200" b="1" dirty="0">
              <a:solidFill>
                <a:srgbClr val="000000"/>
              </a:solidFill>
              <a:cs typeface="Calibri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altLang="cs-CZ" sz="4000" b="1" dirty="0">
                <a:solidFill>
                  <a:srgbClr val="000000"/>
                </a:solidFill>
                <a:cs typeface="Calibri" pitchFamily="34" charset="0"/>
              </a:rPr>
              <a:t>			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sz="4000" b="1" dirty="0">
              <a:solidFill>
                <a:srgbClr val="000000"/>
              </a:solidFill>
              <a:cs typeface="Calibri" pitchFamily="34" charset="0"/>
            </a:endParaRPr>
          </a:p>
        </p:txBody>
      </p:sp>
      <p:pic>
        <p:nvPicPr>
          <p:cNvPr id="19459" name="Obrázek 1" descr="IROP_CZ_RO_B_C-RGB">
            <a:extLst>
              <a:ext uri="{FF2B5EF4-FFF2-40B4-BE49-F238E27FC236}">
                <a16:creationId xmlns:a16="http://schemas.microsoft.com/office/drawing/2014/main" id="{E5D63F5D-7D30-4DAA-A5E7-04D212640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260350"/>
            <a:ext cx="70897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3" descr="Splav Logo New2">
            <a:extLst>
              <a:ext uri="{FF2B5EF4-FFF2-40B4-BE49-F238E27FC236}">
                <a16:creationId xmlns:a16="http://schemas.microsoft.com/office/drawing/2014/main" id="{1BFE9539-A22D-4399-AF15-E922F839C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5"/>
          <a:stretch>
            <a:fillRect/>
          </a:stretch>
        </p:blipFill>
        <p:spPr bwMode="auto">
          <a:xfrm>
            <a:off x="8697913" y="444500"/>
            <a:ext cx="8858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5812</TotalTime>
  <Words>708</Words>
  <Application>Microsoft Office PowerPoint</Application>
  <PresentationFormat>Širokoúhlá obrazovka</PresentationFormat>
  <Paragraphs>184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Courier New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</dc:creator>
  <cp:lastModifiedBy>Petr Olšar</cp:lastModifiedBy>
  <cp:revision>129</cp:revision>
  <cp:lastPrinted>2019-12-10T12:00:25Z</cp:lastPrinted>
  <dcterms:created xsi:type="dcterms:W3CDTF">2015-11-10T06:32:04Z</dcterms:created>
  <dcterms:modified xsi:type="dcterms:W3CDTF">2022-12-08T10:17:46Z</dcterms:modified>
</cp:coreProperties>
</file>